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CBC324-3D19-4BEE-877B-C57CDBD0D94A}"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345728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CBC324-3D19-4BEE-877B-C57CDBD0D94A}"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208573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CBC324-3D19-4BEE-877B-C57CDBD0D94A}"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149760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CBC324-3D19-4BEE-877B-C57CDBD0D94A}"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20259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CBC324-3D19-4BEE-877B-C57CDBD0D94A}"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1477213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CBC324-3D19-4BEE-877B-C57CDBD0D94A}"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4175580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CBC324-3D19-4BEE-877B-C57CDBD0D94A}"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87381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CBC324-3D19-4BEE-877B-C57CDBD0D94A}"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344957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CBC324-3D19-4BEE-877B-C57CDBD0D94A}"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3111137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CBC324-3D19-4BEE-877B-C57CDBD0D94A}"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399694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CBC324-3D19-4BEE-877B-C57CDBD0D94A}"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5BC9E5-2095-4C9A-B02A-C5CD4B93CC74}" type="slidenum">
              <a:rPr lang="tr-TR" smtClean="0"/>
              <a:t>‹#›</a:t>
            </a:fld>
            <a:endParaRPr lang="tr-TR"/>
          </a:p>
        </p:txBody>
      </p:sp>
    </p:spTree>
    <p:extLst>
      <p:ext uri="{BB962C8B-B14F-4D97-AF65-F5344CB8AC3E}">
        <p14:creationId xmlns:p14="http://schemas.microsoft.com/office/powerpoint/2010/main" val="418046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BC324-3D19-4BEE-877B-C57CDBD0D94A}"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BC9E5-2095-4C9A-B02A-C5CD4B93CC74}" type="slidenum">
              <a:rPr lang="tr-TR" smtClean="0"/>
              <a:t>‹#›</a:t>
            </a:fld>
            <a:endParaRPr lang="tr-TR"/>
          </a:p>
        </p:txBody>
      </p:sp>
    </p:spTree>
    <p:extLst>
      <p:ext uri="{BB962C8B-B14F-4D97-AF65-F5344CB8AC3E}">
        <p14:creationId xmlns:p14="http://schemas.microsoft.com/office/powerpoint/2010/main" val="3002609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2. Hafta</a:t>
            </a:r>
            <a:endParaRPr lang="tr-TR" dirty="0"/>
          </a:p>
        </p:txBody>
      </p:sp>
      <p:sp>
        <p:nvSpPr>
          <p:cNvPr id="3" name="Alt Başlık 2"/>
          <p:cNvSpPr>
            <a:spLocks noGrp="1"/>
          </p:cNvSpPr>
          <p:nvPr>
            <p:ph type="subTitle" idx="1"/>
          </p:nvPr>
        </p:nvSpPr>
        <p:spPr/>
        <p:txBody>
          <a:bodyPr/>
          <a:lstStyle/>
          <a:p>
            <a:r>
              <a:rPr lang="tr-TR" dirty="0" smtClean="0"/>
              <a:t>Fort William koleji</a:t>
            </a:r>
            <a:endParaRPr lang="tr-TR" dirty="0"/>
          </a:p>
        </p:txBody>
      </p:sp>
    </p:spTree>
    <p:extLst>
      <p:ext uri="{BB962C8B-B14F-4D97-AF65-F5344CB8AC3E}">
        <p14:creationId xmlns:p14="http://schemas.microsoft.com/office/powerpoint/2010/main" val="249965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‘‘Batı kolej eğitimi on dokuzuncu yüzyılın ilk yarısında Hindistan’da hızla yayıldı</a:t>
            </a:r>
            <a:r>
              <a:rPr lang="tr-TR" dirty="0" smtClean="0"/>
              <a:t>.</a:t>
            </a:r>
          </a:p>
          <a:p>
            <a:r>
              <a:rPr lang="tr-TR" dirty="0" smtClean="0"/>
              <a:t> </a:t>
            </a:r>
            <a:r>
              <a:rPr lang="tr-TR" dirty="0"/>
              <a:t>İlk aşamada Bombay, </a:t>
            </a:r>
            <a:r>
              <a:rPr lang="tr-TR" dirty="0" err="1"/>
              <a:t>Madras</a:t>
            </a:r>
            <a:r>
              <a:rPr lang="tr-TR" dirty="0"/>
              <a:t> ve </a:t>
            </a:r>
            <a:r>
              <a:rPr lang="tr-TR" dirty="0" err="1"/>
              <a:t>Kalkutta’da</a:t>
            </a:r>
            <a:r>
              <a:rPr lang="tr-TR" dirty="0"/>
              <a:t> üç devlet koleji kuruldu. </a:t>
            </a:r>
            <a:r>
              <a:rPr lang="tr-TR" dirty="0" err="1"/>
              <a:t>Kalkutta</a:t>
            </a:r>
            <a:r>
              <a:rPr lang="tr-TR" dirty="0"/>
              <a:t> ve </a:t>
            </a:r>
            <a:r>
              <a:rPr lang="tr-TR" dirty="0" err="1"/>
              <a:t>Madras’takilere</a:t>
            </a:r>
            <a:r>
              <a:rPr lang="tr-TR" dirty="0"/>
              <a:t> Başkanlık Koleji denildi. </a:t>
            </a:r>
            <a:endParaRPr lang="tr-TR" dirty="0" smtClean="0"/>
          </a:p>
          <a:p>
            <a:r>
              <a:rPr lang="tr-TR" dirty="0" smtClean="0"/>
              <a:t>Bombay’daki </a:t>
            </a:r>
            <a:r>
              <a:rPr lang="tr-TR" dirty="0"/>
              <a:t>Devlet Kolejine seçkin Bombay valisi onuruna </a:t>
            </a:r>
            <a:r>
              <a:rPr lang="tr-TR" dirty="0" err="1"/>
              <a:t>Elphinstone</a:t>
            </a:r>
            <a:r>
              <a:rPr lang="tr-TR" dirty="0"/>
              <a:t> Koleji adı verildi</a:t>
            </a:r>
            <a:r>
              <a:rPr lang="tr-TR" dirty="0" smtClean="0"/>
              <a:t>.</a:t>
            </a:r>
          </a:p>
          <a:p>
            <a:r>
              <a:rPr lang="tr-TR" dirty="0" smtClean="0"/>
              <a:t> </a:t>
            </a:r>
            <a:r>
              <a:rPr lang="tr-TR" dirty="0"/>
              <a:t>Bu kolejleri İngiltere’de eğitime büyük katkıda bulunan İskoç Presbiteryenlerin kurduğu </a:t>
            </a:r>
            <a:r>
              <a:rPr lang="tr-TR" dirty="0" err="1"/>
              <a:t>Kalkutta’daki</a:t>
            </a:r>
            <a:r>
              <a:rPr lang="tr-TR" dirty="0"/>
              <a:t> İskoç Kiliseleri Koleji ve Bombay’daki Wilson Koleji izledi</a:t>
            </a:r>
            <a:r>
              <a:rPr lang="tr-TR" dirty="0" smtClean="0"/>
              <a:t>…’’</a:t>
            </a:r>
          </a:p>
          <a:p>
            <a:r>
              <a:rPr lang="tr-TR" dirty="0" smtClean="0"/>
              <a:t> </a:t>
            </a:r>
            <a:r>
              <a:rPr lang="tr-TR" dirty="0"/>
              <a:t>Fort William Kolej’i 1801 yılında John </a:t>
            </a:r>
            <a:r>
              <a:rPr lang="tr-TR" dirty="0" err="1"/>
              <a:t>Borthwick</a:t>
            </a:r>
            <a:r>
              <a:rPr lang="tr-TR" dirty="0"/>
              <a:t> </a:t>
            </a:r>
            <a:r>
              <a:rPr lang="tr-TR" dirty="0" err="1"/>
              <a:t>Gilchrist</a:t>
            </a:r>
            <a:r>
              <a:rPr lang="tr-TR" dirty="0"/>
              <a:t> başkanlığında kurulmuş ve Urdu nesrinin başlangıcıyla eş değer bir anlam kazanmıştı. </a:t>
            </a:r>
            <a:endParaRPr lang="tr-TR" dirty="0" smtClean="0"/>
          </a:p>
          <a:p>
            <a:endParaRPr lang="tr-TR" dirty="0"/>
          </a:p>
        </p:txBody>
      </p:sp>
    </p:spTree>
    <p:extLst>
      <p:ext uri="{BB962C8B-B14F-4D97-AF65-F5344CB8AC3E}">
        <p14:creationId xmlns:p14="http://schemas.microsoft.com/office/powerpoint/2010/main" val="300500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Bu kolej aslında İngiliz subaylarının yerel dilleri öğrenmesini sağlamak ve böylece de halkla iletişimi kolaylaştırmak amacıyla kurulmuştu.</a:t>
            </a:r>
          </a:p>
          <a:p>
            <a:r>
              <a:rPr lang="tr-TR" dirty="0" smtClean="0"/>
              <a:t>Ancak daha sonra </a:t>
            </a:r>
            <a:r>
              <a:rPr lang="tr-TR" dirty="0" err="1" smtClean="0"/>
              <a:t>içnde</a:t>
            </a:r>
            <a:r>
              <a:rPr lang="tr-TR" dirty="0" smtClean="0"/>
              <a:t> yer alacak pek çok alim ve edebiyatçı sayesinde Urdu nesrine çok önemli hizmetler sağlamış bir kurum olarak belleklere yerleşecekti: </a:t>
            </a:r>
          </a:p>
          <a:p>
            <a:r>
              <a:rPr lang="tr-TR" dirty="0" smtClean="0"/>
              <a:t>‘‘Dr. John </a:t>
            </a:r>
            <a:r>
              <a:rPr lang="tr-TR" dirty="0" err="1" smtClean="0"/>
              <a:t>Borthwick</a:t>
            </a:r>
            <a:r>
              <a:rPr lang="tr-TR" dirty="0" smtClean="0"/>
              <a:t> </a:t>
            </a:r>
            <a:r>
              <a:rPr lang="tr-TR" dirty="0" err="1" smtClean="0"/>
              <a:t>Gilchrist</a:t>
            </a:r>
            <a:r>
              <a:rPr lang="tr-TR" dirty="0" smtClean="0"/>
              <a:t> İrlandalıydı. 1759’da </a:t>
            </a:r>
            <a:r>
              <a:rPr lang="tr-TR" dirty="0" err="1" smtClean="0"/>
              <a:t>Edinburgh’da</a:t>
            </a:r>
            <a:r>
              <a:rPr lang="tr-TR" dirty="0" smtClean="0"/>
              <a:t> doğmuştu.</a:t>
            </a:r>
          </a:p>
          <a:p>
            <a:r>
              <a:rPr lang="tr-TR" dirty="0" smtClean="0"/>
              <a:t> George </a:t>
            </a:r>
            <a:r>
              <a:rPr lang="tr-TR" dirty="0" err="1" smtClean="0"/>
              <a:t>Heriot’s</a:t>
            </a:r>
            <a:r>
              <a:rPr lang="tr-TR" dirty="0" smtClean="0"/>
              <a:t> </a:t>
            </a:r>
            <a:r>
              <a:rPr lang="tr-TR" dirty="0" err="1" smtClean="0"/>
              <a:t>Hospital’da</a:t>
            </a:r>
            <a:r>
              <a:rPr lang="tr-TR" dirty="0" smtClean="0"/>
              <a:t> öğrenim görmüştü.</a:t>
            </a:r>
          </a:p>
          <a:p>
            <a:r>
              <a:rPr lang="tr-TR" dirty="0" smtClean="0"/>
              <a:t> 1783 yılında Doğu Hindistan Şirketi’nin askeri hekimi olarak dışarıya gitti. O, İngiliz memurlarının yerli dil olarak Farsçaya değil ülkedeki her türden insanla iletişim kurmak için en yaygın dil olan başta </a:t>
            </a:r>
            <a:r>
              <a:rPr lang="tr-TR" dirty="0" err="1" smtClean="0"/>
              <a:t>Hindustani’yi</a:t>
            </a:r>
            <a:r>
              <a:rPr lang="tr-TR" dirty="0" smtClean="0"/>
              <a:t> öğrenmeleri gerektiğini anlayan birkaç kişiden biriydi. </a:t>
            </a:r>
            <a:endParaRPr lang="tr-TR" dirty="0" smtClean="0"/>
          </a:p>
        </p:txBody>
      </p:sp>
    </p:spTree>
    <p:extLst>
      <p:ext uri="{BB962C8B-B14F-4D97-AF65-F5344CB8AC3E}">
        <p14:creationId xmlns:p14="http://schemas.microsoft.com/office/powerpoint/2010/main" val="86697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smtClean="0"/>
              <a:t>Gilchrist</a:t>
            </a:r>
            <a:r>
              <a:rPr lang="tr-TR" dirty="0" smtClean="0"/>
              <a:t> kendisine yol çizdi. Yerli kıyafetlere büründü en doğru en yaygın </a:t>
            </a:r>
            <a:r>
              <a:rPr lang="tr-TR" dirty="0" err="1" smtClean="0"/>
              <a:t>Hindustani’nin</a:t>
            </a:r>
            <a:r>
              <a:rPr lang="tr-TR" dirty="0" smtClean="0"/>
              <a:t> konuşulduğu vilayetlere yolculuk etti. </a:t>
            </a:r>
          </a:p>
          <a:p>
            <a:r>
              <a:rPr lang="tr-TR" dirty="0" smtClean="0"/>
              <a:t>Ayrıca Sanskrit, Farsça ve diğer Doğu dilleriyle ilgili bilgi edindi. Onun başarıları şirketin çalışanları arasında yeni bir şevkin doğmasına yol açmış ve </a:t>
            </a:r>
            <a:r>
              <a:rPr lang="tr-TR" dirty="0" err="1" smtClean="0"/>
              <a:t>Hindustani</a:t>
            </a:r>
            <a:r>
              <a:rPr lang="tr-TR" dirty="0" smtClean="0"/>
              <a:t> öğrenmek çok popüler hale gelmişti. </a:t>
            </a:r>
          </a:p>
          <a:p>
            <a:r>
              <a:rPr lang="tr-TR" dirty="0" err="1" smtClean="0"/>
              <a:t>Lord</a:t>
            </a:r>
            <a:r>
              <a:rPr lang="tr-TR" dirty="0" smtClean="0"/>
              <a:t> </a:t>
            </a:r>
            <a:r>
              <a:rPr lang="tr-TR" dirty="0" err="1" smtClean="0"/>
              <a:t>Wellesley</a:t>
            </a:r>
            <a:r>
              <a:rPr lang="tr-TR" dirty="0" smtClean="0"/>
              <a:t>, Dr. </a:t>
            </a:r>
            <a:r>
              <a:rPr lang="tr-TR" dirty="0" err="1" smtClean="0"/>
              <a:t>Gilchrist’in</a:t>
            </a:r>
            <a:r>
              <a:rPr lang="tr-TR" dirty="0" smtClean="0"/>
              <a:t> iyi çalışmalarının ve planlarının önemini anlıyordu. </a:t>
            </a:r>
          </a:p>
          <a:p>
            <a:r>
              <a:rPr lang="tr-TR" dirty="0" smtClean="0"/>
              <a:t>Ona şirketin gelirinden cömertçe yardım etti ve onu ülkenin dillerini İngiliz memurlarına öğretmek için 1801’de kurulan Fort William Kolej’in başına getirdi.</a:t>
            </a:r>
          </a:p>
          <a:p>
            <a:r>
              <a:rPr lang="tr-TR" dirty="0" smtClean="0"/>
              <a:t> </a:t>
            </a:r>
            <a:r>
              <a:rPr lang="tr-TR" dirty="0" err="1" smtClean="0"/>
              <a:t>Gilchrist</a:t>
            </a:r>
            <a:r>
              <a:rPr lang="tr-TR" dirty="0" smtClean="0"/>
              <a:t> uzun süre bu görevde kalamadı. </a:t>
            </a:r>
          </a:p>
          <a:p>
            <a:r>
              <a:rPr lang="tr-TR" dirty="0" smtClean="0"/>
              <a:t>1804 yılında sağlık sorunları sebebiyle görevinden istifa etti. </a:t>
            </a:r>
          </a:p>
          <a:p>
            <a:endParaRPr lang="tr-TR" dirty="0"/>
          </a:p>
        </p:txBody>
      </p:sp>
    </p:spTree>
    <p:extLst>
      <p:ext uri="{BB962C8B-B14F-4D97-AF65-F5344CB8AC3E}">
        <p14:creationId xmlns:p14="http://schemas.microsoft.com/office/powerpoint/2010/main" val="3878359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Hindustani’ye</a:t>
            </a:r>
            <a:r>
              <a:rPr lang="tr-TR" dirty="0" smtClean="0"/>
              <a:t> olan sevgisi </a:t>
            </a:r>
            <a:r>
              <a:rPr lang="tr-TR" dirty="0" err="1" smtClean="0"/>
              <a:t>Edinburgh’da</a:t>
            </a:r>
            <a:r>
              <a:rPr lang="tr-TR" dirty="0" smtClean="0"/>
              <a:t> da devam etti. 1816’da Londra’ya gitti.</a:t>
            </a:r>
          </a:p>
          <a:p>
            <a:r>
              <a:rPr lang="tr-TR" dirty="0" smtClean="0"/>
              <a:t> Hindistan’da görevlendirilecek adaylara </a:t>
            </a:r>
            <a:r>
              <a:rPr lang="tr-TR" dirty="0" err="1" smtClean="0"/>
              <a:t>Oriential</a:t>
            </a:r>
            <a:r>
              <a:rPr lang="tr-TR" dirty="0" smtClean="0"/>
              <a:t> dillerinde özel ders vermeyi üstlendi.</a:t>
            </a:r>
          </a:p>
          <a:p>
            <a:r>
              <a:rPr lang="tr-TR" dirty="0" smtClean="0"/>
              <a:t> 1818 yılında </a:t>
            </a:r>
            <a:r>
              <a:rPr lang="tr-TR" dirty="0" err="1" smtClean="0"/>
              <a:t>Oriental</a:t>
            </a:r>
            <a:r>
              <a:rPr lang="tr-TR" dirty="0" smtClean="0"/>
              <a:t> Enstitüsü’nün </a:t>
            </a:r>
            <a:r>
              <a:rPr lang="tr-TR" dirty="0" err="1" smtClean="0"/>
              <a:t>Hindustani</a:t>
            </a:r>
            <a:r>
              <a:rPr lang="tr-TR" dirty="0" smtClean="0"/>
              <a:t> bölümünün profesörlüğünü kabul etti… </a:t>
            </a:r>
          </a:p>
          <a:p>
            <a:r>
              <a:rPr lang="tr-TR" dirty="0" smtClean="0"/>
              <a:t>1841 de seksen iki yaşında Paris’te öldü. </a:t>
            </a:r>
            <a:r>
              <a:rPr lang="tr-TR" dirty="0" err="1" smtClean="0"/>
              <a:t>Dr</a:t>
            </a:r>
            <a:r>
              <a:rPr lang="tr-TR" dirty="0" smtClean="0"/>
              <a:t> </a:t>
            </a:r>
            <a:r>
              <a:rPr lang="tr-TR" dirty="0" err="1" smtClean="0"/>
              <a:t>Gilchrist</a:t>
            </a:r>
            <a:r>
              <a:rPr lang="tr-TR" dirty="0" smtClean="0"/>
              <a:t> çok sayıda çalışmanın yazarıdır. </a:t>
            </a:r>
          </a:p>
          <a:p>
            <a:r>
              <a:rPr lang="tr-TR" dirty="0" smtClean="0"/>
              <a:t>Çalışmalarının ayrıntılı bir listesi </a:t>
            </a:r>
            <a:r>
              <a:rPr lang="tr-TR" i="1" dirty="0" err="1" smtClean="0"/>
              <a:t>Linguistic</a:t>
            </a:r>
            <a:r>
              <a:rPr lang="tr-TR" i="1" dirty="0" smtClean="0"/>
              <a:t> </a:t>
            </a:r>
            <a:r>
              <a:rPr lang="tr-TR" i="1" dirty="0" err="1" smtClean="0"/>
              <a:t>Survey</a:t>
            </a:r>
            <a:r>
              <a:rPr lang="tr-TR" i="1" dirty="0" smtClean="0"/>
              <a:t> of </a:t>
            </a:r>
            <a:r>
              <a:rPr lang="tr-TR" i="1" dirty="0" err="1" smtClean="0"/>
              <a:t>Hindustan</a:t>
            </a:r>
            <a:r>
              <a:rPr lang="tr-TR" i="1" dirty="0" smtClean="0"/>
              <a:t> </a:t>
            </a:r>
            <a:r>
              <a:rPr lang="tr-TR" dirty="0" smtClean="0"/>
              <a:t>adlı eserinde verilmiştir. Onun yetenek ve anlayışı nezaretinde bir takım Hindistanlı öğretmeni Kolej’de bir araya toplamıştı. </a:t>
            </a:r>
          </a:p>
          <a:p>
            <a:r>
              <a:rPr lang="tr-TR" dirty="0" smtClean="0"/>
              <a:t>Bunlar sadece yeni subayların kullanmaları için </a:t>
            </a:r>
            <a:r>
              <a:rPr lang="tr-TR" dirty="0" err="1" smtClean="0"/>
              <a:t>text</a:t>
            </a:r>
            <a:r>
              <a:rPr lang="tr-TR" dirty="0" smtClean="0"/>
              <a:t> </a:t>
            </a:r>
            <a:r>
              <a:rPr lang="tr-TR" dirty="0" err="1" smtClean="0"/>
              <a:t>book</a:t>
            </a:r>
            <a:r>
              <a:rPr lang="tr-TR" dirty="0" smtClean="0"/>
              <a:t> yazmakla kalmayıp aynı zamanda Urdu ve Hindi nesri için bir standart oluşturmuşlardı.’’</a:t>
            </a:r>
            <a:endParaRPr lang="tr-TR" dirty="0" smtClean="0"/>
          </a:p>
        </p:txBody>
      </p:sp>
    </p:spTree>
    <p:extLst>
      <p:ext uri="{BB962C8B-B14F-4D97-AF65-F5344CB8AC3E}">
        <p14:creationId xmlns:p14="http://schemas.microsoft.com/office/powerpoint/2010/main" val="411926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 Bazı edebiyat tarihçileri Kolej’in İngiliz subaylarının idari işlerini kolaylaştırma amacıyla kurulduğunu özellikle vurgulamak istemişlerdir.</a:t>
            </a:r>
          </a:p>
          <a:p>
            <a:r>
              <a:rPr lang="tr-TR" dirty="0" smtClean="0"/>
              <a:t> Ancak bu </a:t>
            </a:r>
            <a:r>
              <a:rPr lang="tr-TR" dirty="0" err="1" smtClean="0"/>
              <a:t>kolej’in</a:t>
            </a:r>
            <a:r>
              <a:rPr lang="tr-TR" dirty="0" smtClean="0"/>
              <a:t> içine aldığı birçok değerli dil adamının çalışmaları sayesinde ilk kez Urdu nesri terimi gündeme gelmiş ve bu dönemde ortaya çıkan yapıtlar, bu edebiyat türüne başlarda en azından dikkat çekerek, gelişmesine önemli katkıları olmuştur. </a:t>
            </a:r>
          </a:p>
          <a:p>
            <a:r>
              <a:rPr lang="tr-TR" dirty="0" smtClean="0"/>
              <a:t>Fort William Koleji’nde bir araya gelen yazarlar arasında; Mir Amman </a:t>
            </a:r>
            <a:r>
              <a:rPr lang="tr-TR" dirty="0" err="1" smtClean="0"/>
              <a:t>Dehlevi</a:t>
            </a:r>
            <a:r>
              <a:rPr lang="tr-TR" dirty="0" smtClean="0"/>
              <a:t>, </a:t>
            </a:r>
            <a:r>
              <a:rPr lang="tr-TR" dirty="0" err="1" smtClean="0"/>
              <a:t>Efsos</a:t>
            </a:r>
            <a:r>
              <a:rPr lang="tr-TR" dirty="0" smtClean="0"/>
              <a:t>, Mir Bahadır </a:t>
            </a:r>
            <a:r>
              <a:rPr lang="tr-TR" dirty="0" err="1" smtClean="0"/>
              <a:t>Huseyni</a:t>
            </a:r>
            <a:r>
              <a:rPr lang="tr-TR" dirty="0" smtClean="0"/>
              <a:t>, </a:t>
            </a:r>
            <a:r>
              <a:rPr lang="tr-TR" dirty="0" err="1" smtClean="0"/>
              <a:t>Seyyid</a:t>
            </a:r>
            <a:r>
              <a:rPr lang="tr-TR" dirty="0" smtClean="0"/>
              <a:t> Haydar </a:t>
            </a:r>
            <a:r>
              <a:rPr lang="tr-TR" dirty="0" err="1" smtClean="0"/>
              <a:t>Bahş</a:t>
            </a:r>
            <a:r>
              <a:rPr lang="tr-TR" dirty="0" smtClean="0"/>
              <a:t> Haydari, İkram Ali Han, Mirza </a:t>
            </a:r>
            <a:r>
              <a:rPr lang="tr-TR" dirty="0" err="1" smtClean="0"/>
              <a:t>Lutf</a:t>
            </a:r>
            <a:r>
              <a:rPr lang="tr-TR" dirty="0" smtClean="0"/>
              <a:t> Ali, </a:t>
            </a:r>
            <a:r>
              <a:rPr lang="tr-TR" dirty="0" err="1" smtClean="0"/>
              <a:t>Lallu</a:t>
            </a:r>
            <a:r>
              <a:rPr lang="tr-TR" dirty="0" smtClean="0"/>
              <a:t> Lal, Ali Han </a:t>
            </a:r>
            <a:r>
              <a:rPr lang="tr-TR" dirty="0" err="1" smtClean="0"/>
              <a:t>Eşk</a:t>
            </a:r>
            <a:r>
              <a:rPr lang="tr-TR" dirty="0" smtClean="0"/>
              <a:t>, Civan Lal </a:t>
            </a:r>
            <a:r>
              <a:rPr lang="tr-TR" dirty="0" err="1" smtClean="0"/>
              <a:t>Gucrati</a:t>
            </a:r>
            <a:r>
              <a:rPr lang="tr-TR" dirty="0" smtClean="0"/>
              <a:t>, Nihal </a:t>
            </a:r>
            <a:r>
              <a:rPr lang="tr-TR" dirty="0" err="1" smtClean="0"/>
              <a:t>Çand</a:t>
            </a:r>
            <a:r>
              <a:rPr lang="tr-TR" dirty="0" smtClean="0"/>
              <a:t>, </a:t>
            </a:r>
            <a:r>
              <a:rPr lang="tr-TR" dirty="0" err="1" smtClean="0"/>
              <a:t>Seyyid</a:t>
            </a:r>
            <a:r>
              <a:rPr lang="tr-TR" dirty="0" smtClean="0"/>
              <a:t> Muhammed  </a:t>
            </a:r>
            <a:r>
              <a:rPr lang="tr-TR" dirty="0" err="1" smtClean="0"/>
              <a:t>Munir</a:t>
            </a:r>
            <a:r>
              <a:rPr lang="tr-TR" dirty="0" smtClean="0"/>
              <a:t>, </a:t>
            </a:r>
            <a:r>
              <a:rPr lang="tr-TR" dirty="0" err="1" smtClean="0"/>
              <a:t>Hafizuddin</a:t>
            </a:r>
            <a:r>
              <a:rPr lang="tr-TR" dirty="0" smtClean="0"/>
              <a:t> Ahmet, </a:t>
            </a:r>
            <a:r>
              <a:rPr lang="tr-TR" dirty="0" err="1" smtClean="0"/>
              <a:t>Kazim</a:t>
            </a:r>
            <a:r>
              <a:rPr lang="tr-TR" dirty="0" smtClean="0"/>
              <a:t> Ali Civan, </a:t>
            </a:r>
            <a:r>
              <a:rPr lang="tr-TR" dirty="0" err="1" smtClean="0"/>
              <a:t>Madari</a:t>
            </a:r>
            <a:r>
              <a:rPr lang="tr-TR" dirty="0" smtClean="0"/>
              <a:t> Lal </a:t>
            </a:r>
            <a:r>
              <a:rPr lang="tr-TR" dirty="0" err="1" smtClean="0"/>
              <a:t>Gucrati</a:t>
            </a:r>
            <a:r>
              <a:rPr lang="tr-TR" dirty="0" smtClean="0"/>
              <a:t> yer alır. </a:t>
            </a:r>
            <a:endParaRPr lang="tr-TR" dirty="0"/>
          </a:p>
        </p:txBody>
      </p:sp>
    </p:spTree>
    <p:extLst>
      <p:ext uri="{BB962C8B-B14F-4D97-AF65-F5344CB8AC3E}">
        <p14:creationId xmlns:p14="http://schemas.microsoft.com/office/powerpoint/2010/main" val="39732544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512</Words>
  <Application>Microsoft Office PowerPoint</Application>
  <PresentationFormat>Geniş ekran</PresentationFormat>
  <Paragraphs>27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2. Hafta</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Hafta</dc:title>
  <dc:creator>USER</dc:creator>
  <cp:lastModifiedBy>USER</cp:lastModifiedBy>
  <cp:revision>2</cp:revision>
  <dcterms:created xsi:type="dcterms:W3CDTF">2020-04-06T16:14:59Z</dcterms:created>
  <dcterms:modified xsi:type="dcterms:W3CDTF">2020-04-06T16:27:46Z</dcterms:modified>
</cp:coreProperties>
</file>