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85" r:id="rId22"/>
    <p:sldId id="279" r:id="rId23"/>
    <p:sldId id="280" r:id="rId24"/>
    <p:sldId id="281" r:id="rId25"/>
    <p:sldId id="282" r:id="rId26"/>
    <p:sldId id="283" r:id="rId27"/>
    <p:sldId id="286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43" autoAdjust="0"/>
  </p:normalViewPr>
  <p:slideViewPr>
    <p:cSldViewPr>
      <p:cViewPr>
        <p:scale>
          <a:sx n="77" d="100"/>
          <a:sy n="77" d="100"/>
        </p:scale>
        <p:origin x="-117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D6AF6-F595-48AD-992C-F5F5EC998BF2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EA127-1AF2-405A-9447-1B101CF2A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737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EA127-1AF2-405A-9447-1B101CF2AAD4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2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EA127-1AF2-405A-9447-1B101CF2AAD4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002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46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61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331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9963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649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563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271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017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73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20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6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13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9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0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1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23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00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B180067-B99D-449B-A32D-7E91AD8F94D6}" type="datetimeFigureOut">
              <a:rPr lang="tr-TR" smtClean="0"/>
              <a:t>13.04.2020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5ECBA-733A-44F9-BFA1-3004D51FA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6631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calpark.com.tr/osteoporoz-nedir(5/4/2020)" TargetMode="External"/><Relationship Id="rId2" Type="http://schemas.openxmlformats.org/officeDocument/2006/relationships/hyperlink" Target="http://www.istanbulsagl&#305;k.gov.t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96944" cy="3390128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OSTEOARTRİT VE OSTEOPOROZ</a:t>
            </a:r>
          </a:p>
        </p:txBody>
      </p:sp>
    </p:spTree>
    <p:extLst>
      <p:ext uri="{BB962C8B-B14F-4D97-AF65-F5344CB8AC3E}">
        <p14:creationId xmlns:p14="http://schemas.microsoft.com/office/powerpoint/2010/main" val="1811976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47864" y="2060848"/>
            <a:ext cx="5776773" cy="3672408"/>
          </a:xfrm>
        </p:spPr>
        <p:txBody>
          <a:bodyPr>
            <a:normAutofit/>
          </a:bodyPr>
          <a:lstStyle/>
          <a:p>
            <a:pPr algn="just"/>
            <a:r>
              <a:rPr lang="tr-T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herhangi bir eklemde gelişebilirse de bazı eklemlerin hastalıktan etkilenmeye daha yatkın oldukları bilinmektedir.</a:t>
            </a:r>
          </a:p>
        </p:txBody>
      </p:sp>
    </p:spTree>
    <p:extLst>
      <p:ext uri="{BB962C8B-B14F-4D97-AF65-F5344CB8AC3E}">
        <p14:creationId xmlns:p14="http://schemas.microsoft.com/office/powerpoint/2010/main" val="3977454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4936" y="660318"/>
            <a:ext cx="7975722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TANI NASIL KONUR?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996" y="1988840"/>
            <a:ext cx="8434483" cy="4248472"/>
          </a:xfrm>
        </p:spPr>
        <p:txBody>
          <a:bodyPr>
            <a:noAutofit/>
          </a:bodyPr>
          <a:lstStyle/>
          <a:p>
            <a:pPr algn="just"/>
            <a:r>
              <a:rPr lang="tr-T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tanısı klinik ve radyolojik bulgulara dayanarak konulur.</a:t>
            </a:r>
          </a:p>
          <a:p>
            <a:endParaRPr lang="tr-T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hastalığını düşündüren belirtileri olan kişinin, konunun uzmanı hekim tarafından öyküsü alınır, kas iskelet sistemi muayenesi yapılarak, sorunlu eklemin radyolojik incelemesi ve gerekli laboratuvar testleri uygulanarak eklem sorununun </a:t>
            </a:r>
            <a:r>
              <a:rPr lang="tr-T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osteoartritten</a:t>
            </a: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mi yoksa başka bir nedene bağlı olduğu araştırılır. </a:t>
            </a:r>
          </a:p>
        </p:txBody>
      </p:sp>
    </p:spTree>
    <p:extLst>
      <p:ext uri="{BB962C8B-B14F-4D97-AF65-F5344CB8AC3E}">
        <p14:creationId xmlns:p14="http://schemas.microsoft.com/office/powerpoint/2010/main" val="3482594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55380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916832"/>
            <a:ext cx="9036496" cy="4608512"/>
          </a:xfrm>
        </p:spPr>
        <p:txBody>
          <a:bodyPr>
            <a:normAutofit/>
          </a:bodyPr>
          <a:lstStyle/>
          <a:p>
            <a:pPr algn="just"/>
            <a:r>
              <a:rPr lang="tr-T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tedavisinde amaç semptomları azaltmak, engellilik gelişimini önlemek, yaşam kalitesini arttırmaktır.</a:t>
            </a:r>
          </a:p>
          <a:p>
            <a:pPr algn="just"/>
            <a:endParaRPr lang="tr-T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Tedavi günlük yaşamda eklemleri korumaya yönelik değişiklikler yapmakla başlar.</a:t>
            </a:r>
          </a:p>
          <a:p>
            <a:pPr algn="just"/>
            <a:endParaRPr lang="tr-T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 Egzersiz önemlidir. </a:t>
            </a:r>
          </a:p>
        </p:txBody>
      </p:sp>
    </p:spTree>
    <p:extLst>
      <p:ext uri="{BB962C8B-B14F-4D97-AF65-F5344CB8AC3E}">
        <p14:creationId xmlns:p14="http://schemas.microsoft.com/office/powerpoint/2010/main" val="2803923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24744"/>
            <a:ext cx="8604448" cy="4680520"/>
          </a:xfrm>
        </p:spPr>
        <p:txBody>
          <a:bodyPr>
            <a:noAutofit/>
          </a:bodyPr>
          <a:lstStyle/>
          <a:p>
            <a:pPr algn="just"/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Kilo vermek eklemlere binen yükü azaltacağından tedaviye yardımcı olacaktır.</a:t>
            </a:r>
          </a:p>
          <a:p>
            <a:pPr algn="just"/>
            <a:endParaRPr lang="tr-T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Ağrıyı azaltmak için sıcak veya soğuk uygulamalar, ağızdan ve/veya bölgesel olarak uygulanan ilaçlar ve çeşitli Fiziksel Tıp ve Rehabilitasyon (FTR) yöntemleri uygulanabilmektedir.</a:t>
            </a:r>
          </a:p>
          <a:p>
            <a:pPr algn="just"/>
            <a:endParaRPr lang="tr-T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Kaplıca </a:t>
            </a:r>
            <a:r>
              <a:rPr lang="tr-T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tedaviside</a:t>
            </a: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ağrının iyileştirilmesinde bir seçenek olabilir.</a:t>
            </a:r>
          </a:p>
        </p:txBody>
      </p:sp>
    </p:spTree>
    <p:extLst>
      <p:ext uri="{BB962C8B-B14F-4D97-AF65-F5344CB8AC3E}">
        <p14:creationId xmlns:p14="http://schemas.microsoft.com/office/powerpoint/2010/main" val="145348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836712"/>
            <a:ext cx="8496944" cy="4559523"/>
          </a:xfrm>
        </p:spPr>
        <p:txBody>
          <a:bodyPr>
            <a:no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Kolçaklı ve yüksek sandalye tercih ediniz.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Ağrılıkları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yerden gövdenize yakın tutarak kaldırınız.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Yerden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herhangi bir şey alırken dizlerinizi bükerek eğiliniz.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Dik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durmaya çalışınız. Dik duruş boyun, bel, kalça ve diz eklemlerini korur.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Tezgâh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yüksekliklerini öne eğilmenize gerek kalmayacak şekilde ayarlayınız.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Alçak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sandalye oturup kalkarken diz ve kalçaya fazla yük binmesine neden olur.</a:t>
            </a:r>
          </a:p>
          <a:p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marL="0" indent="0">
              <a:buNone/>
            </a:pP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73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5573" y="620688"/>
            <a:ext cx="7831706" cy="1088544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OSTEOPOROZ NEDİR?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348880"/>
            <a:ext cx="8640960" cy="3816424"/>
          </a:xfrm>
        </p:spPr>
        <p:txBody>
          <a:bodyPr>
            <a:normAutofit/>
          </a:bodyPr>
          <a:lstStyle/>
          <a:p>
            <a:pPr algn="just"/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Osteoporoz; vücudumuzdaki tüm kemikleri (iskeletimizi) etkileyen sistemik bir hastalıktır.</a:t>
            </a:r>
          </a:p>
          <a:p>
            <a:pPr algn="just"/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Kemiklerimizin sertliklerinin azalıp, kalitelerinin bozulmaları sonucu daha zayıf ve kırılabilir hale gel</a:t>
            </a:r>
          </a:p>
        </p:txBody>
      </p:sp>
    </p:spTree>
    <p:extLst>
      <p:ext uri="{BB962C8B-B14F-4D97-AF65-F5344CB8AC3E}">
        <p14:creationId xmlns:p14="http://schemas.microsoft.com/office/powerpoint/2010/main" val="16345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92488"/>
          </a:xfrm>
        </p:spPr>
        <p:txBody>
          <a:bodyPr>
            <a:normAutofit/>
          </a:bodyPr>
          <a:lstStyle/>
          <a:p>
            <a:pPr algn="just"/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Sağlıklı ve genç kemiklerde güçlü </a:t>
            </a:r>
            <a:r>
              <a:rPr lang="tr-TR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kollajen</a:t>
            </a: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liflerine bağlı mineraller ve çoğunlukla da kalsiyum tuzlarından oluşan bir yapılanma söz konusudur. </a:t>
            </a:r>
          </a:p>
          <a:p>
            <a:pPr algn="just"/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Kemik erimesinin görülme sıklığı yaşla birlikte artar, aynı zamanda kadınlarda görülme olasılığı erkeklere oranla daha yüksektir.</a:t>
            </a:r>
          </a:p>
        </p:txBody>
      </p:sp>
    </p:spTree>
    <p:extLst>
      <p:ext uri="{BB962C8B-B14F-4D97-AF65-F5344CB8AC3E}">
        <p14:creationId xmlns:p14="http://schemas.microsoft.com/office/powerpoint/2010/main" val="21017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5085034" y="359500"/>
            <a:ext cx="33935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tr-TR" sz="30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Omurga içerisinde kırık veya çökmüş bir omurun neden olduğu bel ağrıları.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082322" y="3375849"/>
            <a:ext cx="33990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tr-TR" sz="30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Kamburlaşma ve çarpık duruş.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51520" y="4419041"/>
            <a:ext cx="82270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0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Zamanla kemiklerin eğrilmesine bağlı olarak boyun kısalması.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251520" y="5536062"/>
            <a:ext cx="87129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0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Basit hareketlerde bile ortaya çıkabilen kırılma ve çatlamalar.</a:t>
            </a:r>
          </a:p>
        </p:txBody>
      </p:sp>
    </p:spTree>
    <p:extLst>
      <p:ext uri="{BB962C8B-B14F-4D97-AF65-F5344CB8AC3E}">
        <p14:creationId xmlns:p14="http://schemas.microsoft.com/office/powerpoint/2010/main" val="2729007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652395"/>
            <a:ext cx="7055380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OSTEOPOROZ NEDENLERİ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276872"/>
            <a:ext cx="8640960" cy="4248472"/>
          </a:xfrm>
        </p:spPr>
        <p:txBody>
          <a:bodyPr>
            <a:no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Yetersiz kalsiyum, fosfor ve D vitamini alımı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Kadın cinsiyet ve özellikle de menopoz sonrası dönemde olmak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İleri yaş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Genetik yatkınlık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Cinsiyet hormonlarındaki düşüklükler</a:t>
            </a:r>
          </a:p>
          <a:p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128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112568"/>
          </a:xfrm>
        </p:spPr>
        <p:txBody>
          <a:bodyPr>
            <a:noAutofit/>
          </a:bodyPr>
          <a:lstStyle/>
          <a:p>
            <a:r>
              <a:rPr lang="tr-TR" sz="3600" dirty="0" err="1">
                <a:latin typeface="MS UI Gothic" panose="020B0600070205080204" pitchFamily="34" charset="-128"/>
                <a:ea typeface="MS UI Gothic" panose="020B0600070205080204" pitchFamily="34" charset="-128"/>
              </a:rPr>
              <a:t>Tiroid</a:t>
            </a:r>
            <a:r>
              <a:rPr lang="tr-TR" sz="36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 hormonlarına ilişkin bozukluklar</a:t>
            </a:r>
            <a:endParaRPr lang="tr-TR" sz="3400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r>
              <a:rPr lang="tr-TR" sz="34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Menopoz öncesi dönemde yumurtalıkların alınması.</a:t>
            </a:r>
          </a:p>
          <a:p>
            <a:r>
              <a:rPr lang="tr-TR" sz="34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Adrenal bez hastalıkları.</a:t>
            </a:r>
          </a:p>
          <a:p>
            <a:r>
              <a:rPr lang="tr-TR" sz="3400" dirty="0" err="1">
                <a:latin typeface="MS UI Gothic" panose="020B0600070205080204" pitchFamily="34" charset="-128"/>
                <a:ea typeface="MS UI Gothic" panose="020B0600070205080204" pitchFamily="34" charset="-128"/>
              </a:rPr>
              <a:t>Steroid</a:t>
            </a:r>
            <a:r>
              <a:rPr lang="tr-TR" sz="34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 içerikli ilaç kullanımı.</a:t>
            </a:r>
          </a:p>
          <a:p>
            <a:r>
              <a:rPr lang="tr-TR" sz="34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Sigara ve alkol kullanımı.</a:t>
            </a:r>
          </a:p>
          <a:p>
            <a:r>
              <a:rPr lang="tr-TR" sz="34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Hareketsiz yaşam tarzı.</a:t>
            </a:r>
          </a:p>
          <a:p>
            <a:endParaRPr lang="tr-TR" sz="3400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33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388424" cy="1325562"/>
          </a:xfrm>
        </p:spPr>
        <p:txBody>
          <a:bodyPr>
            <a:normAutofit/>
          </a:bodyPr>
          <a:lstStyle/>
          <a:p>
            <a:pPr algn="ctr"/>
            <a:r>
              <a:rPr lang="tr-T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OSTEOARTRİT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608512"/>
          </a:xfrm>
        </p:spPr>
        <p:txBody>
          <a:bodyPr>
            <a:normAutofit/>
          </a:bodyPr>
          <a:lstStyle/>
          <a:p>
            <a:endParaRPr lang="tr-TR" sz="2600" b="1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r>
              <a:rPr lang="tr-TR" sz="2600" b="1" dirty="0" err="1"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2600" b="1" dirty="0">
                <a:latin typeface="MS UI Gothic" panose="020B0600070205080204" pitchFamily="34" charset="-128"/>
                <a:ea typeface="MS UI Gothic" panose="020B0600070205080204" pitchFamily="34" charset="-128"/>
              </a:rPr>
              <a:t> (OA) esas olarak eklem kıkırdağı, bunun yanı sıra </a:t>
            </a:r>
            <a:r>
              <a:rPr lang="tr-TR" sz="2600" b="1" dirty="0" err="1">
                <a:latin typeface="MS UI Gothic" panose="020B0600070205080204" pitchFamily="34" charset="-128"/>
                <a:ea typeface="MS UI Gothic" panose="020B0600070205080204" pitchFamily="34" charset="-128"/>
              </a:rPr>
              <a:t>ligamanları</a:t>
            </a:r>
            <a:r>
              <a:rPr lang="tr-TR" sz="2600" b="1" dirty="0">
                <a:latin typeface="MS UI Gothic" panose="020B0600070205080204" pitchFamily="34" charset="-128"/>
                <a:ea typeface="MS UI Gothic" panose="020B0600070205080204" pitchFamily="34" charset="-128"/>
              </a:rPr>
              <a:t>(bağları) ve altındaki kemiği de etkileyen </a:t>
            </a:r>
            <a:r>
              <a:rPr lang="tr-TR" sz="2600" b="1" dirty="0" err="1">
                <a:latin typeface="MS UI Gothic" panose="020B0600070205080204" pitchFamily="34" charset="-128"/>
                <a:ea typeface="MS UI Gothic" panose="020B0600070205080204" pitchFamily="34" charset="-128"/>
              </a:rPr>
              <a:t>dejeneratif</a:t>
            </a:r>
            <a:r>
              <a:rPr lang="tr-TR" sz="2600" b="1" dirty="0">
                <a:latin typeface="MS UI Gothic" panose="020B0600070205080204" pitchFamily="34" charset="-128"/>
                <a:ea typeface="MS UI Gothic" panose="020B0600070205080204" pitchFamily="34" charset="-128"/>
              </a:rPr>
              <a:t> (</a:t>
            </a:r>
            <a:r>
              <a:rPr lang="tr-TR" sz="2600" b="1" dirty="0" err="1">
                <a:latin typeface="MS UI Gothic" panose="020B0600070205080204" pitchFamily="34" charset="-128"/>
                <a:ea typeface="MS UI Gothic" panose="020B0600070205080204" pitchFamily="34" charset="-128"/>
              </a:rPr>
              <a:t>hasarlayıcı</a:t>
            </a:r>
            <a:r>
              <a:rPr lang="tr-TR" sz="2600" b="1" dirty="0">
                <a:latin typeface="MS UI Gothic" panose="020B0600070205080204" pitchFamily="34" charset="-128"/>
                <a:ea typeface="MS UI Gothic" panose="020B0600070205080204" pitchFamily="34" charset="-128"/>
              </a:rPr>
              <a:t>) bir eklem hastalığıdır. </a:t>
            </a:r>
          </a:p>
          <a:p>
            <a:pPr marL="0" indent="0">
              <a:buNone/>
            </a:pPr>
            <a:endParaRPr lang="tr-TR" sz="2600" b="1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r>
              <a:rPr lang="tr-TR" sz="2600" b="1" dirty="0">
                <a:latin typeface="MS UI Gothic" panose="020B0600070205080204" pitchFamily="34" charset="-128"/>
                <a:ea typeface="MS UI Gothic" panose="020B0600070205080204" pitchFamily="34" charset="-128"/>
              </a:rPr>
              <a:t>Bu yapılardaki bozulma zamanla, ağrı ve eklem hareketlerinde kısıtlanmaya neden olmaktadır. </a:t>
            </a:r>
          </a:p>
          <a:p>
            <a:pPr marL="0" indent="0">
              <a:buNone/>
            </a:pPr>
            <a:endParaRPr lang="tr-TR" sz="2600" b="1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80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119738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OSTEOPOROZ RİSK FAKTÖRLERİ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7" y="2420888"/>
            <a:ext cx="4440695" cy="4293096"/>
          </a:xfrm>
        </p:spPr>
        <p:txBody>
          <a:bodyPr>
            <a:norm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Kemik yoğunluğu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Yaş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Kırık hikayesi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Ailede kırık hikayesi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Cins </a:t>
            </a:r>
          </a:p>
          <a:p>
            <a:pPr marL="0" indent="0">
              <a:buNone/>
            </a:pPr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788024" y="2420888"/>
            <a:ext cx="4186808" cy="429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Irk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Genetik yapı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Aşırı alkol ve kafein tüketimi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Sigara </a:t>
            </a:r>
          </a:p>
          <a:p>
            <a:pPr marL="0" indent="0">
              <a:buFont typeface="Wingdings 3" charset="2"/>
              <a:buNone/>
            </a:pPr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883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76564"/>
          </a:xfrm>
        </p:spPr>
        <p:txBody>
          <a:bodyPr>
            <a:norm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İlaç kullanımı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Kadınlık hormonu yetersizliği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Bağırsaklardan besinlerin emilimini bozan hastalıklar.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Ağır karaciğer ve böbrek hastalıkları.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Bazı </a:t>
            </a:r>
            <a:r>
              <a:rPr lang="tr-TR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hormonal</a:t>
            </a: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hastalıklar.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Bazı </a:t>
            </a:r>
            <a:r>
              <a:rPr lang="tr-TR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romatizmal</a:t>
            </a: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hastalıklar.</a:t>
            </a:r>
          </a:p>
        </p:txBody>
      </p:sp>
    </p:spTree>
    <p:extLst>
      <p:ext uri="{BB962C8B-B14F-4D97-AF65-F5344CB8AC3E}">
        <p14:creationId xmlns:p14="http://schemas.microsoft.com/office/powerpoint/2010/main" val="466198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119738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OSTEOPOROZ TEŞHİSİ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3052936"/>
          </a:xfrm>
        </p:spPr>
        <p:txBody>
          <a:bodyPr>
            <a:norm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Kemik mineral yoğunluk ölçümü.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Radyografi (Sırt ve bel filmleri).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Kan ve idrar tahlilleri.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Sintigrafi (Radyoaktif madde kullanımı).</a:t>
            </a:r>
          </a:p>
        </p:txBody>
      </p:sp>
    </p:spTree>
    <p:extLst>
      <p:ext uri="{BB962C8B-B14F-4D97-AF65-F5344CB8AC3E}">
        <p14:creationId xmlns:p14="http://schemas.microsoft.com/office/powerpoint/2010/main" val="2043918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55380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BESLENMENİN DÜZENLENMESİ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924944"/>
            <a:ext cx="7848756" cy="3467478"/>
          </a:xfrm>
        </p:spPr>
        <p:txBody>
          <a:bodyPr>
            <a:normAutofit/>
          </a:bodyPr>
          <a:lstStyle/>
          <a:p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Yeterli kalsiyum alımı. </a:t>
            </a:r>
          </a:p>
          <a:p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Yeterli D vitamini alımı. </a:t>
            </a:r>
          </a:p>
          <a:p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Doğal hormon içeren bitkilerin tüketimi.</a:t>
            </a:r>
          </a:p>
        </p:txBody>
      </p:sp>
    </p:spTree>
    <p:extLst>
      <p:ext uri="{BB962C8B-B14F-4D97-AF65-F5344CB8AC3E}">
        <p14:creationId xmlns:p14="http://schemas.microsoft.com/office/powerpoint/2010/main" val="402667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2282" y="476672"/>
            <a:ext cx="7055380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FİZİKSEL AKTİVİTE VE EGZERSİZLER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98235"/>
            <a:ext cx="8136904" cy="4616435"/>
          </a:xfrm>
        </p:spPr>
        <p:txBody>
          <a:bodyPr>
            <a:no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Kemiğin şekillenmesine yardımcı olur.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Kemik kaybını azaltır.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Kas gücünü arttırır.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Eklem dayanıklılığını arttırır.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Dengeyi düzeltir.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Duruşun düzeltilmesine yardımcı olur.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Ağrı kontrolüne yardımcı olur.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Yaşam kalitesini arttırır.</a:t>
            </a:r>
          </a:p>
        </p:txBody>
      </p:sp>
    </p:spTree>
    <p:extLst>
      <p:ext uri="{BB962C8B-B14F-4D97-AF65-F5344CB8AC3E}">
        <p14:creationId xmlns:p14="http://schemas.microsoft.com/office/powerpoint/2010/main" val="2175856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4046" y="319662"/>
            <a:ext cx="8229600" cy="3960440"/>
          </a:xfrm>
        </p:spPr>
        <p:txBody>
          <a:bodyPr>
            <a:norm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Kas gücünü arttıran egzersizler.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Eklem dayanıklılığını arttıran egzersizler.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Denge egzersizleri.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Duruş egzersizleri.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Solunum egzersizleri.</a:t>
            </a:r>
          </a:p>
        </p:txBody>
      </p:sp>
    </p:spTree>
    <p:extLst>
      <p:ext uri="{BB962C8B-B14F-4D97-AF65-F5344CB8AC3E}">
        <p14:creationId xmlns:p14="http://schemas.microsoft.com/office/powerpoint/2010/main" val="2449834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615682" cy="1400530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OSTEOPOROZ TEDAVİSİ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132856"/>
            <a:ext cx="7704856" cy="3931513"/>
          </a:xfrm>
        </p:spPr>
        <p:txBody>
          <a:bodyPr>
            <a:no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Kırıkların önlenmesi.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Kemik mineral yoğunluğunun korunması ve hatta arttırılması.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Kırığa ve duruş bozukluğuna bağlı şikayetlerle mücadele. 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Günlük aktivitelerin maksimuma çıkarılarak yaşam kalitesinin artırılması.</a:t>
            </a:r>
          </a:p>
          <a:p>
            <a:pPr marL="0" indent="0">
              <a:buNone/>
            </a:pPr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3713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700808"/>
            <a:ext cx="6711654" cy="4195481"/>
          </a:xfrm>
        </p:spPr>
        <p:txBody>
          <a:bodyPr/>
          <a:lstStyle/>
          <a:p>
            <a:r>
              <a:rPr lang="tr-TR" dirty="0"/>
              <a:t>Saglıgım.gov.tr/osteoartrit.html (5/4/2020)</a:t>
            </a:r>
          </a:p>
          <a:p>
            <a:r>
              <a:rPr lang="tr-TR" dirty="0">
                <a:hlinkClick r:id="rId2"/>
              </a:rPr>
              <a:t>www.istanbulsaglık.gov.tr</a:t>
            </a:r>
            <a:r>
              <a:rPr lang="tr-TR" dirty="0"/>
              <a:t> (5/4/2020)</a:t>
            </a:r>
          </a:p>
          <a:p>
            <a:r>
              <a:rPr lang="tr-TR" dirty="0">
                <a:hlinkClick r:id="rId3"/>
              </a:rPr>
              <a:t>www.medicalpark.com.tr/osteoporoz-nedir(5/4/2020)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764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01894" y="1700808"/>
            <a:ext cx="8928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Önceden yaşlanmanın doğal bir sonucu olarak düşünülürken, son dönemde eklem yapısı, genetik, mekanik güçler ve diğer diz içi bağ hasarları gibi bir çok faktörün etkileşimi ile oluştuğu düşünülmektedir.</a:t>
            </a:r>
          </a:p>
        </p:txBody>
      </p:sp>
    </p:spTree>
    <p:extLst>
      <p:ext uri="{BB962C8B-B14F-4D97-AF65-F5344CB8AC3E}">
        <p14:creationId xmlns:p14="http://schemas.microsoft.com/office/powerpoint/2010/main" val="265369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4896544"/>
          </a:xfrm>
        </p:spPr>
        <p:txBody>
          <a:bodyPr>
            <a:noAutofit/>
          </a:bodyPr>
          <a:lstStyle/>
          <a:p>
            <a:r>
              <a:rPr lang="tr-TR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en sık görülen eklem hastalığıdır.</a:t>
            </a:r>
          </a:p>
          <a:p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Yaşlanma ile ilişkilidir ve 40 yaşından sonra başlar. Özellikle diz ve eller olmak üzere, eklemlerde meydana gelen </a:t>
            </a:r>
            <a:r>
              <a:rPr lang="tr-TR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kadınlarda daha yaygın ve şiddetlidir. </a:t>
            </a:r>
          </a:p>
          <a:p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Kadınlar özellikle menopozdan sonra daha fazla risk taşırlar.</a:t>
            </a:r>
          </a:p>
        </p:txBody>
      </p:sp>
    </p:spTree>
    <p:extLst>
      <p:ext uri="{BB962C8B-B14F-4D97-AF65-F5344CB8AC3E}">
        <p14:creationId xmlns:p14="http://schemas.microsoft.com/office/powerpoint/2010/main" val="39524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908720"/>
            <a:ext cx="8229600" cy="5433467"/>
          </a:xfrm>
        </p:spPr>
        <p:txBody>
          <a:bodyPr>
            <a:noAutofit/>
          </a:bodyPr>
          <a:lstStyle/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Ağrılı eklemler genellikle hava koşullarına karşı hassastır.</a:t>
            </a:r>
          </a:p>
          <a:p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Yağmurdan önce olduğu gibi, ısı azalmaları ve atmosfer basıncının düşmesi kişinin ağrı eşiğini azalttığı için hastaların ağrılarının şiddetinin artmasına neden olabilir.</a:t>
            </a:r>
          </a:p>
          <a:p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 Bu da, </a:t>
            </a:r>
            <a:r>
              <a:rPr lang="tr-TR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osteoartritli</a:t>
            </a: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kişilerin yağmuru nasıl tahmin ettiğini ve eklem ağrılarının neden nem ile bağlantılı olduğunu açıklamaktadır.</a:t>
            </a:r>
          </a:p>
        </p:txBody>
      </p:sp>
    </p:spTree>
    <p:extLst>
      <p:ext uri="{BB962C8B-B14F-4D97-AF65-F5344CB8AC3E}">
        <p14:creationId xmlns:p14="http://schemas.microsoft.com/office/powerpoint/2010/main" val="128139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716016" y="2420888"/>
            <a:ext cx="434926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Osteoartrit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özellikle</a:t>
            </a:r>
          </a:p>
          <a:p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 yaş üzeri olanlar.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716016" y="4114910"/>
            <a:ext cx="51776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Eklem hastalığı </a:t>
            </a:r>
          </a:p>
          <a:p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geçirenler.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877272"/>
          </a:xfrm>
        </p:spPr>
        <p:txBody>
          <a:bodyPr>
            <a:normAutofit/>
          </a:bodyPr>
          <a:lstStyle/>
          <a:p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Aşırı kilosu bulunanlar.</a:t>
            </a:r>
          </a:p>
          <a:p>
            <a:endParaRPr lang="tr-T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Eklemin etkilendiği yaralanmalara maruz kalanlar.</a:t>
            </a:r>
          </a:p>
          <a:p>
            <a:endParaRPr lang="tr-T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Ekleme yönelik cerrahi müdahale yapılanlar.</a:t>
            </a:r>
          </a:p>
          <a:p>
            <a:endParaRPr lang="tr-T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Doğumsal eklem hastalıkları olanlar.</a:t>
            </a:r>
          </a:p>
          <a:p>
            <a:pPr marL="0" indent="0">
              <a:buNone/>
            </a:pPr>
            <a:endParaRPr lang="tr-T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algn="just"/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Mesleki olarak eklemlerini aşırı ve uzun süre zorlayanlarda </a:t>
            </a:r>
            <a:r>
              <a:rPr lang="tr-TR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osteoartrit</a:t>
            </a:r>
            <a:r>
              <a:rPr lang="tr-T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 (eklem kireçlenmesi) riski daha fazladır.</a:t>
            </a:r>
          </a:p>
        </p:txBody>
      </p:sp>
    </p:spTree>
    <p:extLst>
      <p:ext uri="{BB962C8B-B14F-4D97-AF65-F5344CB8AC3E}">
        <p14:creationId xmlns:p14="http://schemas.microsoft.com/office/powerpoint/2010/main" val="327082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055380" cy="1161138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BELİRTİLERİ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203848" y="2276872"/>
            <a:ext cx="57606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Bir yada iki eklemde ağrı ve sertlik veya katılık hissi.</a:t>
            </a:r>
          </a:p>
          <a:p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marL="457200" indent="-457200">
              <a:buFont typeface="Arial" pitchFamily="34" charset="0"/>
              <a:buChar char="•"/>
            </a:pPr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Hareket sırasında eklemden kıtırtı şeklinde ses gelmesi.</a:t>
            </a:r>
          </a:p>
          <a:p>
            <a: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/>
            </a:r>
            <a:br>
              <a:rPr lang="tr-T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</a:br>
            <a:endParaRPr lang="tr-T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09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131840" y="1268760"/>
            <a:ext cx="61561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Eklemin genişlemesi, deforme olması.</a:t>
            </a:r>
          </a:p>
          <a:p>
            <a:pPr marL="457200" indent="-457200">
              <a:buFont typeface="Arial" pitchFamily="34" charset="0"/>
              <a:buChar char="•"/>
            </a:pPr>
            <a:endParaRPr lang="tr-T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UI Gothic" panose="020B0600070205080204" pitchFamily="34" charset="-128"/>
              <a:ea typeface="MS UI Gothic" panose="020B0600070205080204" pitchFamily="34" charset="-128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UI Gothic" panose="020B0600070205080204" pitchFamily="34" charset="-128"/>
                <a:ea typeface="MS UI Gothic" panose="020B0600070205080204" pitchFamily="34" charset="-128"/>
              </a:rPr>
              <a:t>Bazı durumlarda şişlik.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1840" y="3789040"/>
            <a:ext cx="53640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Bu yakınmalar yavaş yavaş ortaya çıkar ve eklemin kullanılması ile kötüleşir.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868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TM02836342[[fn=İyon]]</Template>
  <TotalTime>289</TotalTime>
  <Words>745</Words>
  <Application>Microsoft Office PowerPoint</Application>
  <PresentationFormat>Ekran Gösterisi (4:3)</PresentationFormat>
  <Paragraphs>135</Paragraphs>
  <Slides>27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İyon</vt:lpstr>
      <vt:lpstr>OSTEOARTRİT VE OSTEOPOROZ</vt:lpstr>
      <vt:lpstr>OSTEOARTRİT</vt:lpstr>
      <vt:lpstr>PowerPoint Sunusu</vt:lpstr>
      <vt:lpstr>PowerPoint Sunusu</vt:lpstr>
      <vt:lpstr>PowerPoint Sunusu</vt:lpstr>
      <vt:lpstr>PowerPoint Sunusu</vt:lpstr>
      <vt:lpstr>PowerPoint Sunusu</vt:lpstr>
      <vt:lpstr>BELİRTİLERİ</vt:lpstr>
      <vt:lpstr>PowerPoint Sunusu</vt:lpstr>
      <vt:lpstr>PowerPoint Sunusu</vt:lpstr>
      <vt:lpstr>TANI NASIL KONUR?</vt:lpstr>
      <vt:lpstr>TEDAVİ</vt:lpstr>
      <vt:lpstr>PowerPoint Sunusu</vt:lpstr>
      <vt:lpstr>PowerPoint Sunusu</vt:lpstr>
      <vt:lpstr>OSTEOPOROZ NEDİR?</vt:lpstr>
      <vt:lpstr>PowerPoint Sunusu</vt:lpstr>
      <vt:lpstr>PowerPoint Sunusu</vt:lpstr>
      <vt:lpstr>OSTEOPOROZ NEDENLERİ</vt:lpstr>
      <vt:lpstr>PowerPoint Sunusu</vt:lpstr>
      <vt:lpstr>OSTEOPOROZ RİSK FAKTÖRLERİ</vt:lpstr>
      <vt:lpstr>PowerPoint Sunusu</vt:lpstr>
      <vt:lpstr>OSTEOPOROZ TEŞHİSİ</vt:lpstr>
      <vt:lpstr>BESLENMENİN DÜZENLENMESİ</vt:lpstr>
      <vt:lpstr>FİZİKSEL AKTİVİTE VE EGZERSİZLER</vt:lpstr>
      <vt:lpstr>PowerPoint Sunusu</vt:lpstr>
      <vt:lpstr>OSTEOPOROZ TEDAVİSİ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Toshıba</cp:lastModifiedBy>
  <cp:revision>32</cp:revision>
  <dcterms:created xsi:type="dcterms:W3CDTF">2020-04-02T14:05:18Z</dcterms:created>
  <dcterms:modified xsi:type="dcterms:W3CDTF">2020-04-13T09:48:06Z</dcterms:modified>
</cp:coreProperties>
</file>