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0" d="100"/>
          <a:sy n="100" d="100"/>
        </p:scale>
        <p:origin x="-11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C3FD45D-EEF8-234C-B505-A9A409B9D370}" type="datetimeFigureOut">
              <a:rPr lang="en-US" smtClean="0"/>
              <a:t>10.04.20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369872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3FD45D-EEF8-234C-B505-A9A409B9D370}" type="datetimeFigureOut">
              <a:rPr lang="en-US" smtClean="0"/>
              <a:t>10.04.20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4207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3FD45D-EEF8-234C-B505-A9A409B9D370}" type="datetimeFigureOut">
              <a:rPr lang="en-US" smtClean="0"/>
              <a:t>10.04.20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922701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C3FD45D-EEF8-234C-B505-A9A409B9D370}" type="datetimeFigureOut">
              <a:rPr lang="en-US" smtClean="0"/>
              <a:t>10.04.20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74954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C3FD45D-EEF8-234C-B505-A9A409B9D370}" type="datetimeFigureOut">
              <a:rPr lang="en-US" smtClean="0"/>
              <a:t>10.04.20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159980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C3FD45D-EEF8-234C-B505-A9A409B9D370}" type="datetimeFigureOut">
              <a:rPr lang="en-US" smtClean="0"/>
              <a:t>10.04.20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3218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C3FD45D-EEF8-234C-B505-A9A409B9D370}" type="datetimeFigureOut">
              <a:rPr lang="en-US" smtClean="0"/>
              <a:t>10.04.20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266257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C3FD45D-EEF8-234C-B505-A9A409B9D370}" type="datetimeFigureOut">
              <a:rPr lang="en-US" smtClean="0"/>
              <a:t>10.04.20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1889949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FD45D-EEF8-234C-B505-A9A409B9D370}" type="datetimeFigureOut">
              <a:rPr lang="en-US" smtClean="0"/>
              <a:t>10.04.20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659861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C3FD45D-EEF8-234C-B505-A9A409B9D370}" type="datetimeFigureOut">
              <a:rPr lang="en-US" smtClean="0"/>
              <a:t>10.04.20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3902715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C3FD45D-EEF8-234C-B505-A9A409B9D370}" type="datetimeFigureOut">
              <a:rPr lang="en-US" smtClean="0"/>
              <a:t>10.04.20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64189-1058-844A-8953-95B98290326E}" type="slidenum">
              <a:rPr lang="en-US" smtClean="0"/>
              <a:t>‹#›</a:t>
            </a:fld>
            <a:endParaRPr lang="en-US"/>
          </a:p>
        </p:txBody>
      </p:sp>
    </p:spTree>
    <p:extLst>
      <p:ext uri="{BB962C8B-B14F-4D97-AF65-F5344CB8AC3E}">
        <p14:creationId xmlns:p14="http://schemas.microsoft.com/office/powerpoint/2010/main" val="3097014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FD45D-EEF8-234C-B505-A9A409B9D370}" type="datetimeFigureOut">
              <a:rPr lang="en-US" smtClean="0"/>
              <a:t>10.04.20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64189-1058-844A-8953-95B98290326E}" type="slidenum">
              <a:rPr lang="en-US" smtClean="0"/>
              <a:t>‹#›</a:t>
            </a:fld>
            <a:endParaRPr lang="en-US"/>
          </a:p>
        </p:txBody>
      </p:sp>
    </p:spTree>
    <p:extLst>
      <p:ext uri="{BB962C8B-B14F-4D97-AF65-F5344CB8AC3E}">
        <p14:creationId xmlns:p14="http://schemas.microsoft.com/office/powerpoint/2010/main" val="160264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Aristotle’s Cosmology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737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Violent Motion</a:t>
            </a:r>
            <a:endParaRPr lang="en-US" dirty="0"/>
          </a:p>
        </p:txBody>
      </p:sp>
      <p:sp>
        <p:nvSpPr>
          <p:cNvPr id="3" name="Content Placeholder 2"/>
          <p:cNvSpPr>
            <a:spLocks noGrp="1"/>
          </p:cNvSpPr>
          <p:nvPr>
            <p:ph idx="1"/>
          </p:nvPr>
        </p:nvSpPr>
        <p:spPr/>
        <p:txBody>
          <a:bodyPr/>
          <a:lstStyle/>
          <a:p>
            <a:r>
              <a:rPr lang="en-US" dirty="0" smtClean="0"/>
              <a:t>What should we do if we would like to move a stone?</a:t>
            </a:r>
          </a:p>
          <a:p>
            <a:r>
              <a:rPr lang="en-US" dirty="0" smtClean="0"/>
              <a:t>There is no movement in Aristotle’s philosophy of nature without force. </a:t>
            </a:r>
          </a:p>
          <a:p>
            <a:r>
              <a:rPr lang="en-US" dirty="0" smtClean="0"/>
              <a:t>So, if you want to move an object, you must apply force to it. </a:t>
            </a:r>
          </a:p>
          <a:p>
            <a:endParaRPr lang="en-US" dirty="0"/>
          </a:p>
        </p:txBody>
      </p:sp>
    </p:spTree>
    <p:extLst>
      <p:ext uri="{BB962C8B-B14F-4D97-AF65-F5344CB8AC3E}">
        <p14:creationId xmlns:p14="http://schemas.microsoft.com/office/powerpoint/2010/main" val="887457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are two kinds of violent motion.</a:t>
            </a:r>
          </a:p>
          <a:p>
            <a:r>
              <a:rPr lang="en-US" dirty="0" smtClean="0"/>
              <a:t>First, “continuously violent motion”.</a:t>
            </a:r>
          </a:p>
          <a:p>
            <a:r>
              <a:rPr lang="en-US" dirty="0" smtClean="0"/>
              <a:t>This type of motion force applies continuously. </a:t>
            </a:r>
          </a:p>
          <a:p>
            <a:r>
              <a:rPr lang="en-US" dirty="0" smtClean="0"/>
              <a:t>For example, pulling the cart horse. The horse must constantly apply force to the cart to movement. If the link between the horse and the car is broken, the car will stop.</a:t>
            </a:r>
            <a:endParaRPr lang="en-US" dirty="0"/>
          </a:p>
        </p:txBody>
      </p:sp>
    </p:spTree>
    <p:extLst>
      <p:ext uri="{BB962C8B-B14F-4D97-AF65-F5344CB8AC3E}">
        <p14:creationId xmlns:p14="http://schemas.microsoft.com/office/powerpoint/2010/main" val="386452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Second, discontinuous violent motion. </a:t>
            </a:r>
          </a:p>
          <a:p>
            <a:r>
              <a:rPr lang="en-US" dirty="0" smtClean="0"/>
              <a:t> </a:t>
            </a:r>
            <a:endParaRPr lang="en-US" dirty="0"/>
          </a:p>
        </p:txBody>
      </p:sp>
    </p:spTree>
    <p:extLst>
      <p:ext uri="{BB962C8B-B14F-4D97-AF65-F5344CB8AC3E}">
        <p14:creationId xmlns:p14="http://schemas.microsoft.com/office/powerpoint/2010/main" val="5759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Aristotle separated the Universe into two parts.</a:t>
            </a:r>
          </a:p>
          <a:p>
            <a:r>
              <a:rPr lang="en-US" dirty="0" smtClean="0"/>
              <a:t>The first one is Celestial Region. And the second one sublunary universe: Terrestrial Region. </a:t>
            </a:r>
          </a:p>
          <a:p>
            <a:r>
              <a:rPr lang="en-US" dirty="0" smtClean="0"/>
              <a:t>There are different laws of nature in these two universes. </a:t>
            </a:r>
            <a:endParaRPr lang="en-US" dirty="0"/>
          </a:p>
        </p:txBody>
      </p:sp>
    </p:spTree>
    <p:extLst>
      <p:ext uri="{BB962C8B-B14F-4D97-AF65-F5344CB8AC3E}">
        <p14:creationId xmlns:p14="http://schemas.microsoft.com/office/powerpoint/2010/main" val="317722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aristotle_universe.gif"/>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p:pic>
    </p:spTree>
    <p:extLst>
      <p:ext uri="{BB962C8B-B14F-4D97-AF65-F5344CB8AC3E}">
        <p14:creationId xmlns:p14="http://schemas.microsoft.com/office/powerpoint/2010/main" val="375788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Celestial Region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Planets and stars revolve around the World.</a:t>
            </a:r>
          </a:p>
          <a:p>
            <a:r>
              <a:rPr lang="en-US" dirty="0" smtClean="0"/>
              <a:t>All celestial bodies are made of element </a:t>
            </a:r>
            <a:r>
              <a:rPr lang="en-US" dirty="0" err="1" smtClean="0"/>
              <a:t>aether</a:t>
            </a:r>
            <a:r>
              <a:rPr lang="en-US" dirty="0" smtClean="0"/>
              <a:t>. </a:t>
            </a:r>
          </a:p>
          <a:p>
            <a:r>
              <a:rPr lang="en-US" dirty="0" smtClean="0"/>
              <a:t>The natural motion of the </a:t>
            </a:r>
            <a:r>
              <a:rPr lang="en-US" dirty="0" err="1" smtClean="0"/>
              <a:t>aether</a:t>
            </a:r>
            <a:r>
              <a:rPr lang="en-US" dirty="0" smtClean="0"/>
              <a:t> is the perfect circle. (Circle Dogma)</a:t>
            </a:r>
          </a:p>
          <a:p>
            <a:r>
              <a:rPr lang="en-US" dirty="0" err="1" smtClean="0"/>
              <a:t>Aether</a:t>
            </a:r>
            <a:r>
              <a:rPr lang="en-US" dirty="0" smtClean="0"/>
              <a:t> doesn’t changeable.</a:t>
            </a:r>
          </a:p>
          <a:p>
            <a:r>
              <a:rPr lang="en-US" dirty="0" smtClean="0"/>
              <a:t>Therefor it can’t transform into other elements.</a:t>
            </a:r>
          </a:p>
          <a:p>
            <a:r>
              <a:rPr lang="en-US" dirty="0" smtClean="0"/>
              <a:t>There is no generation or corruption. </a:t>
            </a:r>
          </a:p>
          <a:p>
            <a:r>
              <a:rPr lang="en-US" dirty="0" smtClean="0"/>
              <a:t>Celestial region influences terrestrial universe. </a:t>
            </a:r>
          </a:p>
          <a:p>
            <a:r>
              <a:rPr lang="en-US" dirty="0" smtClean="0"/>
              <a:t>The motion is  thus transferred to each next spheres. </a:t>
            </a:r>
          </a:p>
          <a:p>
            <a:endParaRPr lang="en-US" dirty="0"/>
          </a:p>
        </p:txBody>
      </p:sp>
    </p:spTree>
    <p:extLst>
      <p:ext uri="{BB962C8B-B14F-4D97-AF65-F5344CB8AC3E}">
        <p14:creationId xmlns:p14="http://schemas.microsoft.com/office/powerpoint/2010/main" val="168476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Terrestrial Region</a:t>
            </a:r>
            <a:endParaRPr lang="en-US" dirty="0"/>
          </a:p>
        </p:txBody>
      </p:sp>
      <p:sp>
        <p:nvSpPr>
          <p:cNvPr id="3" name="Content Placeholder 2"/>
          <p:cNvSpPr>
            <a:spLocks noGrp="1"/>
          </p:cNvSpPr>
          <p:nvPr>
            <p:ph idx="1"/>
          </p:nvPr>
        </p:nvSpPr>
        <p:spPr/>
        <p:txBody>
          <a:bodyPr/>
          <a:lstStyle/>
          <a:p>
            <a:r>
              <a:rPr lang="en-US" dirty="0" smtClean="0"/>
              <a:t>There are two kind of motion in terrestrial region. </a:t>
            </a:r>
          </a:p>
          <a:p>
            <a:r>
              <a:rPr lang="en-US" dirty="0" smtClean="0"/>
              <a:t>1- Natural Motion</a:t>
            </a:r>
          </a:p>
          <a:p>
            <a:r>
              <a:rPr lang="en-US" dirty="0" smtClean="0"/>
              <a:t>2- Violent Motion</a:t>
            </a:r>
            <a:endParaRPr lang="en-US" dirty="0"/>
          </a:p>
        </p:txBody>
      </p:sp>
    </p:spTree>
    <p:extLst>
      <p:ext uri="{BB962C8B-B14F-4D97-AF65-F5344CB8AC3E}">
        <p14:creationId xmlns:p14="http://schemas.microsoft.com/office/powerpoint/2010/main" val="102006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Element Theory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Aristotle developed Empedocles’ four elements theory more systematically.</a:t>
            </a:r>
          </a:p>
          <a:p>
            <a:r>
              <a:rPr lang="en-US" dirty="0" smtClean="0"/>
              <a:t>Plato was the first philosopher using the term “element” for these substances. </a:t>
            </a:r>
          </a:p>
          <a:p>
            <a:r>
              <a:rPr lang="en-US" dirty="0" smtClean="0"/>
              <a:t>Aristotle defined “element” in general his book </a:t>
            </a:r>
            <a:r>
              <a:rPr lang="en-US" i="1" dirty="0" smtClean="0"/>
              <a:t>On the Heaven</a:t>
            </a:r>
            <a:r>
              <a:rPr lang="en-US" dirty="0" smtClean="0"/>
              <a:t>.</a:t>
            </a:r>
          </a:p>
          <a:p>
            <a:r>
              <a:rPr lang="en-US" dirty="0" smtClean="0"/>
              <a:t>“An element, we take, is a body into which other bodies may be analyzed, present in them potentially or in actuality (which is still disputable) and not itself divisible into bodies different in form. That, or something like it, is what all men in every case mean by element”.</a:t>
            </a:r>
            <a:endParaRPr lang="en-US" dirty="0"/>
          </a:p>
        </p:txBody>
      </p:sp>
    </p:spTree>
    <p:extLst>
      <p:ext uri="{BB962C8B-B14F-4D97-AF65-F5344CB8AC3E}">
        <p14:creationId xmlns:p14="http://schemas.microsoft.com/office/powerpoint/2010/main" val="841364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our element.png"/>
          <p:cNvPicPr>
            <a:picLocks noGrp="1" noChangeAspect="1"/>
          </p:cNvPicPr>
          <p:nvPr>
            <p:ph idx="1"/>
          </p:nvPr>
        </p:nvPicPr>
        <p:blipFill>
          <a:blip r:embed="rId2">
            <a:extLst>
              <a:ext uri="{28A0092B-C50C-407E-A947-70E740481C1C}">
                <a14:useLocalDpi xmlns:a14="http://schemas.microsoft.com/office/drawing/2010/main" val="0"/>
              </a:ext>
            </a:extLst>
          </a:blip>
          <a:srcRect l="-25914" r="-25914"/>
          <a:stretch>
            <a:fillRect/>
          </a:stretch>
        </p:blipFill>
        <p:spPr>
          <a:xfrm>
            <a:off x="457200" y="2182231"/>
            <a:ext cx="5086422" cy="2797336"/>
          </a:xfrm>
        </p:spPr>
      </p:pic>
      <p:sp>
        <p:nvSpPr>
          <p:cNvPr id="5" name="TextBox 4"/>
          <p:cNvSpPr txBox="1"/>
          <p:nvPr/>
        </p:nvSpPr>
        <p:spPr>
          <a:xfrm>
            <a:off x="4729261" y="1794610"/>
            <a:ext cx="4198839" cy="1754327"/>
          </a:xfrm>
          <a:prstGeom prst="rect">
            <a:avLst/>
          </a:prstGeom>
          <a:noFill/>
        </p:spPr>
        <p:txBody>
          <a:bodyPr wrap="square" rtlCol="0">
            <a:spAutoFit/>
          </a:bodyPr>
          <a:lstStyle/>
          <a:p>
            <a:r>
              <a:rPr lang="en-US" dirty="0" smtClean="0"/>
              <a:t>You can transform elements from one to another. For example water is wet and cold. But heating of water changes its quality from cold to hot, and  thus turns it into air. So, there are generations and corruptions in terrestrial region. </a:t>
            </a:r>
            <a:endParaRPr lang="en-US" dirty="0"/>
          </a:p>
        </p:txBody>
      </p:sp>
    </p:spTree>
    <p:extLst>
      <p:ext uri="{BB962C8B-B14F-4D97-AF65-F5344CB8AC3E}">
        <p14:creationId xmlns:p14="http://schemas.microsoft.com/office/powerpoint/2010/main" val="1040435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arth to fire.jpg"/>
          <p:cNvPicPr>
            <a:picLocks noGrp="1" noChangeAspect="1"/>
          </p:cNvPicPr>
          <p:nvPr>
            <p:ph idx="1"/>
          </p:nvPr>
        </p:nvPicPr>
        <p:blipFill rotWithShape="1">
          <a:blip r:embed="rId2">
            <a:extLst>
              <a:ext uri="{28A0092B-C50C-407E-A947-70E740481C1C}">
                <a14:useLocalDpi xmlns:a14="http://schemas.microsoft.com/office/drawing/2010/main" val="0"/>
              </a:ext>
            </a:extLst>
          </a:blip>
          <a:srcRect l="-1041" r="-1453"/>
          <a:stretch/>
        </p:blipFill>
        <p:spPr>
          <a:xfrm>
            <a:off x="774700" y="1600200"/>
            <a:ext cx="3162300" cy="4525963"/>
          </a:xfrm>
        </p:spPr>
      </p:pic>
      <p:sp>
        <p:nvSpPr>
          <p:cNvPr id="6" name="TextBox 5"/>
          <p:cNvSpPr txBox="1"/>
          <p:nvPr/>
        </p:nvSpPr>
        <p:spPr>
          <a:xfrm>
            <a:off x="3937000" y="2146300"/>
            <a:ext cx="5207000" cy="646331"/>
          </a:xfrm>
          <a:prstGeom prst="rect">
            <a:avLst/>
          </a:prstGeom>
          <a:noFill/>
        </p:spPr>
        <p:txBody>
          <a:bodyPr wrap="square" rtlCol="0">
            <a:spAutoFit/>
          </a:bodyPr>
          <a:lstStyle/>
          <a:p>
            <a:r>
              <a:rPr lang="en-US" dirty="0" smtClean="0"/>
              <a:t>The elements are lined up from heavy to light as follows:  Earth, water, air, fire.</a:t>
            </a:r>
            <a:endParaRPr lang="en-US" dirty="0"/>
          </a:p>
        </p:txBody>
      </p:sp>
      <p:sp>
        <p:nvSpPr>
          <p:cNvPr id="8" name="TextBox 7"/>
          <p:cNvSpPr txBox="1"/>
          <p:nvPr/>
        </p:nvSpPr>
        <p:spPr>
          <a:xfrm>
            <a:off x="4165600" y="3073400"/>
            <a:ext cx="1954381" cy="1200329"/>
          </a:xfrm>
          <a:prstGeom prst="rect">
            <a:avLst/>
          </a:prstGeom>
          <a:noFill/>
        </p:spPr>
        <p:txBody>
          <a:bodyPr wrap="none" rtlCol="0">
            <a:spAutoFit/>
          </a:bodyPr>
          <a:lstStyle/>
          <a:p>
            <a:r>
              <a:rPr lang="en-US" dirty="0" smtClean="0"/>
              <a:t>Fire: the lightest</a:t>
            </a:r>
          </a:p>
          <a:p>
            <a:r>
              <a:rPr lang="en-US" dirty="0" smtClean="0"/>
              <a:t>Air</a:t>
            </a:r>
          </a:p>
          <a:p>
            <a:r>
              <a:rPr lang="en-US" dirty="0" smtClean="0"/>
              <a:t>Water</a:t>
            </a:r>
          </a:p>
          <a:p>
            <a:r>
              <a:rPr lang="en-US" dirty="0" smtClean="0"/>
              <a:t>Earth: the heaviest</a:t>
            </a:r>
            <a:endParaRPr lang="en-US" dirty="0"/>
          </a:p>
        </p:txBody>
      </p:sp>
    </p:spTree>
    <p:extLst>
      <p:ext uri="{BB962C8B-B14F-4D97-AF65-F5344CB8AC3E}">
        <p14:creationId xmlns:p14="http://schemas.microsoft.com/office/powerpoint/2010/main" val="342714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Motion</a:t>
            </a:r>
            <a:endParaRPr lang="en-US" dirty="0"/>
          </a:p>
        </p:txBody>
      </p:sp>
      <p:sp>
        <p:nvSpPr>
          <p:cNvPr id="3" name="Content Placeholder 2"/>
          <p:cNvSpPr>
            <a:spLocks noGrp="1"/>
          </p:cNvSpPr>
          <p:nvPr>
            <p:ph idx="1"/>
          </p:nvPr>
        </p:nvSpPr>
        <p:spPr/>
        <p:txBody>
          <a:bodyPr/>
          <a:lstStyle/>
          <a:p>
            <a:r>
              <a:rPr lang="en-US" dirty="0" smtClean="0"/>
              <a:t>First of all, all elements in terrestrial region tend to go its natural place. </a:t>
            </a:r>
          </a:p>
          <a:p>
            <a:r>
              <a:rPr lang="en-US" dirty="0" smtClean="0"/>
              <a:t>Things want to reach their natural place. </a:t>
            </a:r>
          </a:p>
          <a:p>
            <a:r>
              <a:rPr lang="en-US" dirty="0" smtClean="0"/>
              <a:t>Thus, heavy objects tend to go earth and light objects tend to go up.</a:t>
            </a:r>
          </a:p>
          <a:p>
            <a:r>
              <a:rPr lang="en-US" dirty="0" smtClean="0"/>
              <a:t>Free fall is related to the weights of the bodies. (Today we know this law of motion is completely wrong.) </a:t>
            </a:r>
            <a:endParaRPr lang="en-US" dirty="0"/>
          </a:p>
        </p:txBody>
      </p:sp>
    </p:spTree>
    <p:extLst>
      <p:ext uri="{BB962C8B-B14F-4D97-AF65-F5344CB8AC3E}">
        <p14:creationId xmlns:p14="http://schemas.microsoft.com/office/powerpoint/2010/main" val="3083313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TotalTime>
  <Words>484</Words>
  <Application>Microsoft Macintosh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Aristotle’s Cosmology</vt:lpstr>
      <vt:lpstr>PowerPoint Presentation</vt:lpstr>
      <vt:lpstr>PowerPoint Presentation</vt:lpstr>
      <vt:lpstr>In Celestial Region</vt:lpstr>
      <vt:lpstr>Terrestrial Region</vt:lpstr>
      <vt:lpstr>Classical Element Theory</vt:lpstr>
      <vt:lpstr>PowerPoint Presentation</vt:lpstr>
      <vt:lpstr>PowerPoint Presentation</vt:lpstr>
      <vt:lpstr>Natural Motion</vt:lpstr>
      <vt:lpstr>Violent Motion</vt:lpstr>
      <vt:lpstr>PowerPoint Presentation</vt:lpstr>
      <vt:lpstr>PowerPoint Presentation</vt:lpstr>
    </vt:vector>
  </TitlesOfParts>
  <Company>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Aristotle’s Cosmology</dc:title>
  <dc:creator>f k</dc:creator>
  <cp:lastModifiedBy>f k</cp:lastModifiedBy>
  <cp:revision>15</cp:revision>
  <dcterms:created xsi:type="dcterms:W3CDTF">2020-04-10T09:08:34Z</dcterms:created>
  <dcterms:modified xsi:type="dcterms:W3CDTF">2020-04-10T12:26:42Z</dcterms:modified>
</cp:coreProperties>
</file>