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0B15EA6-BEC4-47F3-B182-9B711D38757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01123A6C-62C3-4B64-A709-DF35B1E118A7}">
      <dgm:prSet/>
      <dgm:spPr/>
      <dgm:t>
        <a:bodyPr/>
        <a:lstStyle/>
        <a:p>
          <a:pPr rtl="0"/>
          <a:r>
            <a:rPr lang="tr-TR" dirty="0" smtClean="0"/>
            <a:t>Yeni açılan mağaza sayısı(2014):</a:t>
          </a:r>
          <a:endParaRPr lang="tr-TR" dirty="0"/>
        </a:p>
      </dgm:t>
    </dgm:pt>
    <dgm:pt modelId="{9AD3B807-0016-4AA6-9074-4E54744C67EF}" type="parTrans" cxnId="{E31218EE-A0BA-4B3A-BE1D-16C78D55251A}">
      <dgm:prSet/>
      <dgm:spPr/>
      <dgm:t>
        <a:bodyPr/>
        <a:lstStyle/>
        <a:p>
          <a:endParaRPr lang="tr-TR"/>
        </a:p>
      </dgm:t>
    </dgm:pt>
    <dgm:pt modelId="{0B84F5F9-92CC-4BAE-BF54-2F1426AE123B}" type="sibTrans" cxnId="{E31218EE-A0BA-4B3A-BE1D-16C78D55251A}">
      <dgm:prSet/>
      <dgm:spPr/>
      <dgm:t>
        <a:bodyPr/>
        <a:lstStyle/>
        <a:p>
          <a:endParaRPr lang="tr-TR"/>
        </a:p>
      </dgm:t>
    </dgm:pt>
    <dgm:pt modelId="{E4DBC8DD-7AA5-490A-A62A-5F967FBB5580}">
      <dgm:prSet/>
      <dgm:spPr/>
      <dgm:t>
        <a:bodyPr/>
        <a:lstStyle/>
        <a:p>
          <a:pPr rtl="0"/>
          <a:r>
            <a:rPr lang="tr-TR" dirty="0" smtClean="0"/>
            <a:t>Gerçekleşen:	 	1599</a:t>
          </a:r>
          <a:endParaRPr lang="tr-TR" dirty="0"/>
        </a:p>
      </dgm:t>
    </dgm:pt>
    <dgm:pt modelId="{55764302-16BC-4B68-B5B7-798FC189145D}" type="parTrans" cxnId="{E016F5D1-6EE4-4DBD-A1D4-AAEA23111BE4}">
      <dgm:prSet/>
      <dgm:spPr/>
      <dgm:t>
        <a:bodyPr/>
        <a:lstStyle/>
        <a:p>
          <a:endParaRPr lang="tr-TR"/>
        </a:p>
      </dgm:t>
    </dgm:pt>
    <dgm:pt modelId="{AAA304CE-190A-40AA-9D45-F71BCA60BAE1}" type="sibTrans" cxnId="{E016F5D1-6EE4-4DBD-A1D4-AAEA23111BE4}">
      <dgm:prSet/>
      <dgm:spPr/>
      <dgm:t>
        <a:bodyPr/>
        <a:lstStyle/>
        <a:p>
          <a:endParaRPr lang="tr-TR"/>
        </a:p>
      </dgm:t>
    </dgm:pt>
    <dgm:pt modelId="{984DEF2F-6BB6-4350-937B-94BBE7B8592C}">
      <dgm:prSet/>
      <dgm:spPr/>
      <dgm:t>
        <a:bodyPr/>
        <a:lstStyle/>
        <a:p>
          <a:r>
            <a:rPr lang="tr-TR" dirty="0" smtClean="0"/>
            <a:t>Hedef : 		1500(Yaklaşık)</a:t>
          </a:r>
          <a:endParaRPr lang="tr-TR" dirty="0"/>
        </a:p>
      </dgm:t>
    </dgm:pt>
    <dgm:pt modelId="{474ACAFA-0C07-4E34-B2BA-552A86F71B9D}" type="parTrans" cxnId="{F235F762-CBED-441B-AC43-9A2C139CB73D}">
      <dgm:prSet/>
      <dgm:spPr/>
      <dgm:t>
        <a:bodyPr/>
        <a:lstStyle/>
        <a:p>
          <a:endParaRPr lang="tr-TR"/>
        </a:p>
      </dgm:t>
    </dgm:pt>
    <dgm:pt modelId="{50F00142-A34F-40F1-B591-FE18C17265CA}" type="sibTrans" cxnId="{F235F762-CBED-441B-AC43-9A2C139CB73D}">
      <dgm:prSet/>
      <dgm:spPr/>
      <dgm:t>
        <a:bodyPr/>
        <a:lstStyle/>
        <a:p>
          <a:endParaRPr lang="tr-TR"/>
        </a:p>
      </dgm:t>
    </dgm:pt>
    <dgm:pt modelId="{19EBEB96-528A-48FC-AF6E-71287D4A6585}" type="pres">
      <dgm:prSet presAssocID="{E0B15EA6-BEC4-47F3-B182-9B711D38757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C267FC10-1B41-48B9-AF96-89E226272AB8}" type="pres">
      <dgm:prSet presAssocID="{01123A6C-62C3-4B64-A709-DF35B1E118A7}" presName="parentText" presStyleLbl="node1" presStyleIdx="0" presStyleCnt="3" custScaleY="67979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7F3DA93-0E8C-4E94-BDD1-B7E351C71FE4}" type="pres">
      <dgm:prSet presAssocID="{0B84F5F9-92CC-4BAE-BF54-2F1426AE123B}" presName="spacer" presStyleCnt="0"/>
      <dgm:spPr/>
    </dgm:pt>
    <dgm:pt modelId="{1E4FF0E0-0936-4420-B8A9-3FD7BF518979}" type="pres">
      <dgm:prSet presAssocID="{984DEF2F-6BB6-4350-937B-94BBE7B8592C}" presName="parentText" presStyleLbl="node1" presStyleIdx="1" presStyleCnt="3" custScaleY="5662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26B5999-99E8-45C9-A697-CDB93876A198}" type="pres">
      <dgm:prSet presAssocID="{50F00142-A34F-40F1-B591-FE18C17265CA}" presName="spacer" presStyleCnt="0"/>
      <dgm:spPr/>
    </dgm:pt>
    <dgm:pt modelId="{378E64C6-5311-4AB1-AF6E-C0AA06F9D9F4}" type="pres">
      <dgm:prSet presAssocID="{E4DBC8DD-7AA5-490A-A62A-5F967FBB5580}" presName="parentText" presStyleLbl="node1" presStyleIdx="2" presStyleCnt="3" custScaleY="61576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E31218EE-A0BA-4B3A-BE1D-16C78D55251A}" srcId="{E0B15EA6-BEC4-47F3-B182-9B711D38757B}" destId="{01123A6C-62C3-4B64-A709-DF35B1E118A7}" srcOrd="0" destOrd="0" parTransId="{9AD3B807-0016-4AA6-9074-4E54744C67EF}" sibTransId="{0B84F5F9-92CC-4BAE-BF54-2F1426AE123B}"/>
    <dgm:cxn modelId="{F235F762-CBED-441B-AC43-9A2C139CB73D}" srcId="{E0B15EA6-BEC4-47F3-B182-9B711D38757B}" destId="{984DEF2F-6BB6-4350-937B-94BBE7B8592C}" srcOrd="1" destOrd="0" parTransId="{474ACAFA-0C07-4E34-B2BA-552A86F71B9D}" sibTransId="{50F00142-A34F-40F1-B591-FE18C17265CA}"/>
    <dgm:cxn modelId="{E016F5D1-6EE4-4DBD-A1D4-AAEA23111BE4}" srcId="{E0B15EA6-BEC4-47F3-B182-9B711D38757B}" destId="{E4DBC8DD-7AA5-490A-A62A-5F967FBB5580}" srcOrd="2" destOrd="0" parTransId="{55764302-16BC-4B68-B5B7-798FC189145D}" sibTransId="{AAA304CE-190A-40AA-9D45-F71BCA60BAE1}"/>
    <dgm:cxn modelId="{B5BD3AB0-4D33-4BDF-9B14-77B3A253245C}" type="presOf" srcId="{E0B15EA6-BEC4-47F3-B182-9B711D38757B}" destId="{19EBEB96-528A-48FC-AF6E-71287D4A6585}" srcOrd="0" destOrd="0" presId="urn:microsoft.com/office/officeart/2005/8/layout/vList2"/>
    <dgm:cxn modelId="{CD49B4BB-CA26-4644-950B-824DB9570344}" type="presOf" srcId="{01123A6C-62C3-4B64-A709-DF35B1E118A7}" destId="{C267FC10-1B41-48B9-AF96-89E226272AB8}" srcOrd="0" destOrd="0" presId="urn:microsoft.com/office/officeart/2005/8/layout/vList2"/>
    <dgm:cxn modelId="{361115FE-1F59-44AA-B0BD-F6E3981ABFC6}" type="presOf" srcId="{984DEF2F-6BB6-4350-937B-94BBE7B8592C}" destId="{1E4FF0E0-0936-4420-B8A9-3FD7BF518979}" srcOrd="0" destOrd="0" presId="urn:microsoft.com/office/officeart/2005/8/layout/vList2"/>
    <dgm:cxn modelId="{8DA003C1-9BC4-444D-9885-A9143DBF1A55}" type="presOf" srcId="{E4DBC8DD-7AA5-490A-A62A-5F967FBB5580}" destId="{378E64C6-5311-4AB1-AF6E-C0AA06F9D9F4}" srcOrd="0" destOrd="0" presId="urn:microsoft.com/office/officeart/2005/8/layout/vList2"/>
    <dgm:cxn modelId="{57E9EA4A-068F-4148-B619-D1A5B10D1AFC}" type="presParOf" srcId="{19EBEB96-528A-48FC-AF6E-71287D4A6585}" destId="{C267FC10-1B41-48B9-AF96-89E226272AB8}" srcOrd="0" destOrd="0" presId="urn:microsoft.com/office/officeart/2005/8/layout/vList2"/>
    <dgm:cxn modelId="{6944EE0B-FCEF-404D-8F3B-1A6D511E33D0}" type="presParOf" srcId="{19EBEB96-528A-48FC-AF6E-71287D4A6585}" destId="{D7F3DA93-0E8C-4E94-BDD1-B7E351C71FE4}" srcOrd="1" destOrd="0" presId="urn:microsoft.com/office/officeart/2005/8/layout/vList2"/>
    <dgm:cxn modelId="{971BCDDF-AB4E-4D0C-A131-6D201F992A40}" type="presParOf" srcId="{19EBEB96-528A-48FC-AF6E-71287D4A6585}" destId="{1E4FF0E0-0936-4420-B8A9-3FD7BF518979}" srcOrd="2" destOrd="0" presId="urn:microsoft.com/office/officeart/2005/8/layout/vList2"/>
    <dgm:cxn modelId="{83129519-4793-4D33-8306-C8FF4D0B9C73}" type="presParOf" srcId="{19EBEB96-528A-48FC-AF6E-71287D4A6585}" destId="{426B5999-99E8-45C9-A697-CDB93876A198}" srcOrd="3" destOrd="0" presId="urn:microsoft.com/office/officeart/2005/8/layout/vList2"/>
    <dgm:cxn modelId="{22A65AA8-BEBA-4044-8EAA-3AB11194B6AC}" type="presParOf" srcId="{19EBEB96-528A-48FC-AF6E-71287D4A6585}" destId="{378E64C6-5311-4AB1-AF6E-C0AA06F9D9F4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F626C07-F11C-4818-92DF-0AF149649FA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EB5716EA-E225-4E70-80D8-BCFCF72C046D}">
      <dgm:prSet phldrT="[Metin]"/>
      <dgm:spPr/>
      <dgm:t>
        <a:bodyPr/>
        <a:lstStyle/>
        <a:p>
          <a:r>
            <a:rPr lang="tr-TR" dirty="0" smtClean="0"/>
            <a:t>Yıllık gelir artışı(2014):</a:t>
          </a:r>
          <a:endParaRPr lang="tr-TR" dirty="0"/>
        </a:p>
      </dgm:t>
    </dgm:pt>
    <dgm:pt modelId="{8E5C703D-1087-483F-82FA-0DB773E4C5C0}" type="parTrans" cxnId="{84F7D8F1-8E3B-4F63-A5C0-2E79FF9B3882}">
      <dgm:prSet/>
      <dgm:spPr/>
      <dgm:t>
        <a:bodyPr/>
        <a:lstStyle/>
        <a:p>
          <a:endParaRPr lang="tr-TR"/>
        </a:p>
      </dgm:t>
    </dgm:pt>
    <dgm:pt modelId="{A44AE275-A292-44A1-9A8F-74D28159598D}" type="sibTrans" cxnId="{84F7D8F1-8E3B-4F63-A5C0-2E79FF9B3882}">
      <dgm:prSet/>
      <dgm:spPr/>
      <dgm:t>
        <a:bodyPr/>
        <a:lstStyle/>
        <a:p>
          <a:endParaRPr lang="tr-TR"/>
        </a:p>
      </dgm:t>
    </dgm:pt>
    <dgm:pt modelId="{0508C6CD-856E-4B20-8168-F982F3E48D37}">
      <dgm:prSet phldrT="[Metin]"/>
      <dgm:spPr/>
      <dgm:t>
        <a:bodyPr/>
        <a:lstStyle/>
        <a:p>
          <a:r>
            <a:rPr lang="tr-TR" dirty="0" smtClean="0"/>
            <a:t>Hedef: 			%</a:t>
          </a:r>
          <a:r>
            <a:rPr lang="tr-TR" dirty="0" smtClean="0">
              <a:latin typeface="Andalus" pitchFamily="18" charset="-78"/>
              <a:cs typeface="Andalus" pitchFamily="18" charset="-78"/>
            </a:rPr>
            <a:t>10</a:t>
          </a:r>
          <a:r>
            <a:rPr lang="tr-TR" dirty="0" smtClean="0"/>
            <a:t> ve üzeri</a:t>
          </a:r>
          <a:endParaRPr lang="tr-TR" dirty="0"/>
        </a:p>
      </dgm:t>
    </dgm:pt>
    <dgm:pt modelId="{D20D0D38-CCE9-4C2A-9804-34AFEDA4FE31}" type="parTrans" cxnId="{3BF39953-FF1C-49F7-8B0E-FCA28D71C53D}">
      <dgm:prSet/>
      <dgm:spPr/>
      <dgm:t>
        <a:bodyPr/>
        <a:lstStyle/>
        <a:p>
          <a:endParaRPr lang="tr-TR"/>
        </a:p>
      </dgm:t>
    </dgm:pt>
    <dgm:pt modelId="{C2375CE2-D608-4991-B56E-762E602EFFE3}" type="sibTrans" cxnId="{3BF39953-FF1C-49F7-8B0E-FCA28D71C53D}">
      <dgm:prSet/>
      <dgm:spPr/>
      <dgm:t>
        <a:bodyPr/>
        <a:lstStyle/>
        <a:p>
          <a:endParaRPr lang="tr-TR"/>
        </a:p>
      </dgm:t>
    </dgm:pt>
    <dgm:pt modelId="{4933BC93-04AC-418D-B777-3CB715C413E4}">
      <dgm:prSet phldrT="[Metin]"/>
      <dgm:spPr/>
      <dgm:t>
        <a:bodyPr/>
        <a:lstStyle/>
        <a:p>
          <a:endParaRPr lang="tr-TR" dirty="0"/>
        </a:p>
      </dgm:t>
    </dgm:pt>
    <dgm:pt modelId="{D95DCA7C-40D6-411E-BDC9-AABB76233ABA}" type="parTrans" cxnId="{A4193F57-1965-4E58-910B-0C0EEADF8855}">
      <dgm:prSet/>
      <dgm:spPr/>
      <dgm:t>
        <a:bodyPr/>
        <a:lstStyle/>
        <a:p>
          <a:endParaRPr lang="tr-TR"/>
        </a:p>
      </dgm:t>
    </dgm:pt>
    <dgm:pt modelId="{20B3CF79-9D9C-4519-8F89-CE2FD0444380}" type="sibTrans" cxnId="{A4193F57-1965-4E58-910B-0C0EEADF8855}">
      <dgm:prSet/>
      <dgm:spPr/>
      <dgm:t>
        <a:bodyPr/>
        <a:lstStyle/>
        <a:p>
          <a:endParaRPr lang="tr-TR"/>
        </a:p>
      </dgm:t>
    </dgm:pt>
    <dgm:pt modelId="{1798E442-CAEA-4149-957A-340A5DDC3344}">
      <dgm:prSet phldrT="[Metin]"/>
      <dgm:spPr/>
      <dgm:t>
        <a:bodyPr/>
        <a:lstStyle/>
        <a:p>
          <a:r>
            <a:rPr lang="tr-TR" dirty="0" smtClean="0"/>
            <a:t>Gerçekleşen:		%</a:t>
          </a:r>
          <a:r>
            <a:rPr lang="tr-TR" dirty="0" smtClean="0">
              <a:latin typeface="Andalus" pitchFamily="18" charset="-78"/>
              <a:cs typeface="Andalus" pitchFamily="18" charset="-78"/>
            </a:rPr>
            <a:t>11(16,447.8 $)</a:t>
          </a:r>
          <a:endParaRPr lang="tr-TR" dirty="0">
            <a:latin typeface="Andalus" pitchFamily="18" charset="-78"/>
            <a:cs typeface="Andalus" pitchFamily="18" charset="-78"/>
          </a:endParaRPr>
        </a:p>
      </dgm:t>
    </dgm:pt>
    <dgm:pt modelId="{956CE7A0-FCF7-4D66-A2F3-4A7756040E75}" type="parTrans" cxnId="{FFB41A13-3DDC-4147-937F-B663EF8831F9}">
      <dgm:prSet/>
      <dgm:spPr/>
      <dgm:t>
        <a:bodyPr/>
        <a:lstStyle/>
        <a:p>
          <a:endParaRPr lang="tr-TR"/>
        </a:p>
      </dgm:t>
    </dgm:pt>
    <dgm:pt modelId="{BBF6C5AD-6DA5-4CCB-BAE7-005810215485}" type="sibTrans" cxnId="{FFB41A13-3DDC-4147-937F-B663EF8831F9}">
      <dgm:prSet/>
      <dgm:spPr/>
      <dgm:t>
        <a:bodyPr/>
        <a:lstStyle/>
        <a:p>
          <a:endParaRPr lang="tr-TR"/>
        </a:p>
      </dgm:t>
    </dgm:pt>
    <dgm:pt modelId="{D2B725F3-2CAB-4DBF-B556-D92CEED620E9}" type="pres">
      <dgm:prSet presAssocID="{6F626C07-F11C-4818-92DF-0AF149649FA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0A1B5AAA-0597-4A29-AF75-DE5A3D90B824}" type="pres">
      <dgm:prSet presAssocID="{EB5716EA-E225-4E70-80D8-BCFCF72C046D}" presName="parentText" presStyleLbl="node1" presStyleIdx="0" presStyleCnt="3" custLinFactNeighborY="53759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9FF5737-F9B9-4232-AD6E-10C2902FFCFD}" type="pres">
      <dgm:prSet presAssocID="{A44AE275-A292-44A1-9A8F-74D28159598D}" presName="spacer" presStyleCnt="0"/>
      <dgm:spPr/>
    </dgm:pt>
    <dgm:pt modelId="{A4492707-6420-4CE2-913D-E3CC6F2D4832}" type="pres">
      <dgm:prSet presAssocID="{0508C6CD-856E-4B20-8168-F982F3E48D37}" presName="parentText" presStyleLbl="node1" presStyleIdx="1" presStyleCnt="3" custScaleY="100124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145CAD9-3970-42C4-B666-FF411D32C433}" type="pres">
      <dgm:prSet presAssocID="{0508C6CD-856E-4B20-8168-F982F3E48D37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DF389BF-04B8-49DD-A4D1-88512CA5282C}" type="pres">
      <dgm:prSet presAssocID="{1798E442-CAEA-4149-957A-340A5DDC3344}" presName="parentText" presStyleLbl="node1" presStyleIdx="2" presStyleCnt="3" custLinFactNeighborX="-749" custLinFactNeighborY="-77796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FFB41A13-3DDC-4147-937F-B663EF8831F9}" srcId="{6F626C07-F11C-4818-92DF-0AF149649FA8}" destId="{1798E442-CAEA-4149-957A-340A5DDC3344}" srcOrd="2" destOrd="0" parTransId="{956CE7A0-FCF7-4D66-A2F3-4A7756040E75}" sibTransId="{BBF6C5AD-6DA5-4CCB-BAE7-005810215485}"/>
    <dgm:cxn modelId="{7ABFF2C6-FD86-463F-802A-FD3F22B7B3CF}" type="presOf" srcId="{0508C6CD-856E-4B20-8168-F982F3E48D37}" destId="{A4492707-6420-4CE2-913D-E3CC6F2D4832}" srcOrd="0" destOrd="0" presId="urn:microsoft.com/office/officeart/2005/8/layout/vList2"/>
    <dgm:cxn modelId="{ED344C28-C463-466B-8334-B9C92E5AB4BD}" type="presOf" srcId="{6F626C07-F11C-4818-92DF-0AF149649FA8}" destId="{D2B725F3-2CAB-4DBF-B556-D92CEED620E9}" srcOrd="0" destOrd="0" presId="urn:microsoft.com/office/officeart/2005/8/layout/vList2"/>
    <dgm:cxn modelId="{84F7D8F1-8E3B-4F63-A5C0-2E79FF9B3882}" srcId="{6F626C07-F11C-4818-92DF-0AF149649FA8}" destId="{EB5716EA-E225-4E70-80D8-BCFCF72C046D}" srcOrd="0" destOrd="0" parTransId="{8E5C703D-1087-483F-82FA-0DB773E4C5C0}" sibTransId="{A44AE275-A292-44A1-9A8F-74D28159598D}"/>
    <dgm:cxn modelId="{A4193F57-1965-4E58-910B-0C0EEADF8855}" srcId="{0508C6CD-856E-4B20-8168-F982F3E48D37}" destId="{4933BC93-04AC-418D-B777-3CB715C413E4}" srcOrd="0" destOrd="0" parTransId="{D95DCA7C-40D6-411E-BDC9-AABB76233ABA}" sibTransId="{20B3CF79-9D9C-4519-8F89-CE2FD0444380}"/>
    <dgm:cxn modelId="{F3426F9E-F314-4542-B344-776D19DFFE57}" type="presOf" srcId="{4933BC93-04AC-418D-B777-3CB715C413E4}" destId="{5145CAD9-3970-42C4-B666-FF411D32C433}" srcOrd="0" destOrd="0" presId="urn:microsoft.com/office/officeart/2005/8/layout/vList2"/>
    <dgm:cxn modelId="{125E701F-899A-4C2E-AF12-8D4C8CAF761E}" type="presOf" srcId="{1798E442-CAEA-4149-957A-340A5DDC3344}" destId="{CDF389BF-04B8-49DD-A4D1-88512CA5282C}" srcOrd="0" destOrd="0" presId="urn:microsoft.com/office/officeart/2005/8/layout/vList2"/>
    <dgm:cxn modelId="{3BF39953-FF1C-49F7-8B0E-FCA28D71C53D}" srcId="{6F626C07-F11C-4818-92DF-0AF149649FA8}" destId="{0508C6CD-856E-4B20-8168-F982F3E48D37}" srcOrd="1" destOrd="0" parTransId="{D20D0D38-CCE9-4C2A-9804-34AFEDA4FE31}" sibTransId="{C2375CE2-D608-4991-B56E-762E602EFFE3}"/>
    <dgm:cxn modelId="{00207F59-7DCF-49A6-B552-EB2479ADA28F}" type="presOf" srcId="{EB5716EA-E225-4E70-80D8-BCFCF72C046D}" destId="{0A1B5AAA-0597-4A29-AF75-DE5A3D90B824}" srcOrd="0" destOrd="0" presId="urn:microsoft.com/office/officeart/2005/8/layout/vList2"/>
    <dgm:cxn modelId="{07012177-CBFB-4F55-B584-7C0E4DB99A57}" type="presParOf" srcId="{D2B725F3-2CAB-4DBF-B556-D92CEED620E9}" destId="{0A1B5AAA-0597-4A29-AF75-DE5A3D90B824}" srcOrd="0" destOrd="0" presId="urn:microsoft.com/office/officeart/2005/8/layout/vList2"/>
    <dgm:cxn modelId="{0256C3C8-3F2F-46C5-99FA-FD0D4785E125}" type="presParOf" srcId="{D2B725F3-2CAB-4DBF-B556-D92CEED620E9}" destId="{59FF5737-F9B9-4232-AD6E-10C2902FFCFD}" srcOrd="1" destOrd="0" presId="urn:microsoft.com/office/officeart/2005/8/layout/vList2"/>
    <dgm:cxn modelId="{9E54F3B8-DAD6-416A-8C82-ACECD1B5CB8D}" type="presParOf" srcId="{D2B725F3-2CAB-4DBF-B556-D92CEED620E9}" destId="{A4492707-6420-4CE2-913D-E3CC6F2D4832}" srcOrd="2" destOrd="0" presId="urn:microsoft.com/office/officeart/2005/8/layout/vList2"/>
    <dgm:cxn modelId="{0176275F-AD44-46D8-81A8-EBB3669832EB}" type="presParOf" srcId="{D2B725F3-2CAB-4DBF-B556-D92CEED620E9}" destId="{5145CAD9-3970-42C4-B666-FF411D32C433}" srcOrd="3" destOrd="0" presId="urn:microsoft.com/office/officeart/2005/8/layout/vList2"/>
    <dgm:cxn modelId="{D18CF333-A571-4648-9DB0-4BEBF654F820}" type="presParOf" srcId="{D2B725F3-2CAB-4DBF-B556-D92CEED620E9}" destId="{CDF389BF-04B8-49DD-A4D1-88512CA5282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F626C07-F11C-4818-92DF-0AF149649FA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EB5716EA-E225-4E70-80D8-BCFCF72C046D}">
      <dgm:prSet phldrT="[Metin]" custT="1"/>
      <dgm:spPr/>
      <dgm:t>
        <a:bodyPr/>
        <a:lstStyle/>
        <a:p>
          <a:r>
            <a:rPr lang="tr-TR" sz="3600" dirty="0" smtClean="0"/>
            <a:t>Faaliyet Kar Marjı(2014):</a:t>
          </a:r>
          <a:endParaRPr lang="tr-TR" sz="3600" dirty="0"/>
        </a:p>
      </dgm:t>
    </dgm:pt>
    <dgm:pt modelId="{8E5C703D-1087-483F-82FA-0DB773E4C5C0}" type="parTrans" cxnId="{84F7D8F1-8E3B-4F63-A5C0-2E79FF9B3882}">
      <dgm:prSet/>
      <dgm:spPr/>
      <dgm:t>
        <a:bodyPr/>
        <a:lstStyle/>
        <a:p>
          <a:endParaRPr lang="tr-TR"/>
        </a:p>
      </dgm:t>
    </dgm:pt>
    <dgm:pt modelId="{A44AE275-A292-44A1-9A8F-74D28159598D}" type="sibTrans" cxnId="{84F7D8F1-8E3B-4F63-A5C0-2E79FF9B3882}">
      <dgm:prSet/>
      <dgm:spPr/>
      <dgm:t>
        <a:bodyPr/>
        <a:lstStyle/>
        <a:p>
          <a:endParaRPr lang="tr-TR"/>
        </a:p>
      </dgm:t>
    </dgm:pt>
    <dgm:pt modelId="{0508C6CD-856E-4B20-8168-F982F3E48D37}">
      <dgm:prSet phldrT="[Metin]" custT="1"/>
      <dgm:spPr/>
      <dgm:t>
        <a:bodyPr/>
        <a:lstStyle/>
        <a:p>
          <a:r>
            <a:rPr lang="tr-TR" sz="3600" dirty="0" smtClean="0"/>
            <a:t>Hedef: 		</a:t>
          </a:r>
          <a:r>
            <a:rPr lang="tr-TR" sz="3600" dirty="0" smtClean="0">
              <a:latin typeface="+mn-lt"/>
            </a:rPr>
            <a:t>    </a:t>
          </a:r>
          <a:r>
            <a:rPr lang="tr-TR" sz="3600" dirty="0" smtClean="0">
              <a:latin typeface="Andalus" pitchFamily="18" charset="-78"/>
              <a:cs typeface="Andalus" pitchFamily="18" charset="-78"/>
            </a:rPr>
            <a:t>% 16.5</a:t>
          </a:r>
          <a:r>
            <a:rPr lang="tr-TR" sz="3600" dirty="0" smtClean="0"/>
            <a:t>+</a:t>
          </a:r>
          <a:r>
            <a:rPr lang="tr-TR" sz="2400" dirty="0" smtClean="0"/>
            <a:t>(150-200 </a:t>
          </a:r>
          <a:r>
            <a:rPr lang="tr-TR" sz="2400" dirty="0" err="1" smtClean="0"/>
            <a:t>basis</a:t>
          </a:r>
          <a:r>
            <a:rPr lang="tr-TR" sz="2400" dirty="0" smtClean="0"/>
            <a:t> </a:t>
          </a:r>
          <a:r>
            <a:rPr lang="tr-TR" sz="2400" dirty="0" err="1" smtClean="0"/>
            <a:t>point</a:t>
          </a:r>
          <a:r>
            <a:rPr lang="tr-TR" sz="2400" dirty="0" smtClean="0"/>
            <a:t>)</a:t>
          </a:r>
          <a:endParaRPr lang="tr-TR" sz="2400" dirty="0">
            <a:latin typeface="Andalus" pitchFamily="18" charset="-78"/>
            <a:cs typeface="Andalus" pitchFamily="18" charset="-78"/>
          </a:endParaRPr>
        </a:p>
      </dgm:t>
    </dgm:pt>
    <dgm:pt modelId="{D20D0D38-CCE9-4C2A-9804-34AFEDA4FE31}" type="parTrans" cxnId="{3BF39953-FF1C-49F7-8B0E-FCA28D71C53D}">
      <dgm:prSet/>
      <dgm:spPr/>
      <dgm:t>
        <a:bodyPr/>
        <a:lstStyle/>
        <a:p>
          <a:endParaRPr lang="tr-TR"/>
        </a:p>
      </dgm:t>
    </dgm:pt>
    <dgm:pt modelId="{C2375CE2-D608-4991-B56E-762E602EFFE3}" type="sibTrans" cxnId="{3BF39953-FF1C-49F7-8B0E-FCA28D71C53D}">
      <dgm:prSet/>
      <dgm:spPr/>
      <dgm:t>
        <a:bodyPr/>
        <a:lstStyle/>
        <a:p>
          <a:endParaRPr lang="tr-TR"/>
        </a:p>
      </dgm:t>
    </dgm:pt>
    <dgm:pt modelId="{4933BC93-04AC-418D-B777-3CB715C413E4}">
      <dgm:prSet phldrT="[Metin]"/>
      <dgm:spPr/>
      <dgm:t>
        <a:bodyPr/>
        <a:lstStyle/>
        <a:p>
          <a:endParaRPr lang="tr-TR" dirty="0"/>
        </a:p>
      </dgm:t>
    </dgm:pt>
    <dgm:pt modelId="{D95DCA7C-40D6-411E-BDC9-AABB76233ABA}" type="parTrans" cxnId="{A4193F57-1965-4E58-910B-0C0EEADF8855}">
      <dgm:prSet/>
      <dgm:spPr/>
      <dgm:t>
        <a:bodyPr/>
        <a:lstStyle/>
        <a:p>
          <a:endParaRPr lang="tr-TR"/>
        </a:p>
      </dgm:t>
    </dgm:pt>
    <dgm:pt modelId="{20B3CF79-9D9C-4519-8F89-CE2FD0444380}" type="sibTrans" cxnId="{A4193F57-1965-4E58-910B-0C0EEADF8855}">
      <dgm:prSet/>
      <dgm:spPr/>
      <dgm:t>
        <a:bodyPr/>
        <a:lstStyle/>
        <a:p>
          <a:endParaRPr lang="tr-TR"/>
        </a:p>
      </dgm:t>
    </dgm:pt>
    <dgm:pt modelId="{1798E442-CAEA-4149-957A-340A5DDC3344}">
      <dgm:prSet phldrT="[Metin]" custT="1"/>
      <dgm:spPr/>
      <dgm:t>
        <a:bodyPr/>
        <a:lstStyle/>
        <a:p>
          <a:r>
            <a:rPr lang="tr-TR" sz="3600" dirty="0" smtClean="0"/>
            <a:t>Gerçekleşen:         </a:t>
          </a:r>
          <a:r>
            <a:rPr lang="tr-TR" sz="3600" dirty="0" smtClean="0">
              <a:latin typeface="Andalus" pitchFamily="18" charset="-78"/>
              <a:cs typeface="Andalus" pitchFamily="18" charset="-78"/>
            </a:rPr>
            <a:t>% 18,7</a:t>
          </a:r>
          <a:endParaRPr lang="tr-TR" sz="3600" dirty="0">
            <a:latin typeface="Andalus" pitchFamily="18" charset="-78"/>
            <a:cs typeface="Andalus" pitchFamily="18" charset="-78"/>
          </a:endParaRPr>
        </a:p>
      </dgm:t>
    </dgm:pt>
    <dgm:pt modelId="{956CE7A0-FCF7-4D66-A2F3-4A7756040E75}" type="parTrans" cxnId="{FFB41A13-3DDC-4147-937F-B663EF8831F9}">
      <dgm:prSet/>
      <dgm:spPr/>
      <dgm:t>
        <a:bodyPr/>
        <a:lstStyle/>
        <a:p>
          <a:endParaRPr lang="tr-TR"/>
        </a:p>
      </dgm:t>
    </dgm:pt>
    <dgm:pt modelId="{BBF6C5AD-6DA5-4CCB-BAE7-005810215485}" type="sibTrans" cxnId="{FFB41A13-3DDC-4147-937F-B663EF8831F9}">
      <dgm:prSet/>
      <dgm:spPr/>
      <dgm:t>
        <a:bodyPr/>
        <a:lstStyle/>
        <a:p>
          <a:endParaRPr lang="tr-TR"/>
        </a:p>
      </dgm:t>
    </dgm:pt>
    <dgm:pt modelId="{D2B725F3-2CAB-4DBF-B556-D92CEED620E9}" type="pres">
      <dgm:prSet presAssocID="{6F626C07-F11C-4818-92DF-0AF149649FA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0A1B5AAA-0597-4A29-AF75-DE5A3D90B824}" type="pres">
      <dgm:prSet presAssocID="{EB5716EA-E225-4E70-80D8-BCFCF72C046D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9FF5737-F9B9-4232-AD6E-10C2902FFCFD}" type="pres">
      <dgm:prSet presAssocID="{A44AE275-A292-44A1-9A8F-74D28159598D}" presName="spacer" presStyleCnt="0"/>
      <dgm:spPr/>
    </dgm:pt>
    <dgm:pt modelId="{A4492707-6420-4CE2-913D-E3CC6F2D4832}" type="pres">
      <dgm:prSet presAssocID="{0508C6CD-856E-4B20-8168-F982F3E48D37}" presName="parentText" presStyleLbl="node1" presStyleIdx="1" presStyleCnt="3" custScaleY="100124" custLinFactNeighborX="126" custLinFactNeighborY="3116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145CAD9-3970-42C4-B666-FF411D32C433}" type="pres">
      <dgm:prSet presAssocID="{0508C6CD-856E-4B20-8168-F982F3E48D37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DF389BF-04B8-49DD-A4D1-88512CA5282C}" type="pres">
      <dgm:prSet presAssocID="{1798E442-CAEA-4149-957A-340A5DDC3344}" presName="parentText" presStyleLbl="node1" presStyleIdx="2" presStyleCnt="3" custLinFactNeighborX="-749" custLinFactNeighborY="-77796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FFB41A13-3DDC-4147-937F-B663EF8831F9}" srcId="{6F626C07-F11C-4818-92DF-0AF149649FA8}" destId="{1798E442-CAEA-4149-957A-340A5DDC3344}" srcOrd="2" destOrd="0" parTransId="{956CE7A0-FCF7-4D66-A2F3-4A7756040E75}" sibTransId="{BBF6C5AD-6DA5-4CCB-BAE7-005810215485}"/>
    <dgm:cxn modelId="{BA8B55F0-3A31-41AF-81C9-87B44F727D84}" type="presOf" srcId="{EB5716EA-E225-4E70-80D8-BCFCF72C046D}" destId="{0A1B5AAA-0597-4A29-AF75-DE5A3D90B824}" srcOrd="0" destOrd="0" presId="urn:microsoft.com/office/officeart/2005/8/layout/vList2"/>
    <dgm:cxn modelId="{84F7D8F1-8E3B-4F63-A5C0-2E79FF9B3882}" srcId="{6F626C07-F11C-4818-92DF-0AF149649FA8}" destId="{EB5716EA-E225-4E70-80D8-BCFCF72C046D}" srcOrd="0" destOrd="0" parTransId="{8E5C703D-1087-483F-82FA-0DB773E4C5C0}" sibTransId="{A44AE275-A292-44A1-9A8F-74D28159598D}"/>
    <dgm:cxn modelId="{A4193F57-1965-4E58-910B-0C0EEADF8855}" srcId="{0508C6CD-856E-4B20-8168-F982F3E48D37}" destId="{4933BC93-04AC-418D-B777-3CB715C413E4}" srcOrd="0" destOrd="0" parTransId="{D95DCA7C-40D6-411E-BDC9-AABB76233ABA}" sibTransId="{20B3CF79-9D9C-4519-8F89-CE2FD0444380}"/>
    <dgm:cxn modelId="{F1D426DF-6572-48F5-91E2-74B161380ABF}" type="presOf" srcId="{6F626C07-F11C-4818-92DF-0AF149649FA8}" destId="{D2B725F3-2CAB-4DBF-B556-D92CEED620E9}" srcOrd="0" destOrd="0" presId="urn:microsoft.com/office/officeart/2005/8/layout/vList2"/>
    <dgm:cxn modelId="{95C92226-732D-4BB8-ADD3-142FE64B304E}" type="presOf" srcId="{4933BC93-04AC-418D-B777-3CB715C413E4}" destId="{5145CAD9-3970-42C4-B666-FF411D32C433}" srcOrd="0" destOrd="0" presId="urn:microsoft.com/office/officeart/2005/8/layout/vList2"/>
    <dgm:cxn modelId="{E2DEA689-C4FB-4007-8AB2-99F742CD9649}" type="presOf" srcId="{0508C6CD-856E-4B20-8168-F982F3E48D37}" destId="{A4492707-6420-4CE2-913D-E3CC6F2D4832}" srcOrd="0" destOrd="0" presId="urn:microsoft.com/office/officeart/2005/8/layout/vList2"/>
    <dgm:cxn modelId="{3BF39953-FF1C-49F7-8B0E-FCA28D71C53D}" srcId="{6F626C07-F11C-4818-92DF-0AF149649FA8}" destId="{0508C6CD-856E-4B20-8168-F982F3E48D37}" srcOrd="1" destOrd="0" parTransId="{D20D0D38-CCE9-4C2A-9804-34AFEDA4FE31}" sibTransId="{C2375CE2-D608-4991-B56E-762E602EFFE3}"/>
    <dgm:cxn modelId="{D0FA2A21-C15F-4FAA-ADA1-F4243B2568F3}" type="presOf" srcId="{1798E442-CAEA-4149-957A-340A5DDC3344}" destId="{CDF389BF-04B8-49DD-A4D1-88512CA5282C}" srcOrd="0" destOrd="0" presId="urn:microsoft.com/office/officeart/2005/8/layout/vList2"/>
    <dgm:cxn modelId="{DD0CF11A-C737-48AF-845F-1F1A78BC31C0}" type="presParOf" srcId="{D2B725F3-2CAB-4DBF-B556-D92CEED620E9}" destId="{0A1B5AAA-0597-4A29-AF75-DE5A3D90B824}" srcOrd="0" destOrd="0" presId="urn:microsoft.com/office/officeart/2005/8/layout/vList2"/>
    <dgm:cxn modelId="{BF2731F0-3137-4293-8DD1-3A76367FCC6D}" type="presParOf" srcId="{D2B725F3-2CAB-4DBF-B556-D92CEED620E9}" destId="{59FF5737-F9B9-4232-AD6E-10C2902FFCFD}" srcOrd="1" destOrd="0" presId="urn:microsoft.com/office/officeart/2005/8/layout/vList2"/>
    <dgm:cxn modelId="{F746EB47-A616-4B5A-99C8-2428BD48A3EB}" type="presParOf" srcId="{D2B725F3-2CAB-4DBF-B556-D92CEED620E9}" destId="{A4492707-6420-4CE2-913D-E3CC6F2D4832}" srcOrd="2" destOrd="0" presId="urn:microsoft.com/office/officeart/2005/8/layout/vList2"/>
    <dgm:cxn modelId="{B839175F-0345-4295-A67E-A5FBA412F7E8}" type="presParOf" srcId="{D2B725F3-2CAB-4DBF-B556-D92CEED620E9}" destId="{5145CAD9-3970-42C4-B666-FF411D32C433}" srcOrd="3" destOrd="0" presId="urn:microsoft.com/office/officeart/2005/8/layout/vList2"/>
    <dgm:cxn modelId="{00DBB50F-1ABD-471A-8B2C-E39DC3D5B11F}" type="presParOf" srcId="{D2B725F3-2CAB-4DBF-B556-D92CEED620E9}" destId="{CDF389BF-04B8-49DD-A4D1-88512CA5282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F626C07-F11C-4818-92DF-0AF149649FA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EB5716EA-E225-4E70-80D8-BCFCF72C046D}">
      <dgm:prSet phldrT="[Metin]" custT="1"/>
      <dgm:spPr/>
      <dgm:t>
        <a:bodyPr/>
        <a:lstStyle/>
        <a:p>
          <a:r>
            <a:rPr lang="tr-TR" sz="2800" dirty="0" smtClean="0"/>
            <a:t>Hisse Senedi Başına Düşen Kazanç(2014): </a:t>
          </a:r>
          <a:endParaRPr lang="tr-TR" sz="2800" dirty="0"/>
        </a:p>
      </dgm:t>
    </dgm:pt>
    <dgm:pt modelId="{8E5C703D-1087-483F-82FA-0DB773E4C5C0}" type="parTrans" cxnId="{84F7D8F1-8E3B-4F63-A5C0-2E79FF9B3882}">
      <dgm:prSet/>
      <dgm:spPr/>
      <dgm:t>
        <a:bodyPr/>
        <a:lstStyle/>
        <a:p>
          <a:endParaRPr lang="tr-TR"/>
        </a:p>
      </dgm:t>
    </dgm:pt>
    <dgm:pt modelId="{A44AE275-A292-44A1-9A8F-74D28159598D}" type="sibTrans" cxnId="{84F7D8F1-8E3B-4F63-A5C0-2E79FF9B3882}">
      <dgm:prSet/>
      <dgm:spPr/>
      <dgm:t>
        <a:bodyPr/>
        <a:lstStyle/>
        <a:p>
          <a:endParaRPr lang="tr-TR"/>
        </a:p>
      </dgm:t>
    </dgm:pt>
    <dgm:pt modelId="{0508C6CD-856E-4B20-8168-F982F3E48D37}">
      <dgm:prSet phldrT="[Metin]" custT="1"/>
      <dgm:spPr/>
      <dgm:t>
        <a:bodyPr/>
        <a:lstStyle/>
        <a:p>
          <a:r>
            <a:rPr lang="tr-TR" sz="2800" dirty="0" smtClean="0"/>
            <a:t>Hedef: 			</a:t>
          </a:r>
          <a:r>
            <a:rPr lang="tr-TR" sz="2800" dirty="0" smtClean="0">
              <a:latin typeface="Andalus" pitchFamily="18" charset="-78"/>
              <a:cs typeface="Andalus" pitchFamily="18" charset="-78"/>
            </a:rPr>
            <a:t>2.62-2.68 $</a:t>
          </a:r>
          <a:endParaRPr lang="tr-TR" sz="2800" dirty="0">
            <a:latin typeface="Andalus" pitchFamily="18" charset="-78"/>
            <a:cs typeface="Andalus" pitchFamily="18" charset="-78"/>
          </a:endParaRPr>
        </a:p>
      </dgm:t>
    </dgm:pt>
    <dgm:pt modelId="{D20D0D38-CCE9-4C2A-9804-34AFEDA4FE31}" type="parTrans" cxnId="{3BF39953-FF1C-49F7-8B0E-FCA28D71C53D}">
      <dgm:prSet/>
      <dgm:spPr/>
      <dgm:t>
        <a:bodyPr/>
        <a:lstStyle/>
        <a:p>
          <a:endParaRPr lang="tr-TR"/>
        </a:p>
      </dgm:t>
    </dgm:pt>
    <dgm:pt modelId="{C2375CE2-D608-4991-B56E-762E602EFFE3}" type="sibTrans" cxnId="{3BF39953-FF1C-49F7-8B0E-FCA28D71C53D}">
      <dgm:prSet/>
      <dgm:spPr/>
      <dgm:t>
        <a:bodyPr/>
        <a:lstStyle/>
        <a:p>
          <a:endParaRPr lang="tr-TR"/>
        </a:p>
      </dgm:t>
    </dgm:pt>
    <dgm:pt modelId="{4933BC93-04AC-418D-B777-3CB715C413E4}">
      <dgm:prSet phldrT="[Metin]"/>
      <dgm:spPr/>
      <dgm:t>
        <a:bodyPr/>
        <a:lstStyle/>
        <a:p>
          <a:endParaRPr lang="tr-TR" dirty="0"/>
        </a:p>
      </dgm:t>
    </dgm:pt>
    <dgm:pt modelId="{D95DCA7C-40D6-411E-BDC9-AABB76233ABA}" type="parTrans" cxnId="{A4193F57-1965-4E58-910B-0C0EEADF8855}">
      <dgm:prSet/>
      <dgm:spPr/>
      <dgm:t>
        <a:bodyPr/>
        <a:lstStyle/>
        <a:p>
          <a:endParaRPr lang="tr-TR"/>
        </a:p>
      </dgm:t>
    </dgm:pt>
    <dgm:pt modelId="{20B3CF79-9D9C-4519-8F89-CE2FD0444380}" type="sibTrans" cxnId="{A4193F57-1965-4E58-910B-0C0EEADF8855}">
      <dgm:prSet/>
      <dgm:spPr/>
      <dgm:t>
        <a:bodyPr/>
        <a:lstStyle/>
        <a:p>
          <a:endParaRPr lang="tr-TR"/>
        </a:p>
      </dgm:t>
    </dgm:pt>
    <dgm:pt modelId="{1798E442-CAEA-4149-957A-340A5DDC3344}">
      <dgm:prSet phldrT="[Metin]" custT="1"/>
      <dgm:spPr/>
      <dgm:t>
        <a:bodyPr/>
        <a:lstStyle/>
        <a:p>
          <a:r>
            <a:rPr lang="tr-TR" sz="2800" dirty="0" smtClean="0"/>
            <a:t>Gerçekleşen:		</a:t>
          </a:r>
          <a:r>
            <a:rPr lang="tr-TR" sz="2800" dirty="0" smtClean="0">
              <a:latin typeface="Andalus" pitchFamily="18" charset="-78"/>
              <a:cs typeface="Andalus" pitchFamily="18" charset="-78"/>
            </a:rPr>
            <a:t>2.71 $</a:t>
          </a:r>
          <a:endParaRPr lang="tr-TR" sz="2800" dirty="0">
            <a:latin typeface="Andalus" pitchFamily="18" charset="-78"/>
            <a:cs typeface="Andalus" pitchFamily="18" charset="-78"/>
          </a:endParaRPr>
        </a:p>
      </dgm:t>
    </dgm:pt>
    <dgm:pt modelId="{956CE7A0-FCF7-4D66-A2F3-4A7756040E75}" type="parTrans" cxnId="{FFB41A13-3DDC-4147-937F-B663EF8831F9}">
      <dgm:prSet/>
      <dgm:spPr/>
      <dgm:t>
        <a:bodyPr/>
        <a:lstStyle/>
        <a:p>
          <a:endParaRPr lang="tr-TR"/>
        </a:p>
      </dgm:t>
    </dgm:pt>
    <dgm:pt modelId="{BBF6C5AD-6DA5-4CCB-BAE7-005810215485}" type="sibTrans" cxnId="{FFB41A13-3DDC-4147-937F-B663EF8831F9}">
      <dgm:prSet/>
      <dgm:spPr/>
      <dgm:t>
        <a:bodyPr/>
        <a:lstStyle/>
        <a:p>
          <a:endParaRPr lang="tr-TR"/>
        </a:p>
      </dgm:t>
    </dgm:pt>
    <dgm:pt modelId="{D2B725F3-2CAB-4DBF-B556-D92CEED620E9}" type="pres">
      <dgm:prSet presAssocID="{6F626C07-F11C-4818-92DF-0AF149649FA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0A1B5AAA-0597-4A29-AF75-DE5A3D90B824}" type="pres">
      <dgm:prSet presAssocID="{EB5716EA-E225-4E70-80D8-BCFCF72C046D}" presName="parentText" presStyleLbl="node1" presStyleIdx="0" presStyleCnt="3" custScaleY="334064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9FF5737-F9B9-4232-AD6E-10C2902FFCFD}" type="pres">
      <dgm:prSet presAssocID="{A44AE275-A292-44A1-9A8F-74D28159598D}" presName="spacer" presStyleCnt="0"/>
      <dgm:spPr/>
    </dgm:pt>
    <dgm:pt modelId="{A4492707-6420-4CE2-913D-E3CC6F2D4832}" type="pres">
      <dgm:prSet presAssocID="{0508C6CD-856E-4B20-8168-F982F3E48D37}" presName="parentText" presStyleLbl="node1" presStyleIdx="1" presStyleCnt="3" custScaleY="181339" custLinFactNeighborX="126" custLinFactNeighborY="-1239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145CAD9-3970-42C4-B666-FF411D32C433}" type="pres">
      <dgm:prSet presAssocID="{0508C6CD-856E-4B20-8168-F982F3E48D37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DF389BF-04B8-49DD-A4D1-88512CA5282C}" type="pres">
      <dgm:prSet presAssocID="{1798E442-CAEA-4149-957A-340A5DDC3344}" presName="parentText" presStyleLbl="node1" presStyleIdx="2" presStyleCnt="3" custScaleY="189549" custLinFactNeighborX="-749" custLinFactNeighborY="-77796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FFB41A13-3DDC-4147-937F-B663EF8831F9}" srcId="{6F626C07-F11C-4818-92DF-0AF149649FA8}" destId="{1798E442-CAEA-4149-957A-340A5DDC3344}" srcOrd="2" destOrd="0" parTransId="{956CE7A0-FCF7-4D66-A2F3-4A7756040E75}" sibTransId="{BBF6C5AD-6DA5-4CCB-BAE7-005810215485}"/>
    <dgm:cxn modelId="{D4B29FB4-6298-42C8-88B8-9623B8CB86BC}" type="presOf" srcId="{EB5716EA-E225-4E70-80D8-BCFCF72C046D}" destId="{0A1B5AAA-0597-4A29-AF75-DE5A3D90B824}" srcOrd="0" destOrd="0" presId="urn:microsoft.com/office/officeart/2005/8/layout/vList2"/>
    <dgm:cxn modelId="{B0C294EE-DBD0-4856-8140-A42C8604C981}" type="presOf" srcId="{0508C6CD-856E-4B20-8168-F982F3E48D37}" destId="{A4492707-6420-4CE2-913D-E3CC6F2D4832}" srcOrd="0" destOrd="0" presId="urn:microsoft.com/office/officeart/2005/8/layout/vList2"/>
    <dgm:cxn modelId="{84F7D8F1-8E3B-4F63-A5C0-2E79FF9B3882}" srcId="{6F626C07-F11C-4818-92DF-0AF149649FA8}" destId="{EB5716EA-E225-4E70-80D8-BCFCF72C046D}" srcOrd="0" destOrd="0" parTransId="{8E5C703D-1087-483F-82FA-0DB773E4C5C0}" sibTransId="{A44AE275-A292-44A1-9A8F-74D28159598D}"/>
    <dgm:cxn modelId="{A4193F57-1965-4E58-910B-0C0EEADF8855}" srcId="{0508C6CD-856E-4B20-8168-F982F3E48D37}" destId="{4933BC93-04AC-418D-B777-3CB715C413E4}" srcOrd="0" destOrd="0" parTransId="{D95DCA7C-40D6-411E-BDC9-AABB76233ABA}" sibTransId="{20B3CF79-9D9C-4519-8F89-CE2FD0444380}"/>
    <dgm:cxn modelId="{4C683C55-24C8-44F0-AD1B-E249A5C94B8E}" type="presOf" srcId="{6F626C07-F11C-4818-92DF-0AF149649FA8}" destId="{D2B725F3-2CAB-4DBF-B556-D92CEED620E9}" srcOrd="0" destOrd="0" presId="urn:microsoft.com/office/officeart/2005/8/layout/vList2"/>
    <dgm:cxn modelId="{D59DD072-562B-4A91-BDF3-C4372A876042}" type="presOf" srcId="{1798E442-CAEA-4149-957A-340A5DDC3344}" destId="{CDF389BF-04B8-49DD-A4D1-88512CA5282C}" srcOrd="0" destOrd="0" presId="urn:microsoft.com/office/officeart/2005/8/layout/vList2"/>
    <dgm:cxn modelId="{2C13F218-9244-4D8A-BA71-5F3BF803E135}" type="presOf" srcId="{4933BC93-04AC-418D-B777-3CB715C413E4}" destId="{5145CAD9-3970-42C4-B666-FF411D32C433}" srcOrd="0" destOrd="0" presId="urn:microsoft.com/office/officeart/2005/8/layout/vList2"/>
    <dgm:cxn modelId="{3BF39953-FF1C-49F7-8B0E-FCA28D71C53D}" srcId="{6F626C07-F11C-4818-92DF-0AF149649FA8}" destId="{0508C6CD-856E-4B20-8168-F982F3E48D37}" srcOrd="1" destOrd="0" parTransId="{D20D0D38-CCE9-4C2A-9804-34AFEDA4FE31}" sibTransId="{C2375CE2-D608-4991-B56E-762E602EFFE3}"/>
    <dgm:cxn modelId="{74ABD79E-83AA-41E0-BB14-C0DBFEC55701}" type="presParOf" srcId="{D2B725F3-2CAB-4DBF-B556-D92CEED620E9}" destId="{0A1B5AAA-0597-4A29-AF75-DE5A3D90B824}" srcOrd="0" destOrd="0" presId="urn:microsoft.com/office/officeart/2005/8/layout/vList2"/>
    <dgm:cxn modelId="{E5EF9C06-10F8-4A3A-8EA2-B22702EB064D}" type="presParOf" srcId="{D2B725F3-2CAB-4DBF-B556-D92CEED620E9}" destId="{59FF5737-F9B9-4232-AD6E-10C2902FFCFD}" srcOrd="1" destOrd="0" presId="urn:microsoft.com/office/officeart/2005/8/layout/vList2"/>
    <dgm:cxn modelId="{0262C862-8931-44F6-A69A-DB4C4CE6E93D}" type="presParOf" srcId="{D2B725F3-2CAB-4DBF-B556-D92CEED620E9}" destId="{A4492707-6420-4CE2-913D-E3CC6F2D4832}" srcOrd="2" destOrd="0" presId="urn:microsoft.com/office/officeart/2005/8/layout/vList2"/>
    <dgm:cxn modelId="{47ECA51A-653B-4A77-8198-BAB4C946DCCC}" type="presParOf" srcId="{D2B725F3-2CAB-4DBF-B556-D92CEED620E9}" destId="{5145CAD9-3970-42C4-B666-FF411D32C433}" srcOrd="3" destOrd="0" presId="urn:microsoft.com/office/officeart/2005/8/layout/vList2"/>
    <dgm:cxn modelId="{2CEF99BE-9C0A-45D4-A8FF-D5365D6B5663}" type="presParOf" srcId="{D2B725F3-2CAB-4DBF-B556-D92CEED620E9}" destId="{CDF389BF-04B8-49DD-A4D1-88512CA5282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267FC10-1B41-48B9-AF96-89E226272AB8}">
      <dsp:nvSpPr>
        <dsp:cNvPr id="0" name=""/>
        <dsp:cNvSpPr/>
      </dsp:nvSpPr>
      <dsp:spPr>
        <a:xfrm>
          <a:off x="0" y="68408"/>
          <a:ext cx="6172199" cy="12709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500" kern="1200" dirty="0" smtClean="0"/>
            <a:t>Yeni açılan mağaza sayısı(2014):</a:t>
          </a:r>
          <a:endParaRPr lang="tr-TR" sz="3500" kern="1200" dirty="0"/>
        </a:p>
      </dsp:txBody>
      <dsp:txXfrm>
        <a:off x="0" y="68408"/>
        <a:ext cx="6172199" cy="1270976"/>
      </dsp:txXfrm>
    </dsp:sp>
    <dsp:sp modelId="{1E4FF0E0-0936-4420-B8A9-3FD7BF518979}">
      <dsp:nvSpPr>
        <dsp:cNvPr id="0" name=""/>
        <dsp:cNvSpPr/>
      </dsp:nvSpPr>
      <dsp:spPr>
        <a:xfrm>
          <a:off x="0" y="1474744"/>
          <a:ext cx="6172199" cy="105865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500" kern="1200" dirty="0" smtClean="0"/>
            <a:t>Hedef : 		1500(Yaklaşık)</a:t>
          </a:r>
          <a:endParaRPr lang="tr-TR" sz="3500" kern="1200" dirty="0"/>
        </a:p>
      </dsp:txBody>
      <dsp:txXfrm>
        <a:off x="0" y="1474744"/>
        <a:ext cx="6172199" cy="1058657"/>
      </dsp:txXfrm>
    </dsp:sp>
    <dsp:sp modelId="{378E64C6-5311-4AB1-AF6E-C0AA06F9D9F4}">
      <dsp:nvSpPr>
        <dsp:cNvPr id="0" name=""/>
        <dsp:cNvSpPr/>
      </dsp:nvSpPr>
      <dsp:spPr>
        <a:xfrm>
          <a:off x="0" y="2668761"/>
          <a:ext cx="6172199" cy="115126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500" kern="1200" dirty="0" smtClean="0"/>
            <a:t>Gerçekleşen:	 	1599</a:t>
          </a:r>
          <a:endParaRPr lang="tr-TR" sz="3500" kern="1200" dirty="0"/>
        </a:p>
      </dsp:txBody>
      <dsp:txXfrm>
        <a:off x="0" y="2668761"/>
        <a:ext cx="6172199" cy="115126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A1B5AAA-0597-4A29-AF75-DE5A3D90B824}">
      <dsp:nvSpPr>
        <dsp:cNvPr id="0" name=""/>
        <dsp:cNvSpPr/>
      </dsp:nvSpPr>
      <dsp:spPr>
        <a:xfrm>
          <a:off x="0" y="73586"/>
          <a:ext cx="6172199" cy="131641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kern="1200" dirty="0" smtClean="0"/>
            <a:t>Yıllık gelir artışı(2014):</a:t>
          </a:r>
          <a:endParaRPr lang="tr-TR" sz="2900" kern="1200" dirty="0"/>
        </a:p>
      </dsp:txBody>
      <dsp:txXfrm>
        <a:off x="0" y="73586"/>
        <a:ext cx="6172199" cy="1316411"/>
      </dsp:txXfrm>
    </dsp:sp>
    <dsp:sp modelId="{A4492707-6420-4CE2-913D-E3CC6F2D4832}">
      <dsp:nvSpPr>
        <dsp:cNvPr id="0" name=""/>
        <dsp:cNvSpPr/>
      </dsp:nvSpPr>
      <dsp:spPr>
        <a:xfrm>
          <a:off x="0" y="1428618"/>
          <a:ext cx="6172199" cy="13180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kern="1200" dirty="0" smtClean="0"/>
            <a:t>Hedef: 			%</a:t>
          </a:r>
          <a:r>
            <a:rPr lang="tr-TR" sz="2900" kern="1200" dirty="0" smtClean="0">
              <a:latin typeface="Andalus" pitchFamily="18" charset="-78"/>
              <a:cs typeface="Andalus" pitchFamily="18" charset="-78"/>
            </a:rPr>
            <a:t>10</a:t>
          </a:r>
          <a:r>
            <a:rPr lang="tr-TR" sz="2900" kern="1200" dirty="0" smtClean="0"/>
            <a:t> ve üzeri</a:t>
          </a:r>
          <a:endParaRPr lang="tr-TR" sz="2900" kern="1200" dirty="0"/>
        </a:p>
      </dsp:txBody>
      <dsp:txXfrm>
        <a:off x="0" y="1428618"/>
        <a:ext cx="6172199" cy="1318043"/>
      </dsp:txXfrm>
    </dsp:sp>
    <dsp:sp modelId="{5145CAD9-3970-42C4-B666-FF411D32C433}">
      <dsp:nvSpPr>
        <dsp:cNvPr id="0" name=""/>
        <dsp:cNvSpPr/>
      </dsp:nvSpPr>
      <dsp:spPr>
        <a:xfrm>
          <a:off x="0" y="2746661"/>
          <a:ext cx="6172199" cy="4802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5967" tIns="36830" rIns="206248" bIns="3683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tr-TR" sz="2300" kern="1200" dirty="0"/>
        </a:p>
      </dsp:txBody>
      <dsp:txXfrm>
        <a:off x="0" y="2746661"/>
        <a:ext cx="6172199" cy="480240"/>
      </dsp:txXfrm>
    </dsp:sp>
    <dsp:sp modelId="{CDF389BF-04B8-49DD-A4D1-88512CA5282C}">
      <dsp:nvSpPr>
        <dsp:cNvPr id="0" name=""/>
        <dsp:cNvSpPr/>
      </dsp:nvSpPr>
      <dsp:spPr>
        <a:xfrm>
          <a:off x="0" y="2853294"/>
          <a:ext cx="6172199" cy="131641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kern="1200" dirty="0" smtClean="0"/>
            <a:t>Gerçekleşen:		%</a:t>
          </a:r>
          <a:r>
            <a:rPr lang="tr-TR" sz="2900" kern="1200" dirty="0" smtClean="0">
              <a:latin typeface="Andalus" pitchFamily="18" charset="-78"/>
              <a:cs typeface="Andalus" pitchFamily="18" charset="-78"/>
            </a:rPr>
            <a:t>11(16,447.8 $)</a:t>
          </a:r>
          <a:endParaRPr lang="tr-TR" sz="2900" kern="1200" dirty="0">
            <a:latin typeface="Andalus" pitchFamily="18" charset="-78"/>
            <a:cs typeface="Andalus" pitchFamily="18" charset="-78"/>
          </a:endParaRPr>
        </a:p>
      </dsp:txBody>
      <dsp:txXfrm>
        <a:off x="0" y="2853294"/>
        <a:ext cx="6172199" cy="1316411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A1B5AAA-0597-4A29-AF75-DE5A3D90B824}">
      <dsp:nvSpPr>
        <dsp:cNvPr id="0" name=""/>
        <dsp:cNvSpPr/>
      </dsp:nvSpPr>
      <dsp:spPr>
        <a:xfrm>
          <a:off x="0" y="3023"/>
          <a:ext cx="6172199" cy="14929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kern="1200" dirty="0" smtClean="0"/>
            <a:t>Faaliyet Kar Marjı(2014):</a:t>
          </a:r>
          <a:endParaRPr lang="tr-TR" sz="3600" kern="1200" dirty="0"/>
        </a:p>
      </dsp:txBody>
      <dsp:txXfrm>
        <a:off x="0" y="3023"/>
        <a:ext cx="6172199" cy="1492953"/>
      </dsp:txXfrm>
    </dsp:sp>
    <dsp:sp modelId="{A4492707-6420-4CE2-913D-E3CC6F2D4832}">
      <dsp:nvSpPr>
        <dsp:cNvPr id="0" name=""/>
        <dsp:cNvSpPr/>
      </dsp:nvSpPr>
      <dsp:spPr>
        <a:xfrm>
          <a:off x="0" y="1510868"/>
          <a:ext cx="6172199" cy="14948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kern="1200" dirty="0" smtClean="0"/>
            <a:t>Hedef: 		</a:t>
          </a:r>
          <a:r>
            <a:rPr lang="tr-TR" sz="3600" kern="1200" dirty="0" smtClean="0">
              <a:latin typeface="+mn-lt"/>
            </a:rPr>
            <a:t>    </a:t>
          </a:r>
          <a:r>
            <a:rPr lang="tr-TR" sz="3600" kern="1200" dirty="0" smtClean="0">
              <a:latin typeface="Andalus" pitchFamily="18" charset="-78"/>
              <a:cs typeface="Andalus" pitchFamily="18" charset="-78"/>
            </a:rPr>
            <a:t>% 16.5</a:t>
          </a:r>
          <a:r>
            <a:rPr lang="tr-TR" sz="3600" kern="1200" dirty="0" smtClean="0"/>
            <a:t>+</a:t>
          </a:r>
          <a:r>
            <a:rPr lang="tr-TR" sz="2400" kern="1200" dirty="0" smtClean="0"/>
            <a:t>(150-200 </a:t>
          </a:r>
          <a:r>
            <a:rPr lang="tr-TR" sz="2400" kern="1200" dirty="0" err="1" smtClean="0"/>
            <a:t>basis</a:t>
          </a:r>
          <a:r>
            <a:rPr lang="tr-TR" sz="2400" kern="1200" dirty="0" smtClean="0"/>
            <a:t> </a:t>
          </a:r>
          <a:r>
            <a:rPr lang="tr-TR" sz="2400" kern="1200" dirty="0" err="1" smtClean="0"/>
            <a:t>point</a:t>
          </a:r>
          <a:r>
            <a:rPr lang="tr-TR" sz="2400" kern="1200" dirty="0" smtClean="0"/>
            <a:t>)</a:t>
          </a:r>
          <a:endParaRPr lang="tr-TR" sz="2400" kern="1200" dirty="0">
            <a:latin typeface="Andalus" pitchFamily="18" charset="-78"/>
            <a:cs typeface="Andalus" pitchFamily="18" charset="-78"/>
          </a:endParaRPr>
        </a:p>
      </dsp:txBody>
      <dsp:txXfrm>
        <a:off x="0" y="1510868"/>
        <a:ext cx="6172199" cy="1494804"/>
      </dsp:txXfrm>
    </dsp:sp>
    <dsp:sp modelId="{5145CAD9-3970-42C4-B666-FF411D32C433}">
      <dsp:nvSpPr>
        <dsp:cNvPr id="0" name=""/>
        <dsp:cNvSpPr/>
      </dsp:nvSpPr>
      <dsp:spPr>
        <a:xfrm>
          <a:off x="0" y="3003410"/>
          <a:ext cx="6172199" cy="726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5967" tIns="6350" rIns="35560" bIns="6350" numCol="1" spcCol="1270" anchor="t" anchorCtr="0">
          <a:noAutofit/>
        </a:bodyPr>
        <a:lstStyle/>
        <a:p>
          <a:pPr marL="57150" lvl="1" indent="-57150" algn="l" defTabSz="177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tr-TR" sz="400" kern="1200" dirty="0"/>
        </a:p>
      </dsp:txBody>
      <dsp:txXfrm>
        <a:off x="0" y="3003410"/>
        <a:ext cx="6172199" cy="72611"/>
      </dsp:txXfrm>
    </dsp:sp>
    <dsp:sp modelId="{CDF389BF-04B8-49DD-A4D1-88512CA5282C}">
      <dsp:nvSpPr>
        <dsp:cNvPr id="0" name=""/>
        <dsp:cNvSpPr/>
      </dsp:nvSpPr>
      <dsp:spPr>
        <a:xfrm>
          <a:off x="0" y="3019533"/>
          <a:ext cx="6172199" cy="14929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kern="1200" dirty="0" smtClean="0"/>
            <a:t>Gerçekleşen:         </a:t>
          </a:r>
          <a:r>
            <a:rPr lang="tr-TR" sz="3600" kern="1200" dirty="0" smtClean="0">
              <a:latin typeface="Andalus" pitchFamily="18" charset="-78"/>
              <a:cs typeface="Andalus" pitchFamily="18" charset="-78"/>
            </a:rPr>
            <a:t>% 18,7</a:t>
          </a:r>
          <a:endParaRPr lang="tr-TR" sz="3600" kern="1200" dirty="0">
            <a:latin typeface="Andalus" pitchFamily="18" charset="-78"/>
            <a:cs typeface="Andalus" pitchFamily="18" charset="-78"/>
          </a:endParaRPr>
        </a:p>
      </dsp:txBody>
      <dsp:txXfrm>
        <a:off x="0" y="3019533"/>
        <a:ext cx="6172199" cy="1492953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A1B5AAA-0597-4A29-AF75-DE5A3D90B824}">
      <dsp:nvSpPr>
        <dsp:cNvPr id="0" name=""/>
        <dsp:cNvSpPr/>
      </dsp:nvSpPr>
      <dsp:spPr>
        <a:xfrm>
          <a:off x="0" y="610687"/>
          <a:ext cx="6172199" cy="15417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smtClean="0"/>
            <a:t>Hisse Senedi Başına Düşen Kazanç(2014): </a:t>
          </a:r>
          <a:endParaRPr lang="tr-TR" sz="2800" kern="1200" dirty="0"/>
        </a:p>
      </dsp:txBody>
      <dsp:txXfrm>
        <a:off x="0" y="610687"/>
        <a:ext cx="6172199" cy="1541739"/>
      </dsp:txXfrm>
    </dsp:sp>
    <dsp:sp modelId="{A4492707-6420-4CE2-913D-E3CC6F2D4832}">
      <dsp:nvSpPr>
        <dsp:cNvPr id="0" name=""/>
        <dsp:cNvSpPr/>
      </dsp:nvSpPr>
      <dsp:spPr>
        <a:xfrm>
          <a:off x="0" y="2165800"/>
          <a:ext cx="6172199" cy="83689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smtClean="0"/>
            <a:t>Hedef: 			</a:t>
          </a:r>
          <a:r>
            <a:rPr lang="tr-TR" sz="2800" kern="1200" dirty="0" smtClean="0">
              <a:latin typeface="Andalus" pitchFamily="18" charset="-78"/>
              <a:cs typeface="Andalus" pitchFamily="18" charset="-78"/>
            </a:rPr>
            <a:t>2.62-2.68 $</a:t>
          </a:r>
          <a:endParaRPr lang="tr-TR" sz="2800" kern="1200" dirty="0">
            <a:latin typeface="Andalus" pitchFamily="18" charset="-78"/>
            <a:cs typeface="Andalus" pitchFamily="18" charset="-78"/>
          </a:endParaRPr>
        </a:p>
      </dsp:txBody>
      <dsp:txXfrm>
        <a:off x="0" y="2165800"/>
        <a:ext cx="6172199" cy="836897"/>
      </dsp:txXfrm>
    </dsp:sp>
    <dsp:sp modelId="{5145CAD9-3970-42C4-B666-FF411D32C433}">
      <dsp:nvSpPr>
        <dsp:cNvPr id="0" name=""/>
        <dsp:cNvSpPr/>
      </dsp:nvSpPr>
      <dsp:spPr>
        <a:xfrm>
          <a:off x="0" y="3003724"/>
          <a:ext cx="6172199" cy="82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5967" tIns="6350" rIns="35560" bIns="6350" numCol="1" spcCol="1270" anchor="t" anchorCtr="0">
          <a:noAutofit/>
        </a:bodyPr>
        <a:lstStyle/>
        <a:p>
          <a:pPr marL="57150" lvl="1" indent="-57150" algn="l" defTabSz="177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tr-TR" sz="400" kern="1200" dirty="0"/>
        </a:p>
      </dsp:txBody>
      <dsp:txXfrm>
        <a:off x="0" y="3003724"/>
        <a:ext cx="6172199" cy="82800"/>
      </dsp:txXfrm>
    </dsp:sp>
    <dsp:sp modelId="{CDF389BF-04B8-49DD-A4D1-88512CA5282C}">
      <dsp:nvSpPr>
        <dsp:cNvPr id="0" name=""/>
        <dsp:cNvSpPr/>
      </dsp:nvSpPr>
      <dsp:spPr>
        <a:xfrm>
          <a:off x="0" y="3022109"/>
          <a:ext cx="6172199" cy="8747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smtClean="0"/>
            <a:t>Gerçekleşen:		</a:t>
          </a:r>
          <a:r>
            <a:rPr lang="tr-TR" sz="2800" kern="1200" dirty="0" smtClean="0">
              <a:latin typeface="Andalus" pitchFamily="18" charset="-78"/>
              <a:cs typeface="Andalus" pitchFamily="18" charset="-78"/>
            </a:rPr>
            <a:t>2.71 $</a:t>
          </a:r>
          <a:endParaRPr lang="tr-TR" sz="2800" kern="1200" dirty="0">
            <a:latin typeface="Andalus" pitchFamily="18" charset="-78"/>
            <a:cs typeface="Andalus" pitchFamily="18" charset="-78"/>
          </a:endParaRPr>
        </a:p>
      </dsp:txBody>
      <dsp:txXfrm>
        <a:off x="0" y="3022109"/>
        <a:ext cx="6172199" cy="8747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D27728-4158-4058-A5A6-3CAA784C54AD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B1D8F3-CFF9-46EB-9881-FE96082A12DD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170E-159D-473E-9204-BBF968508143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BA3B8-C783-49DF-88C2-6608447CAD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170E-159D-473E-9204-BBF968508143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BA3B8-C783-49DF-88C2-6608447CAD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170E-159D-473E-9204-BBF968508143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BA3B8-C783-49DF-88C2-6608447CAD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170E-159D-473E-9204-BBF968508143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BA3B8-C783-49DF-88C2-6608447CAD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170E-159D-473E-9204-BBF968508143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BA3B8-C783-49DF-88C2-6608447CAD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170E-159D-473E-9204-BBF968508143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BA3B8-C783-49DF-88C2-6608447CAD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170E-159D-473E-9204-BBF968508143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BA3B8-C783-49DF-88C2-6608447CAD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170E-159D-473E-9204-BBF968508143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BA3B8-C783-49DF-88C2-6608447CAD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170E-159D-473E-9204-BBF968508143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BA3B8-C783-49DF-88C2-6608447CAD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170E-159D-473E-9204-BBF968508143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BA3B8-C783-49DF-88C2-6608447CAD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170E-159D-473E-9204-BBF968508143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BA3B8-C783-49DF-88C2-6608447CAD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B170E-159D-473E-9204-BBF968508143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6BA3B8-C783-49DF-88C2-6608447CAD4D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Sektör </a:t>
            </a:r>
            <a:r>
              <a:rPr lang="tr-TR" dirty="0" smtClean="0"/>
              <a:t>Analizi </a:t>
            </a:r>
            <a:r>
              <a:rPr lang="tr-TR" dirty="0" smtClean="0"/>
              <a:t>ve </a:t>
            </a:r>
            <a:r>
              <a:rPr lang="tr-TR" dirty="0" smtClean="0"/>
              <a:t>Örnek </a:t>
            </a:r>
            <a:r>
              <a:rPr lang="tr-TR" dirty="0" smtClean="0"/>
              <a:t>Ç</a:t>
            </a:r>
            <a:r>
              <a:rPr lang="tr-TR" dirty="0" smtClean="0"/>
              <a:t>alışma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4800" b="1" dirty="0" err="1" smtClean="0">
                <a:solidFill>
                  <a:schemeClr val="tx1"/>
                </a:solidFill>
              </a:rPr>
              <a:t>Starbuck’s</a:t>
            </a:r>
            <a:r>
              <a:rPr lang="tr-TR" sz="4800" b="1" dirty="0" smtClean="0">
                <a:solidFill>
                  <a:schemeClr val="tx1"/>
                </a:solidFill>
              </a:rPr>
              <a:t> Örneği</a:t>
            </a:r>
            <a:endParaRPr lang="tr-TR" sz="4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1007604" y="548681"/>
            <a:ext cx="7200897" cy="1303867"/>
          </a:xfrm>
        </p:spPr>
        <p:txBody>
          <a:bodyPr/>
          <a:lstStyle/>
          <a:p>
            <a:r>
              <a:rPr lang="tr-TR" dirty="0" smtClean="0"/>
              <a:t>Hedefler:</a:t>
            </a:r>
            <a:endParaRPr lang="tr-TR" dirty="0"/>
          </a:p>
        </p:txBody>
      </p:sp>
      <p:graphicFrame>
        <p:nvGraphicFramePr>
          <p:cNvPr id="9" name="8 İçerik Yer Tutucusu"/>
          <p:cNvGraphicFramePr>
            <a:graphicFrameLocks noGrp="1"/>
          </p:cNvGraphicFramePr>
          <p:nvPr>
            <p:ph idx="1"/>
          </p:nvPr>
        </p:nvGraphicFramePr>
        <p:xfrm>
          <a:off x="1493658" y="1772816"/>
          <a:ext cx="6172200" cy="3888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Hedefler:</a:t>
            </a:r>
            <a:endParaRPr lang="tr-TR" b="1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1493658" y="1700808"/>
          <a:ext cx="61722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Hedefler:</a:t>
            </a:r>
            <a:endParaRPr lang="tr-TR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1485900" y="1524000"/>
          <a:ext cx="61722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953598" y="476673"/>
            <a:ext cx="7200897" cy="1303867"/>
          </a:xfrm>
        </p:spPr>
        <p:txBody>
          <a:bodyPr/>
          <a:lstStyle/>
          <a:p>
            <a:r>
              <a:rPr lang="tr-TR" dirty="0" smtClean="0"/>
              <a:t>Hedefler:</a:t>
            </a:r>
            <a:endParaRPr lang="tr-TR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1485900" y="1524000"/>
          <a:ext cx="61722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971551" y="476673"/>
            <a:ext cx="7200897" cy="1303867"/>
          </a:xfrm>
        </p:spPr>
        <p:txBody>
          <a:bodyPr/>
          <a:lstStyle/>
          <a:p>
            <a:r>
              <a:rPr lang="tr-TR" b="1" dirty="0" smtClean="0"/>
              <a:t>İlkeler:</a:t>
            </a:r>
            <a:endParaRPr lang="tr-TR" dirty="0"/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971551" y="980728"/>
            <a:ext cx="7200897" cy="5400600"/>
          </a:xfrm>
        </p:spPr>
        <p:txBody>
          <a:bodyPr>
            <a:normAutofit fontScale="92500"/>
          </a:bodyPr>
          <a:lstStyle/>
          <a:p>
            <a:pPr algn="just"/>
            <a:endParaRPr lang="tr-TR" sz="3200" b="1" i="1" dirty="0" smtClean="0"/>
          </a:p>
          <a:p>
            <a:pPr algn="just"/>
            <a:r>
              <a:rPr lang="tr-TR" sz="3200" b="1" i="1" dirty="0" smtClean="0"/>
              <a:t>Hissedarlarımız:</a:t>
            </a:r>
          </a:p>
          <a:p>
            <a:pPr algn="just">
              <a:buNone/>
            </a:pPr>
            <a:endParaRPr lang="tr-TR" sz="3200" b="1" i="1" dirty="0" smtClean="0"/>
          </a:p>
          <a:p>
            <a:pPr algn="just">
              <a:buNone/>
            </a:pPr>
            <a:r>
              <a:rPr lang="tr-TR" sz="3200" dirty="0" smtClean="0"/>
              <a:t>	Bu alanların her birinde geliştikçe, hissedarlarımızı tatmin eden başarılardan bizler de keyif alıyoruz. Bu öğelerin her birinin kusursuz hale getirilmesinden tamamen biz sorumluyuz, böylece </a:t>
            </a:r>
            <a:r>
              <a:rPr lang="tr-TR" sz="3200" dirty="0" err="1" smtClean="0"/>
              <a:t>Starbucks</a:t>
            </a:r>
            <a:r>
              <a:rPr lang="tr-TR" sz="3200" dirty="0" smtClean="0"/>
              <a:t> ve katılım sağlayan her hissedar varlığını sürdürebilmekte ve gelişme gösterebilmektedir.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800103" y="404665"/>
            <a:ext cx="7200897" cy="1303867"/>
          </a:xfrm>
        </p:spPr>
        <p:txBody>
          <a:bodyPr>
            <a:normAutofit/>
          </a:bodyPr>
          <a:lstStyle/>
          <a:p>
            <a:r>
              <a:rPr lang="tr-TR" sz="4800" b="1" dirty="0" smtClean="0"/>
              <a:t>Vizyon: </a:t>
            </a:r>
            <a:endParaRPr lang="tr-TR" sz="4800" b="1" dirty="0"/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143508" y="1251567"/>
            <a:ext cx="8478942" cy="5589240"/>
          </a:xfrm>
        </p:spPr>
        <p:txBody>
          <a:bodyPr>
            <a:normAutofit fontScale="92500" lnSpcReduction="20000"/>
          </a:bodyPr>
          <a:lstStyle/>
          <a:p>
            <a:pPr lvl="1" algn="just"/>
            <a:r>
              <a:rPr lang="tr-TR" sz="4000" b="1" dirty="0" err="1" smtClean="0">
                <a:solidFill>
                  <a:schemeClr val="tx1"/>
                </a:solidFill>
              </a:rPr>
              <a:t>Starbucks’ı</a:t>
            </a:r>
            <a:r>
              <a:rPr lang="tr-TR" sz="4000" b="1" dirty="0" smtClean="0">
                <a:solidFill>
                  <a:schemeClr val="tx1"/>
                </a:solidFill>
              </a:rPr>
              <a:t> </a:t>
            </a:r>
            <a:r>
              <a:rPr lang="tr-TR" sz="4000" b="1" dirty="0">
                <a:solidFill>
                  <a:schemeClr val="tx1"/>
                </a:solidFill>
              </a:rPr>
              <a:t>dünyanın en tanınan ve en saygın markası yapmak, sahip olduğu değerler ve yol gösterici ilkelerinin ışığında çalışanlarının parçası olmaktan gurur duyabileceği ulusal bir şirket olmak</a:t>
            </a:r>
            <a:r>
              <a:rPr lang="tr-TR" sz="4000" b="1" dirty="0" smtClean="0">
                <a:solidFill>
                  <a:schemeClr val="tx1"/>
                </a:solidFill>
              </a:rPr>
              <a:t>.</a:t>
            </a:r>
            <a:endParaRPr lang="tr-TR" sz="3600" b="1" dirty="0">
              <a:solidFill>
                <a:schemeClr val="tx1"/>
              </a:solidFill>
            </a:endParaRPr>
          </a:p>
          <a:p>
            <a:pPr lvl="1" algn="just"/>
            <a:r>
              <a:rPr lang="tr-TR" sz="3600" b="1" u="sng" dirty="0">
                <a:solidFill>
                  <a:schemeClr val="tx1"/>
                </a:solidFill>
              </a:rPr>
              <a:t>"</a:t>
            </a:r>
            <a:r>
              <a:rPr lang="tr-TR" sz="3600" i="1" dirty="0" err="1">
                <a:solidFill>
                  <a:schemeClr val="tx1"/>
                </a:solidFill>
              </a:rPr>
              <a:t>To</a:t>
            </a:r>
            <a:r>
              <a:rPr lang="tr-TR" sz="3600" i="1" dirty="0">
                <a:solidFill>
                  <a:schemeClr val="tx1"/>
                </a:solidFill>
              </a:rPr>
              <a:t> </a:t>
            </a:r>
            <a:r>
              <a:rPr lang="tr-TR" sz="3600" i="1" dirty="0" err="1">
                <a:solidFill>
                  <a:schemeClr val="tx1"/>
                </a:solidFill>
              </a:rPr>
              <a:t>establish</a:t>
            </a:r>
            <a:r>
              <a:rPr lang="tr-TR" sz="3600" i="1" dirty="0">
                <a:solidFill>
                  <a:schemeClr val="tx1"/>
                </a:solidFill>
              </a:rPr>
              <a:t> </a:t>
            </a:r>
            <a:r>
              <a:rPr lang="tr-TR" sz="3600" i="1" dirty="0" err="1">
                <a:solidFill>
                  <a:schemeClr val="tx1"/>
                </a:solidFill>
              </a:rPr>
              <a:t>Starbucks</a:t>
            </a:r>
            <a:r>
              <a:rPr lang="tr-TR" sz="3600" i="1" dirty="0">
                <a:solidFill>
                  <a:schemeClr val="tx1"/>
                </a:solidFill>
              </a:rPr>
              <a:t> as </a:t>
            </a:r>
            <a:r>
              <a:rPr lang="tr-TR" sz="3600" i="1" dirty="0" err="1">
                <a:solidFill>
                  <a:schemeClr val="tx1"/>
                </a:solidFill>
              </a:rPr>
              <a:t>the</a:t>
            </a:r>
            <a:r>
              <a:rPr lang="tr-TR" sz="3600" i="1" dirty="0">
                <a:solidFill>
                  <a:schemeClr val="tx1"/>
                </a:solidFill>
              </a:rPr>
              <a:t> </a:t>
            </a:r>
            <a:r>
              <a:rPr lang="tr-TR" sz="3600" i="1" dirty="0" err="1">
                <a:solidFill>
                  <a:schemeClr val="tx1"/>
                </a:solidFill>
              </a:rPr>
              <a:t>most</a:t>
            </a:r>
            <a:r>
              <a:rPr lang="tr-TR" sz="3600" i="1" dirty="0">
                <a:solidFill>
                  <a:schemeClr val="tx1"/>
                </a:solidFill>
              </a:rPr>
              <a:t> </a:t>
            </a:r>
            <a:r>
              <a:rPr lang="tr-TR" sz="3600" i="1" dirty="0" err="1">
                <a:solidFill>
                  <a:schemeClr val="tx1"/>
                </a:solidFill>
              </a:rPr>
              <a:t>recognized</a:t>
            </a:r>
            <a:r>
              <a:rPr lang="tr-TR" sz="3600" i="1" dirty="0">
                <a:solidFill>
                  <a:schemeClr val="tx1"/>
                </a:solidFill>
              </a:rPr>
              <a:t> </a:t>
            </a:r>
            <a:r>
              <a:rPr lang="tr-TR" sz="3600" i="1" dirty="0" err="1">
                <a:solidFill>
                  <a:schemeClr val="tx1"/>
                </a:solidFill>
              </a:rPr>
              <a:t>and</a:t>
            </a:r>
            <a:r>
              <a:rPr lang="tr-TR" sz="3600" i="1" dirty="0">
                <a:solidFill>
                  <a:schemeClr val="tx1"/>
                </a:solidFill>
              </a:rPr>
              <a:t> </a:t>
            </a:r>
            <a:r>
              <a:rPr lang="tr-TR" sz="3600" i="1" dirty="0" err="1">
                <a:solidFill>
                  <a:schemeClr val="tx1"/>
                </a:solidFill>
              </a:rPr>
              <a:t>respected</a:t>
            </a:r>
            <a:r>
              <a:rPr lang="tr-TR" sz="3600" i="1" dirty="0">
                <a:solidFill>
                  <a:schemeClr val="tx1"/>
                </a:solidFill>
              </a:rPr>
              <a:t> </a:t>
            </a:r>
            <a:r>
              <a:rPr lang="tr-TR" sz="3600" i="1" dirty="0" err="1">
                <a:solidFill>
                  <a:schemeClr val="tx1"/>
                </a:solidFill>
              </a:rPr>
              <a:t>brand</a:t>
            </a:r>
            <a:r>
              <a:rPr lang="tr-TR" sz="3600" i="1" dirty="0">
                <a:solidFill>
                  <a:schemeClr val="tx1"/>
                </a:solidFill>
              </a:rPr>
              <a:t> in </a:t>
            </a:r>
            <a:r>
              <a:rPr lang="tr-TR" sz="3600" i="1" dirty="0" err="1">
                <a:solidFill>
                  <a:schemeClr val="tx1"/>
                </a:solidFill>
              </a:rPr>
              <a:t>the</a:t>
            </a:r>
            <a:r>
              <a:rPr lang="tr-TR" sz="3600" i="1" dirty="0">
                <a:solidFill>
                  <a:schemeClr val="tx1"/>
                </a:solidFill>
              </a:rPr>
              <a:t> </a:t>
            </a:r>
            <a:r>
              <a:rPr lang="tr-TR" sz="3600" i="1" dirty="0" err="1">
                <a:solidFill>
                  <a:schemeClr val="tx1"/>
                </a:solidFill>
              </a:rPr>
              <a:t>world</a:t>
            </a:r>
            <a:r>
              <a:rPr lang="tr-TR" sz="3600" i="1" dirty="0">
                <a:solidFill>
                  <a:schemeClr val="tx1"/>
                </a:solidFill>
              </a:rPr>
              <a:t> </a:t>
            </a:r>
            <a:r>
              <a:rPr lang="tr-TR" sz="3600" i="1" dirty="0" err="1">
                <a:solidFill>
                  <a:schemeClr val="tx1"/>
                </a:solidFill>
              </a:rPr>
              <a:t>and</a:t>
            </a:r>
            <a:r>
              <a:rPr lang="tr-TR" sz="3600" i="1" dirty="0">
                <a:solidFill>
                  <a:schemeClr val="tx1"/>
                </a:solidFill>
              </a:rPr>
              <a:t> </a:t>
            </a:r>
            <a:r>
              <a:rPr lang="tr-TR" sz="3600" i="1" dirty="0" err="1">
                <a:solidFill>
                  <a:schemeClr val="tx1"/>
                </a:solidFill>
              </a:rPr>
              <a:t>become</a:t>
            </a:r>
            <a:r>
              <a:rPr lang="tr-TR" sz="3600" i="1" dirty="0">
                <a:solidFill>
                  <a:schemeClr val="tx1"/>
                </a:solidFill>
              </a:rPr>
              <a:t> a </a:t>
            </a:r>
            <a:r>
              <a:rPr lang="tr-TR" sz="3600" i="1" dirty="0" err="1">
                <a:solidFill>
                  <a:schemeClr val="tx1"/>
                </a:solidFill>
              </a:rPr>
              <a:t>national</a:t>
            </a:r>
            <a:r>
              <a:rPr lang="tr-TR" sz="3600" i="1" dirty="0">
                <a:solidFill>
                  <a:schemeClr val="tx1"/>
                </a:solidFill>
              </a:rPr>
              <a:t> </a:t>
            </a:r>
            <a:r>
              <a:rPr lang="tr-TR" sz="3600" i="1" dirty="0" err="1">
                <a:solidFill>
                  <a:schemeClr val="tx1"/>
                </a:solidFill>
              </a:rPr>
              <a:t>company</a:t>
            </a:r>
            <a:r>
              <a:rPr lang="tr-TR" sz="3600" i="1" dirty="0">
                <a:solidFill>
                  <a:schemeClr val="tx1"/>
                </a:solidFill>
              </a:rPr>
              <a:t> </a:t>
            </a:r>
            <a:r>
              <a:rPr lang="tr-TR" sz="3600" i="1" dirty="0" err="1">
                <a:solidFill>
                  <a:schemeClr val="tx1"/>
                </a:solidFill>
              </a:rPr>
              <a:t>with</a:t>
            </a:r>
            <a:r>
              <a:rPr lang="tr-TR" sz="3600" i="1" dirty="0">
                <a:solidFill>
                  <a:schemeClr val="tx1"/>
                </a:solidFill>
              </a:rPr>
              <a:t> </a:t>
            </a:r>
            <a:r>
              <a:rPr lang="tr-TR" sz="3600" i="1" dirty="0" err="1">
                <a:solidFill>
                  <a:schemeClr val="tx1"/>
                </a:solidFill>
              </a:rPr>
              <a:t>values</a:t>
            </a:r>
            <a:r>
              <a:rPr lang="tr-TR" sz="3600" i="1" dirty="0">
                <a:solidFill>
                  <a:schemeClr val="tx1"/>
                </a:solidFill>
              </a:rPr>
              <a:t> </a:t>
            </a:r>
            <a:r>
              <a:rPr lang="tr-TR" sz="3600" i="1" dirty="0" err="1">
                <a:solidFill>
                  <a:schemeClr val="tx1"/>
                </a:solidFill>
              </a:rPr>
              <a:t>and</a:t>
            </a:r>
            <a:r>
              <a:rPr lang="tr-TR" sz="3600" i="1" dirty="0">
                <a:solidFill>
                  <a:schemeClr val="tx1"/>
                </a:solidFill>
              </a:rPr>
              <a:t> </a:t>
            </a:r>
            <a:r>
              <a:rPr lang="tr-TR" sz="3600" i="1" dirty="0" err="1">
                <a:solidFill>
                  <a:schemeClr val="tx1"/>
                </a:solidFill>
              </a:rPr>
              <a:t>guiding</a:t>
            </a:r>
            <a:r>
              <a:rPr lang="tr-TR" sz="3600" i="1" dirty="0">
                <a:solidFill>
                  <a:schemeClr val="tx1"/>
                </a:solidFill>
              </a:rPr>
              <a:t> </a:t>
            </a:r>
            <a:r>
              <a:rPr lang="tr-TR" sz="3600" i="1" dirty="0" err="1">
                <a:solidFill>
                  <a:schemeClr val="tx1"/>
                </a:solidFill>
              </a:rPr>
              <a:t>principles</a:t>
            </a:r>
            <a:r>
              <a:rPr lang="tr-TR" sz="3600" i="1" dirty="0">
                <a:solidFill>
                  <a:schemeClr val="tx1"/>
                </a:solidFill>
              </a:rPr>
              <a:t> </a:t>
            </a:r>
            <a:r>
              <a:rPr lang="tr-TR" sz="3600" i="1" dirty="0" err="1">
                <a:solidFill>
                  <a:schemeClr val="tx1"/>
                </a:solidFill>
              </a:rPr>
              <a:t>that</a:t>
            </a:r>
            <a:r>
              <a:rPr lang="tr-TR" sz="3600" i="1" dirty="0">
                <a:solidFill>
                  <a:schemeClr val="tx1"/>
                </a:solidFill>
              </a:rPr>
              <a:t> </a:t>
            </a:r>
            <a:r>
              <a:rPr lang="tr-TR" sz="3600" i="1" dirty="0" err="1">
                <a:solidFill>
                  <a:schemeClr val="tx1"/>
                </a:solidFill>
              </a:rPr>
              <a:t>employees</a:t>
            </a:r>
            <a:r>
              <a:rPr lang="tr-TR" sz="3600" i="1" dirty="0">
                <a:solidFill>
                  <a:schemeClr val="tx1"/>
                </a:solidFill>
              </a:rPr>
              <a:t> </a:t>
            </a:r>
            <a:r>
              <a:rPr lang="tr-TR" sz="3600" i="1" dirty="0" err="1">
                <a:solidFill>
                  <a:schemeClr val="tx1"/>
                </a:solidFill>
              </a:rPr>
              <a:t>could</a:t>
            </a:r>
            <a:r>
              <a:rPr lang="tr-TR" sz="3600" i="1" dirty="0">
                <a:solidFill>
                  <a:schemeClr val="tx1"/>
                </a:solidFill>
              </a:rPr>
              <a:t> be </a:t>
            </a:r>
            <a:r>
              <a:rPr lang="tr-TR" sz="3600" i="1" dirty="0" err="1">
                <a:solidFill>
                  <a:schemeClr val="tx1"/>
                </a:solidFill>
              </a:rPr>
              <a:t>proud</a:t>
            </a:r>
            <a:r>
              <a:rPr lang="tr-TR" sz="3600" i="1" dirty="0">
                <a:solidFill>
                  <a:schemeClr val="tx1"/>
                </a:solidFill>
              </a:rPr>
              <a:t> of.“ — </a:t>
            </a:r>
            <a:r>
              <a:rPr lang="tr-TR" sz="3600" i="1" dirty="0" err="1">
                <a:solidFill>
                  <a:schemeClr val="tx1"/>
                </a:solidFill>
              </a:rPr>
              <a:t>Starbucks</a:t>
            </a:r>
            <a:r>
              <a:rPr lang="tr-TR" sz="3600" i="1" dirty="0">
                <a:solidFill>
                  <a:schemeClr val="tx1"/>
                </a:solidFill>
              </a:rPr>
              <a:t> </a:t>
            </a:r>
            <a:r>
              <a:rPr lang="tr-TR" sz="3600" i="1" dirty="0" err="1">
                <a:solidFill>
                  <a:schemeClr val="tx1"/>
                </a:solidFill>
              </a:rPr>
              <a:t>vision</a:t>
            </a:r>
            <a:r>
              <a:rPr lang="tr-TR" sz="3600" i="1" dirty="0">
                <a:solidFill>
                  <a:schemeClr val="tx1"/>
                </a:solidFill>
              </a:rPr>
              <a:t> </a:t>
            </a:r>
            <a:r>
              <a:rPr lang="tr-TR" sz="3600" i="1" dirty="0" err="1">
                <a:solidFill>
                  <a:schemeClr val="tx1"/>
                </a:solidFill>
              </a:rPr>
              <a:t>statement</a:t>
            </a:r>
            <a:r>
              <a:rPr lang="tr-TR" sz="3600" i="1" dirty="0">
                <a:solidFill>
                  <a:schemeClr val="tx1"/>
                </a:solidFill>
              </a:rPr>
              <a:t>, 2008)</a:t>
            </a:r>
          </a:p>
          <a:p>
            <a:pPr lvl="1"/>
            <a:endParaRPr lang="tr-TR" sz="2600" dirty="0">
              <a:solidFill>
                <a:schemeClr val="tx1"/>
              </a:solidFill>
            </a:endParaRPr>
          </a:p>
          <a:p>
            <a:endParaRPr lang="tr-T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800103" y="404665"/>
            <a:ext cx="7200897" cy="1303867"/>
          </a:xfrm>
        </p:spPr>
        <p:txBody>
          <a:bodyPr/>
          <a:lstStyle/>
          <a:p>
            <a:r>
              <a:rPr lang="tr-TR" b="1" dirty="0" smtClean="0"/>
              <a:t>Değerler:</a:t>
            </a:r>
            <a:endParaRPr lang="tr-TR" b="1" dirty="0"/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359532" y="1711356"/>
            <a:ext cx="8262918" cy="53340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tr-TR" sz="3600" b="1" dirty="0"/>
              <a:t>Kapıları herkese açık olan, aidiyet duygusunun ve sıcaklığın hissedildiği bir ortam yaratmak.</a:t>
            </a:r>
          </a:p>
          <a:p>
            <a:pPr algn="just">
              <a:buNone/>
            </a:pPr>
            <a:r>
              <a:rPr lang="tr-TR" sz="3200" dirty="0" smtClean="0"/>
              <a:t>	</a:t>
            </a:r>
            <a:r>
              <a:rPr lang="tr-TR" sz="3200" i="1" dirty="0" smtClean="0"/>
              <a:t>(</a:t>
            </a:r>
            <a:r>
              <a:rPr lang="en-US" sz="3200" i="1" dirty="0" smtClean="0"/>
              <a:t>Creating a culture of warmth and belonging, where everyone is welcome</a:t>
            </a:r>
            <a:r>
              <a:rPr lang="tr-TR" sz="3200" i="1" dirty="0" smtClean="0"/>
              <a:t>)</a:t>
            </a:r>
            <a:r>
              <a:rPr lang="en-US" sz="3200" i="1" dirty="0" smtClean="0"/>
              <a:t>.</a:t>
            </a:r>
            <a:endParaRPr lang="tr-TR" sz="3200" dirty="0" smtClean="0"/>
          </a:p>
          <a:p>
            <a:pPr algn="just"/>
            <a:r>
              <a:rPr lang="tr-TR" sz="3600" b="1" dirty="0"/>
              <a:t>Statükoya karşı koymak , şirketimizi ve bir birimizi geliştirmek için yeni yollar aramak ve cesaretle hareket etmek.</a:t>
            </a:r>
          </a:p>
          <a:p>
            <a:pPr algn="just">
              <a:buNone/>
            </a:pPr>
            <a:r>
              <a:rPr lang="tr-TR" sz="3200" dirty="0" smtClean="0"/>
              <a:t>	</a:t>
            </a:r>
            <a:r>
              <a:rPr lang="en-US" sz="3200" dirty="0" smtClean="0"/>
              <a:t> </a:t>
            </a:r>
            <a:r>
              <a:rPr lang="tr-TR" sz="3200" dirty="0" smtClean="0"/>
              <a:t>(</a:t>
            </a:r>
            <a:r>
              <a:rPr lang="en-US" sz="3200" i="1" dirty="0" smtClean="0"/>
              <a:t>Acting with courage, challenging the status quo and finding new ways to grow our company and each </a:t>
            </a:r>
            <a:r>
              <a:rPr lang="en-US" sz="2800" i="1" dirty="0" smtClean="0"/>
              <a:t>other</a:t>
            </a:r>
            <a:r>
              <a:rPr lang="tr-TR" sz="2800" i="1" dirty="0" smtClean="0"/>
              <a:t>)</a:t>
            </a:r>
            <a:r>
              <a:rPr lang="en-US" sz="2800" i="1" dirty="0" smtClean="0"/>
              <a:t>.</a:t>
            </a:r>
            <a:endParaRPr lang="tr-TR" sz="2800" i="1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791580" y="476673"/>
            <a:ext cx="7200897" cy="1303867"/>
          </a:xfrm>
        </p:spPr>
        <p:txBody>
          <a:bodyPr/>
          <a:lstStyle/>
          <a:p>
            <a:r>
              <a:rPr lang="tr-TR" b="1" dirty="0" smtClean="0"/>
              <a:t>Değerler: </a:t>
            </a:r>
            <a:endParaRPr lang="tr-TR" b="1" dirty="0"/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359532" y="1780539"/>
            <a:ext cx="8424936" cy="4600789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r-TR" dirty="0" smtClean="0"/>
              <a:t>  </a:t>
            </a:r>
            <a:r>
              <a:rPr lang="en-US" dirty="0" smtClean="0"/>
              <a:t>    </a:t>
            </a:r>
            <a:endParaRPr lang="en-US" sz="2800" dirty="0" smtClean="0"/>
          </a:p>
          <a:p>
            <a:r>
              <a:rPr lang="tr-TR" sz="3600" b="1" dirty="0" smtClean="0"/>
              <a:t>Şeffaflık, itibar ve saygınlığımızı koruyarak kalıcı olmak.</a:t>
            </a:r>
          </a:p>
          <a:p>
            <a:pPr>
              <a:buNone/>
            </a:pPr>
            <a:r>
              <a:rPr lang="tr-TR" sz="3600" dirty="0" smtClean="0"/>
              <a:t>	(</a:t>
            </a:r>
            <a:r>
              <a:rPr lang="en-US" sz="3600" i="1" dirty="0" smtClean="0"/>
              <a:t>Being present, connecting with transparency, dignity and respect</a:t>
            </a:r>
            <a:r>
              <a:rPr lang="tr-TR" sz="3600" i="1" dirty="0" smtClean="0"/>
              <a:t>)</a:t>
            </a:r>
            <a:r>
              <a:rPr lang="en-US" sz="3600" dirty="0" smtClean="0"/>
              <a:t>.</a:t>
            </a:r>
            <a:endParaRPr lang="tr-TR" sz="3600" dirty="0" smtClean="0"/>
          </a:p>
          <a:p>
            <a:r>
              <a:rPr lang="tr-TR" sz="3600" b="1" dirty="0" smtClean="0"/>
              <a:t>Ortaya çıkan sonuçların sorumluluğunu üstlenerek her alanda elimizden gelenin en iyisini ortaya koymak.</a:t>
            </a:r>
            <a:endParaRPr lang="en-US" sz="3600" b="1" dirty="0" smtClean="0"/>
          </a:p>
          <a:p>
            <a:pPr>
              <a:buNone/>
            </a:pPr>
            <a:r>
              <a:rPr lang="tr-TR" sz="3600" dirty="0" smtClean="0"/>
              <a:t>	</a:t>
            </a:r>
            <a:r>
              <a:rPr lang="tr-TR" sz="3600" i="1" dirty="0" smtClean="0"/>
              <a:t>(</a:t>
            </a:r>
            <a:r>
              <a:rPr lang="en-US" sz="3600" i="1" dirty="0" smtClean="0"/>
              <a:t>Delivering our very best in all we do, holding ourselves accountable for results</a:t>
            </a:r>
            <a:r>
              <a:rPr lang="tr-TR" sz="3600" i="1" dirty="0" smtClean="0"/>
              <a:t>)</a:t>
            </a:r>
            <a:r>
              <a:rPr lang="en-US" sz="3600" i="1" dirty="0" smtClean="0"/>
              <a:t>.</a:t>
            </a:r>
            <a:endParaRPr lang="tr-TR" sz="36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944549" y="476673"/>
            <a:ext cx="7200897" cy="1303867"/>
          </a:xfrm>
        </p:spPr>
        <p:txBody>
          <a:bodyPr/>
          <a:lstStyle/>
          <a:p>
            <a:r>
              <a:rPr lang="tr-TR" b="1" dirty="0" smtClean="0"/>
              <a:t>Amaçlar: </a:t>
            </a:r>
            <a:endParaRPr lang="tr-TR" b="1" dirty="0"/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413538" y="2286000"/>
            <a:ext cx="8262918" cy="4023321"/>
          </a:xfrm>
        </p:spPr>
        <p:txBody>
          <a:bodyPr>
            <a:normAutofit fontScale="92500" lnSpcReduction="10000"/>
          </a:bodyPr>
          <a:lstStyle/>
          <a:p>
            <a:r>
              <a:rPr lang="tr-TR" sz="3200" b="1" dirty="0" smtClean="0"/>
              <a:t>Müşterilerimize  en iyi kalitede kahve  ve  ürünler sunmak, onların benzersiz bir deneyim yaşamasını sağlayarak, tüm hedef pazarlarımızda lider kahve markası olmak.</a:t>
            </a:r>
          </a:p>
          <a:p>
            <a:pPr>
              <a:buNone/>
            </a:pPr>
            <a:r>
              <a:rPr lang="tr-TR" sz="3200" i="1" dirty="0" smtClean="0"/>
              <a:t>	(</a:t>
            </a:r>
            <a:r>
              <a:rPr lang="tr-TR" sz="3200" i="1" dirty="0" err="1" smtClean="0"/>
              <a:t>Become</a:t>
            </a:r>
            <a:r>
              <a:rPr lang="tr-TR" sz="3200" i="1" dirty="0" smtClean="0"/>
              <a:t>  </a:t>
            </a:r>
            <a:r>
              <a:rPr lang="tr-TR" sz="3200" i="1" dirty="0" err="1" smtClean="0"/>
              <a:t>the</a:t>
            </a:r>
            <a:r>
              <a:rPr lang="tr-TR" sz="3200" i="1" dirty="0" smtClean="0"/>
              <a:t>  </a:t>
            </a:r>
            <a:r>
              <a:rPr lang="tr-TR" sz="3200" i="1" dirty="0" err="1" smtClean="0"/>
              <a:t>leading</a:t>
            </a:r>
            <a:r>
              <a:rPr lang="tr-TR" sz="3200" i="1" dirty="0" smtClean="0"/>
              <a:t>  </a:t>
            </a:r>
            <a:r>
              <a:rPr lang="tr-TR" sz="3200" i="1" dirty="0" err="1" smtClean="0"/>
              <a:t>retailer</a:t>
            </a:r>
            <a:r>
              <a:rPr lang="tr-TR" sz="3200" i="1" dirty="0" smtClean="0"/>
              <a:t>  </a:t>
            </a:r>
            <a:r>
              <a:rPr lang="tr-TR" sz="3200" i="1" dirty="0" err="1" smtClean="0"/>
              <a:t>and</a:t>
            </a:r>
            <a:r>
              <a:rPr lang="tr-TR" sz="3200" i="1" dirty="0" smtClean="0"/>
              <a:t>  </a:t>
            </a:r>
            <a:r>
              <a:rPr lang="tr-TR" sz="3200" i="1" dirty="0" err="1" smtClean="0"/>
              <a:t>brand</a:t>
            </a:r>
            <a:r>
              <a:rPr lang="tr-TR" sz="3200" i="1" dirty="0" smtClean="0"/>
              <a:t>  of  </a:t>
            </a:r>
            <a:r>
              <a:rPr lang="tr-TR" sz="3200" i="1" dirty="0" err="1" smtClean="0"/>
              <a:t>co</a:t>
            </a:r>
            <a:r>
              <a:rPr lang="tr-TR" sz="3200" i="1" dirty="0" smtClean="0"/>
              <a:t>ﬀ</a:t>
            </a:r>
            <a:r>
              <a:rPr lang="tr-TR" sz="3200" i="1" dirty="0" err="1" smtClean="0"/>
              <a:t>ee</a:t>
            </a:r>
            <a:r>
              <a:rPr lang="tr-TR" sz="3200" i="1" dirty="0" smtClean="0"/>
              <a:t>  in  </a:t>
            </a:r>
            <a:r>
              <a:rPr lang="tr-TR" sz="3200" i="1" dirty="0" err="1" smtClean="0"/>
              <a:t>each</a:t>
            </a:r>
            <a:r>
              <a:rPr lang="tr-TR" sz="3200" i="1" dirty="0" smtClean="0"/>
              <a:t>  of  </a:t>
            </a:r>
            <a:r>
              <a:rPr lang="tr-TR" sz="3200" i="1" dirty="0" err="1" smtClean="0"/>
              <a:t>our</a:t>
            </a:r>
            <a:r>
              <a:rPr lang="tr-TR" sz="3200" i="1" dirty="0" smtClean="0"/>
              <a:t>  </a:t>
            </a:r>
            <a:r>
              <a:rPr lang="tr-TR" sz="3200" i="1" dirty="0" err="1" smtClean="0"/>
              <a:t>target</a:t>
            </a:r>
            <a:r>
              <a:rPr lang="tr-TR" sz="3200" i="1" dirty="0" smtClean="0"/>
              <a:t>  </a:t>
            </a:r>
            <a:r>
              <a:rPr lang="tr-TR" sz="3200" i="1" dirty="0" err="1" smtClean="0"/>
              <a:t>markets</a:t>
            </a:r>
            <a:r>
              <a:rPr lang="tr-TR" sz="3200" i="1" dirty="0" smtClean="0"/>
              <a:t>  </a:t>
            </a:r>
            <a:r>
              <a:rPr lang="tr-TR" sz="3200" i="1" dirty="0" err="1" smtClean="0"/>
              <a:t>by</a:t>
            </a:r>
            <a:r>
              <a:rPr lang="tr-TR" sz="3200" i="1" dirty="0" smtClean="0"/>
              <a:t>  </a:t>
            </a:r>
            <a:r>
              <a:rPr lang="tr-TR" sz="3200" i="1" dirty="0" err="1" smtClean="0"/>
              <a:t>selling</a:t>
            </a:r>
            <a:r>
              <a:rPr lang="tr-TR" sz="3200" i="1" dirty="0" smtClean="0"/>
              <a:t>  </a:t>
            </a:r>
            <a:r>
              <a:rPr lang="tr-TR" sz="3200" i="1" dirty="0" err="1" smtClean="0"/>
              <a:t>the</a:t>
            </a:r>
            <a:r>
              <a:rPr lang="tr-TR" sz="3200" i="1" dirty="0" smtClean="0"/>
              <a:t>  ﬁ</a:t>
            </a:r>
            <a:r>
              <a:rPr lang="tr-TR" sz="3200" i="1" dirty="0" err="1" smtClean="0"/>
              <a:t>nest</a:t>
            </a:r>
            <a:r>
              <a:rPr lang="tr-TR" sz="3200" i="1" dirty="0" smtClean="0"/>
              <a:t>  </a:t>
            </a:r>
            <a:r>
              <a:rPr lang="tr-TR" sz="3200" i="1" dirty="0" err="1" smtClean="0"/>
              <a:t>quality</a:t>
            </a:r>
            <a:r>
              <a:rPr lang="tr-TR" sz="3200" i="1" dirty="0" smtClean="0"/>
              <a:t>  </a:t>
            </a:r>
            <a:r>
              <a:rPr lang="tr-TR" sz="3200" i="1" dirty="0" err="1" smtClean="0"/>
              <a:t>co</a:t>
            </a:r>
            <a:r>
              <a:rPr lang="tr-TR" sz="3200" i="1" dirty="0" smtClean="0"/>
              <a:t>ﬀ</a:t>
            </a:r>
            <a:r>
              <a:rPr lang="tr-TR" sz="3200" i="1" dirty="0" err="1" smtClean="0"/>
              <a:t>ee</a:t>
            </a:r>
            <a:r>
              <a:rPr lang="tr-TR" sz="3200" i="1" dirty="0" smtClean="0"/>
              <a:t>  </a:t>
            </a:r>
            <a:r>
              <a:rPr lang="tr-TR" sz="3200" i="1" dirty="0" err="1" smtClean="0"/>
              <a:t>and</a:t>
            </a:r>
            <a:r>
              <a:rPr lang="tr-TR" sz="3200" i="1" dirty="0" smtClean="0"/>
              <a:t>   </a:t>
            </a:r>
            <a:r>
              <a:rPr lang="tr-TR" sz="3200" i="1" dirty="0" err="1" smtClean="0"/>
              <a:t>related</a:t>
            </a:r>
            <a:r>
              <a:rPr lang="tr-TR" sz="3200" i="1" dirty="0" smtClean="0"/>
              <a:t>  </a:t>
            </a:r>
            <a:r>
              <a:rPr lang="tr-TR" sz="3200" i="1" dirty="0" err="1" smtClean="0"/>
              <a:t>products</a:t>
            </a:r>
            <a:r>
              <a:rPr lang="tr-TR" sz="3200" i="1" dirty="0" smtClean="0"/>
              <a:t>,  </a:t>
            </a:r>
            <a:r>
              <a:rPr lang="tr-TR" sz="3200" i="1" dirty="0" err="1" smtClean="0"/>
              <a:t>and</a:t>
            </a:r>
            <a:r>
              <a:rPr lang="tr-TR" sz="3200" i="1" dirty="0" smtClean="0"/>
              <a:t>  </a:t>
            </a:r>
            <a:r>
              <a:rPr lang="tr-TR" sz="3200" i="1" dirty="0" err="1" smtClean="0"/>
              <a:t>by</a:t>
            </a:r>
            <a:r>
              <a:rPr lang="tr-TR" sz="3200" i="1" dirty="0" smtClean="0"/>
              <a:t>  </a:t>
            </a:r>
            <a:r>
              <a:rPr lang="tr-TR" sz="3200" i="1" dirty="0" err="1" smtClean="0"/>
              <a:t>providing</a:t>
            </a:r>
            <a:r>
              <a:rPr lang="tr-TR" sz="3200" i="1" dirty="0" smtClean="0"/>
              <a:t>  </a:t>
            </a:r>
            <a:r>
              <a:rPr lang="tr-TR" sz="3200" i="1" dirty="0" err="1" smtClean="0"/>
              <a:t>each</a:t>
            </a:r>
            <a:r>
              <a:rPr lang="tr-TR" sz="3200" i="1" dirty="0" smtClean="0"/>
              <a:t>  </a:t>
            </a:r>
            <a:r>
              <a:rPr lang="tr-TR" sz="3200" i="1" dirty="0" err="1" smtClean="0"/>
              <a:t>customer</a:t>
            </a:r>
            <a:r>
              <a:rPr lang="tr-TR" sz="3200" i="1" dirty="0" smtClean="0"/>
              <a:t>  </a:t>
            </a:r>
            <a:r>
              <a:rPr lang="tr-TR" sz="3200" i="1" dirty="0" err="1" smtClean="0"/>
              <a:t>with</a:t>
            </a:r>
            <a:r>
              <a:rPr lang="tr-TR" sz="3200" i="1" dirty="0" smtClean="0"/>
              <a:t>  a  </a:t>
            </a:r>
            <a:r>
              <a:rPr lang="tr-TR" sz="3200" i="1" dirty="0" err="1" smtClean="0"/>
              <a:t>unique</a:t>
            </a:r>
            <a:r>
              <a:rPr lang="tr-TR" sz="3200" i="1" dirty="0" smtClean="0"/>
              <a:t>  </a:t>
            </a:r>
            <a:r>
              <a:rPr lang="tr-TR" sz="3200" i="1" dirty="0" err="1" smtClean="0"/>
              <a:t>experience</a:t>
            </a:r>
            <a:r>
              <a:rPr lang="tr-TR" sz="3200" i="1" dirty="0" smtClean="0"/>
              <a:t> ) 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899592" y="332657"/>
            <a:ext cx="7200897" cy="1303867"/>
          </a:xfrm>
        </p:spPr>
        <p:txBody>
          <a:bodyPr/>
          <a:lstStyle/>
          <a:p>
            <a:r>
              <a:rPr lang="tr-TR" b="1" dirty="0" smtClean="0"/>
              <a:t>Amaçlar</a:t>
            </a:r>
            <a:r>
              <a:rPr lang="tr-TR" dirty="0" smtClean="0"/>
              <a:t>: </a:t>
            </a:r>
            <a:endParaRPr lang="tr-TR" dirty="0"/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629562" y="2348881"/>
            <a:ext cx="7938882" cy="3747119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tr-TR" sz="3200" b="1" dirty="0" smtClean="0"/>
              <a:t>Müşterilerimizin ev  ve işyerleri dışında bir araya gelerek sosyalleşebildikleri 3. bir yer olarak  mağazalarımızda yaşadığı deneyimlere yeniden odaklanmak.</a:t>
            </a:r>
          </a:p>
          <a:p>
            <a:pPr>
              <a:buNone/>
            </a:pPr>
            <a:r>
              <a:rPr lang="tr-TR" sz="3200" dirty="0" smtClean="0"/>
              <a:t>	(</a:t>
            </a:r>
            <a:r>
              <a:rPr lang="tr-TR" sz="3200" i="1" dirty="0" err="1" smtClean="0"/>
              <a:t>Refocus</a:t>
            </a:r>
            <a:r>
              <a:rPr lang="tr-TR" sz="3200" i="1" dirty="0" smtClean="0"/>
              <a:t>  on  </a:t>
            </a:r>
            <a:r>
              <a:rPr lang="tr-TR" sz="3200" i="1" dirty="0" err="1" smtClean="0"/>
              <a:t>the</a:t>
            </a:r>
            <a:r>
              <a:rPr lang="tr-TR" sz="3200" i="1" dirty="0" smtClean="0"/>
              <a:t>  </a:t>
            </a:r>
            <a:r>
              <a:rPr lang="tr-TR" sz="3200" i="1" dirty="0" err="1" smtClean="0"/>
              <a:t>consumer</a:t>
            </a:r>
            <a:r>
              <a:rPr lang="tr-TR" sz="3200" i="1" dirty="0" smtClean="0"/>
              <a:t>  </a:t>
            </a:r>
            <a:r>
              <a:rPr lang="tr-TR" sz="3200" i="1" dirty="0" err="1" smtClean="0"/>
              <a:t>experience</a:t>
            </a:r>
            <a:r>
              <a:rPr lang="tr-TR" sz="3200" i="1" dirty="0" smtClean="0"/>
              <a:t>  in  </a:t>
            </a:r>
            <a:r>
              <a:rPr lang="tr-TR" sz="3200" i="1" dirty="0" err="1" smtClean="0"/>
              <a:t>stores</a:t>
            </a:r>
            <a:r>
              <a:rPr lang="tr-TR" sz="3200" i="1" dirty="0" smtClean="0"/>
              <a:t>    </a:t>
            </a:r>
            <a:r>
              <a:rPr lang="tr-TR" sz="3200" i="1" dirty="0" err="1" smtClean="0"/>
              <a:t>and</a:t>
            </a:r>
            <a:r>
              <a:rPr lang="tr-TR" sz="3200" i="1" dirty="0" smtClean="0"/>
              <a:t>   </a:t>
            </a:r>
            <a:r>
              <a:rPr lang="tr-TR" sz="3200" i="1" dirty="0" err="1" smtClean="0"/>
              <a:t>our</a:t>
            </a:r>
            <a:r>
              <a:rPr lang="tr-TR" sz="3200" i="1" dirty="0" smtClean="0"/>
              <a:t>  </a:t>
            </a:r>
            <a:r>
              <a:rPr lang="tr-TR" sz="3200" i="1" dirty="0" err="1" smtClean="0"/>
              <a:t>position</a:t>
            </a:r>
            <a:r>
              <a:rPr lang="tr-TR" sz="3200" i="1" dirty="0" smtClean="0"/>
              <a:t>  as  a  </a:t>
            </a:r>
            <a:r>
              <a:rPr lang="tr-TR" sz="3200" i="1" dirty="0" err="1" smtClean="0"/>
              <a:t>third</a:t>
            </a:r>
            <a:r>
              <a:rPr lang="tr-TR" sz="3200" i="1" dirty="0" smtClean="0"/>
              <a:t>  </a:t>
            </a:r>
            <a:r>
              <a:rPr lang="tr-TR" sz="3200" i="1" dirty="0" err="1" smtClean="0"/>
              <a:t>place</a:t>
            </a:r>
            <a:r>
              <a:rPr lang="tr-TR" sz="3200" i="1" dirty="0" smtClean="0"/>
              <a:t>  </a:t>
            </a:r>
            <a:r>
              <a:rPr lang="tr-TR" sz="3200" i="1" dirty="0" err="1" smtClean="0"/>
              <a:t>between</a:t>
            </a:r>
            <a:r>
              <a:rPr lang="tr-TR" sz="3200" i="1" dirty="0" smtClean="0"/>
              <a:t>  </a:t>
            </a:r>
            <a:r>
              <a:rPr lang="tr-TR" sz="3200" i="1" dirty="0" err="1" smtClean="0"/>
              <a:t>home</a:t>
            </a:r>
            <a:r>
              <a:rPr lang="tr-TR" sz="3200" i="1" dirty="0" smtClean="0"/>
              <a:t>  </a:t>
            </a:r>
            <a:r>
              <a:rPr lang="tr-TR" sz="3200" i="1" dirty="0" err="1" smtClean="0"/>
              <a:t>and</a:t>
            </a:r>
            <a:r>
              <a:rPr lang="tr-TR" sz="3200" i="1" dirty="0" smtClean="0"/>
              <a:t>  </a:t>
            </a:r>
            <a:r>
              <a:rPr lang="tr-TR" sz="3200" i="1" dirty="0" err="1" smtClean="0"/>
              <a:t>work</a:t>
            </a:r>
            <a:r>
              <a:rPr lang="tr-TR" sz="3200" i="1" dirty="0" smtClean="0"/>
              <a:t>  </a:t>
            </a:r>
            <a:r>
              <a:rPr lang="tr-TR" sz="3200" i="1" dirty="0" err="1" smtClean="0"/>
              <a:t>where</a:t>
            </a:r>
            <a:r>
              <a:rPr lang="tr-TR" sz="3200" i="1" dirty="0" smtClean="0"/>
              <a:t>  </a:t>
            </a:r>
            <a:r>
              <a:rPr lang="tr-TR" sz="3200" i="1" dirty="0" err="1" smtClean="0"/>
              <a:t>people</a:t>
            </a:r>
            <a:r>
              <a:rPr lang="tr-TR" sz="3200" i="1" dirty="0" smtClean="0"/>
              <a:t>   can  </a:t>
            </a:r>
            <a:r>
              <a:rPr lang="tr-TR" sz="3200" i="1" dirty="0" err="1" smtClean="0"/>
              <a:t>gather</a:t>
            </a:r>
            <a:r>
              <a:rPr lang="tr-TR" sz="3200" i="1" dirty="0" smtClean="0"/>
              <a:t>  </a:t>
            </a:r>
            <a:r>
              <a:rPr lang="tr-TR" sz="3200" i="1" dirty="0" err="1"/>
              <a:t>t</a:t>
            </a:r>
            <a:r>
              <a:rPr lang="tr-TR" sz="3200" i="1" dirty="0" err="1" smtClean="0"/>
              <a:t>ogether</a:t>
            </a:r>
            <a:r>
              <a:rPr lang="tr-TR" sz="3200" i="1" dirty="0" smtClean="0"/>
              <a:t>    </a:t>
            </a:r>
            <a:r>
              <a:rPr lang="tr-TR" sz="3200" i="1" dirty="0" err="1" smtClean="0"/>
              <a:t>for</a:t>
            </a:r>
            <a:r>
              <a:rPr lang="tr-TR" sz="3200" i="1" dirty="0" smtClean="0"/>
              <a:t>  </a:t>
            </a:r>
            <a:r>
              <a:rPr lang="tr-TR" sz="3200" i="1" dirty="0" err="1" smtClean="0"/>
              <a:t>human</a:t>
            </a:r>
            <a:r>
              <a:rPr lang="tr-TR" sz="3200" i="1" dirty="0" smtClean="0"/>
              <a:t>    </a:t>
            </a:r>
            <a:r>
              <a:rPr lang="tr-TR" sz="3200" i="1" dirty="0" err="1" smtClean="0"/>
              <a:t>connection</a:t>
            </a:r>
            <a:r>
              <a:rPr lang="tr-TR" sz="3200" i="1" dirty="0" smtClean="0"/>
              <a:t>) </a:t>
            </a:r>
          </a:p>
          <a:p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971552" y="476673"/>
            <a:ext cx="7200897" cy="1303867"/>
          </a:xfrm>
        </p:spPr>
        <p:txBody>
          <a:bodyPr/>
          <a:lstStyle/>
          <a:p>
            <a:r>
              <a:rPr lang="tr-TR" dirty="0" smtClean="0"/>
              <a:t>Amaçlar:</a:t>
            </a:r>
            <a:endParaRPr lang="tr-TR" dirty="0"/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413538" y="2420888"/>
            <a:ext cx="7884876" cy="3675112"/>
          </a:xfrm>
        </p:spPr>
        <p:txBody>
          <a:bodyPr>
            <a:noAutofit/>
          </a:bodyPr>
          <a:lstStyle/>
          <a:p>
            <a:pPr algn="just"/>
            <a:r>
              <a:rPr lang="tr-TR" sz="3600" b="1" dirty="0" smtClean="0"/>
              <a:t>Uluslar arası pazarlarda sürdürülebilir büyümeyi sağlamak ve Çin, Brezilya, Rusya gibi gelişen pazarlara yatırım yapmak.</a:t>
            </a:r>
            <a:endParaRPr lang="tr-TR" sz="3600" dirty="0" smtClean="0"/>
          </a:p>
          <a:p>
            <a:pPr>
              <a:buNone/>
            </a:pPr>
            <a:r>
              <a:rPr lang="tr-TR" sz="3600" i="1" dirty="0" smtClean="0"/>
              <a:t>	(</a:t>
            </a:r>
            <a:r>
              <a:rPr lang="tr-TR" sz="3600" i="1" dirty="0" err="1" smtClean="0"/>
              <a:t>Achieve</a:t>
            </a:r>
            <a:r>
              <a:rPr lang="tr-TR" sz="3600" i="1" dirty="0" smtClean="0"/>
              <a:t>  </a:t>
            </a:r>
            <a:r>
              <a:rPr lang="tr-TR" sz="3600" i="1" dirty="0" err="1" smtClean="0"/>
              <a:t>sustainable</a:t>
            </a:r>
            <a:r>
              <a:rPr lang="tr-TR" sz="3600" i="1" dirty="0" smtClean="0"/>
              <a:t>  </a:t>
            </a:r>
            <a:r>
              <a:rPr lang="tr-TR" sz="3600" i="1" dirty="0" err="1" smtClean="0"/>
              <a:t>growth</a:t>
            </a:r>
            <a:r>
              <a:rPr lang="tr-TR" sz="3600" i="1" dirty="0" smtClean="0"/>
              <a:t>  in  </a:t>
            </a:r>
            <a:r>
              <a:rPr lang="tr-TR" sz="3600" i="1" dirty="0" err="1" smtClean="0"/>
              <a:t>established</a:t>
            </a:r>
            <a:r>
              <a:rPr lang="tr-TR" sz="3600" i="1" dirty="0" smtClean="0"/>
              <a:t>  </a:t>
            </a:r>
            <a:r>
              <a:rPr lang="tr-TR" sz="3600" i="1" dirty="0" err="1" smtClean="0"/>
              <a:t>international</a:t>
            </a:r>
            <a:r>
              <a:rPr lang="tr-TR" sz="3600" i="1" dirty="0" smtClean="0"/>
              <a:t>  </a:t>
            </a:r>
            <a:r>
              <a:rPr lang="tr-TR" sz="3600" i="1" dirty="0" err="1" smtClean="0"/>
              <a:t>markets</a:t>
            </a:r>
            <a:r>
              <a:rPr lang="tr-TR" sz="3600" i="1" dirty="0" smtClean="0"/>
              <a:t>  </a:t>
            </a:r>
            <a:r>
              <a:rPr lang="tr-TR" sz="3600" i="1" dirty="0" err="1" smtClean="0"/>
              <a:t>while</a:t>
            </a:r>
            <a:r>
              <a:rPr lang="tr-TR" sz="3600" i="1" dirty="0" smtClean="0"/>
              <a:t>  at  </a:t>
            </a:r>
            <a:r>
              <a:rPr lang="tr-TR" sz="3600" i="1" dirty="0" err="1" smtClean="0"/>
              <a:t>the</a:t>
            </a:r>
            <a:r>
              <a:rPr lang="tr-TR" sz="3600" i="1" dirty="0" smtClean="0"/>
              <a:t>  </a:t>
            </a:r>
            <a:r>
              <a:rPr lang="tr-TR" sz="3600" i="1" dirty="0" err="1" smtClean="0"/>
              <a:t>same</a:t>
            </a:r>
            <a:r>
              <a:rPr lang="tr-TR" sz="3600" i="1" dirty="0" smtClean="0"/>
              <a:t>  time  </a:t>
            </a:r>
            <a:r>
              <a:rPr lang="tr-TR" sz="3600" i="1" dirty="0" err="1" smtClean="0"/>
              <a:t>investing</a:t>
            </a:r>
            <a:r>
              <a:rPr lang="tr-TR" sz="3600" i="1" dirty="0" smtClean="0"/>
              <a:t>  in  </a:t>
            </a:r>
            <a:r>
              <a:rPr lang="tr-TR" sz="3600" i="1" dirty="0" err="1" smtClean="0"/>
              <a:t>emerging</a:t>
            </a:r>
            <a:r>
              <a:rPr lang="tr-TR" sz="3600" i="1" dirty="0" smtClean="0"/>
              <a:t>  </a:t>
            </a:r>
            <a:r>
              <a:rPr lang="tr-TR" sz="3600" i="1" dirty="0" err="1" smtClean="0"/>
              <a:t>markets</a:t>
            </a:r>
            <a:r>
              <a:rPr lang="tr-TR" sz="3600" i="1" dirty="0" smtClean="0"/>
              <a:t>   </a:t>
            </a:r>
            <a:r>
              <a:rPr lang="tr-TR" sz="3600" i="1" dirty="0" err="1" smtClean="0"/>
              <a:t>such</a:t>
            </a:r>
            <a:r>
              <a:rPr lang="tr-TR" sz="3600" i="1" dirty="0" smtClean="0"/>
              <a:t>  as  </a:t>
            </a:r>
            <a:r>
              <a:rPr lang="tr-TR" sz="3600" i="1" dirty="0" err="1" smtClean="0"/>
              <a:t>China</a:t>
            </a:r>
            <a:r>
              <a:rPr lang="tr-TR" sz="3600" i="1" dirty="0" smtClean="0"/>
              <a:t>,  </a:t>
            </a:r>
            <a:r>
              <a:rPr lang="tr-TR" sz="3600" i="1" dirty="0" err="1" smtClean="0"/>
              <a:t>Brazil</a:t>
            </a:r>
            <a:r>
              <a:rPr lang="tr-TR" sz="3600" i="1" dirty="0" smtClean="0"/>
              <a:t>,  </a:t>
            </a:r>
            <a:r>
              <a:rPr lang="tr-TR" sz="3600" i="1" dirty="0" err="1" smtClean="0"/>
              <a:t>and</a:t>
            </a:r>
            <a:r>
              <a:rPr lang="tr-TR" sz="3600" i="1" dirty="0" smtClean="0"/>
              <a:t>  </a:t>
            </a:r>
            <a:r>
              <a:rPr lang="tr-TR" sz="3600" i="1" dirty="0" err="1" smtClean="0"/>
              <a:t>Russia</a:t>
            </a:r>
            <a:r>
              <a:rPr lang="tr-TR" sz="3600" i="1" dirty="0" smtClean="0"/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845586" y="404665"/>
            <a:ext cx="7200897" cy="1303867"/>
          </a:xfrm>
        </p:spPr>
        <p:txBody>
          <a:bodyPr/>
          <a:lstStyle/>
          <a:p>
            <a:r>
              <a:rPr lang="tr-TR" b="1" dirty="0" smtClean="0"/>
              <a:t>Amaçlar: </a:t>
            </a:r>
            <a:endParaRPr lang="tr-TR" b="1" dirty="0"/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467544" y="2276872"/>
            <a:ext cx="8316924" cy="4320480"/>
          </a:xfrm>
        </p:spPr>
        <p:txBody>
          <a:bodyPr>
            <a:normAutofit fontScale="92500" lnSpcReduction="10000"/>
          </a:bodyPr>
          <a:lstStyle/>
          <a:p>
            <a:r>
              <a:rPr lang="tr-TR" sz="3200" b="1" dirty="0" smtClean="0"/>
              <a:t>Karlı büyüme fırsatları sunan yeni ürün ve alanlara odaklanmak. </a:t>
            </a:r>
          </a:p>
          <a:p>
            <a:pPr>
              <a:buNone/>
            </a:pPr>
            <a:r>
              <a:rPr lang="tr-TR" sz="3200" dirty="0" smtClean="0"/>
              <a:t>	(</a:t>
            </a:r>
            <a:r>
              <a:rPr lang="tr-TR" sz="3200" i="1" dirty="0" err="1" smtClean="0"/>
              <a:t>Focus</a:t>
            </a:r>
            <a:r>
              <a:rPr lang="tr-TR" sz="3200" i="1" dirty="0" smtClean="0"/>
              <a:t>  on  </a:t>
            </a:r>
            <a:r>
              <a:rPr lang="tr-TR" sz="3200" i="1" dirty="0" err="1" smtClean="0"/>
              <a:t>relevant</a:t>
            </a:r>
            <a:r>
              <a:rPr lang="tr-TR" sz="3200" i="1" dirty="0" smtClean="0"/>
              <a:t>  </a:t>
            </a:r>
            <a:r>
              <a:rPr lang="tr-TR" sz="3200" i="1" dirty="0" err="1" smtClean="0"/>
              <a:t>information</a:t>
            </a:r>
            <a:r>
              <a:rPr lang="tr-TR" sz="3200" i="1" dirty="0" smtClean="0"/>
              <a:t>  </a:t>
            </a:r>
            <a:r>
              <a:rPr lang="tr-TR" sz="3200" i="1" dirty="0" err="1" smtClean="0"/>
              <a:t>and</a:t>
            </a:r>
            <a:r>
              <a:rPr lang="tr-TR" sz="3200" i="1" dirty="0" smtClean="0"/>
              <a:t>  </a:t>
            </a:r>
            <a:r>
              <a:rPr lang="tr-TR" sz="3200" i="1" dirty="0" err="1" smtClean="0"/>
              <a:t>proﬁtable</a:t>
            </a:r>
            <a:r>
              <a:rPr lang="tr-TR" sz="3200" i="1" dirty="0" smtClean="0"/>
              <a:t>  </a:t>
            </a:r>
            <a:r>
              <a:rPr lang="tr-TR" sz="3200" i="1" dirty="0" err="1" smtClean="0"/>
              <a:t>growth</a:t>
            </a:r>
            <a:r>
              <a:rPr lang="tr-TR" sz="3200" i="1" dirty="0" smtClean="0"/>
              <a:t>   </a:t>
            </a:r>
            <a:r>
              <a:rPr lang="tr-TR" sz="3200" i="1" dirty="0" err="1" smtClean="0"/>
              <a:t>opportunities</a:t>
            </a:r>
            <a:r>
              <a:rPr lang="tr-TR" sz="3200" i="1" dirty="0" smtClean="0"/>
              <a:t>  </a:t>
            </a:r>
            <a:r>
              <a:rPr lang="tr-TR" sz="3200" i="1" dirty="0" err="1" smtClean="0"/>
              <a:t>through</a:t>
            </a:r>
            <a:r>
              <a:rPr lang="tr-TR" sz="3200" i="1" dirty="0" smtClean="0"/>
              <a:t>  </a:t>
            </a:r>
            <a:r>
              <a:rPr lang="tr-TR" sz="3200" i="1" dirty="0" err="1" smtClean="0"/>
              <a:t>the</a:t>
            </a:r>
            <a:r>
              <a:rPr lang="tr-TR" sz="3200" i="1" dirty="0" smtClean="0"/>
              <a:t>  </a:t>
            </a:r>
            <a:r>
              <a:rPr lang="tr-TR" sz="3200" i="1" dirty="0" err="1" smtClean="0"/>
              <a:t>oﬀering</a:t>
            </a:r>
            <a:r>
              <a:rPr lang="tr-TR" sz="3200" i="1" dirty="0" smtClean="0"/>
              <a:t>  of  </a:t>
            </a:r>
            <a:r>
              <a:rPr lang="tr-TR" sz="3200" i="1" dirty="0" err="1" smtClean="0"/>
              <a:t>new</a:t>
            </a:r>
            <a:r>
              <a:rPr lang="tr-TR" sz="3200" i="1" dirty="0" smtClean="0"/>
              <a:t>  </a:t>
            </a:r>
            <a:r>
              <a:rPr lang="tr-TR" sz="3200" i="1" dirty="0" err="1" smtClean="0"/>
              <a:t>products</a:t>
            </a:r>
            <a:r>
              <a:rPr lang="tr-TR" sz="3200" i="1" dirty="0" smtClean="0"/>
              <a:t>  </a:t>
            </a:r>
            <a:r>
              <a:rPr lang="tr-TR" sz="3200" i="1" dirty="0" err="1" smtClean="0"/>
              <a:t>and</a:t>
            </a:r>
            <a:r>
              <a:rPr lang="tr-TR" sz="3200" i="1" dirty="0" smtClean="0"/>
              <a:t>  </a:t>
            </a:r>
            <a:r>
              <a:rPr lang="tr-TR" sz="3200" i="1" dirty="0" err="1" smtClean="0"/>
              <a:t>platforms</a:t>
            </a:r>
            <a:r>
              <a:rPr lang="tr-TR" sz="3200" i="1" dirty="0" smtClean="0"/>
              <a:t>). </a:t>
            </a:r>
          </a:p>
          <a:p>
            <a:r>
              <a:rPr lang="tr-TR" sz="3200" b="1" dirty="0" smtClean="0"/>
              <a:t>Sosyal sorumluluklar konusunda lider şirket konumunu devam ettirmek .    </a:t>
            </a:r>
          </a:p>
          <a:p>
            <a:pPr>
              <a:buNone/>
            </a:pPr>
            <a:r>
              <a:rPr lang="tr-TR" sz="3200" dirty="0" smtClean="0"/>
              <a:t>	(</a:t>
            </a:r>
            <a:r>
              <a:rPr lang="tr-TR" sz="3200" i="1" dirty="0" err="1" smtClean="0"/>
              <a:t>Continue</a:t>
            </a:r>
            <a:r>
              <a:rPr lang="tr-TR" sz="3200" i="1" dirty="0" smtClean="0"/>
              <a:t>  </a:t>
            </a:r>
            <a:r>
              <a:rPr lang="tr-TR" sz="3200" i="1" dirty="0" err="1" smtClean="0"/>
              <a:t>to</a:t>
            </a:r>
            <a:r>
              <a:rPr lang="tr-TR" sz="3200" i="1" dirty="0" smtClean="0"/>
              <a:t>  be  </a:t>
            </a:r>
            <a:r>
              <a:rPr lang="tr-TR" sz="3200" i="1" dirty="0" err="1" smtClean="0"/>
              <a:t>known</a:t>
            </a:r>
            <a:r>
              <a:rPr lang="tr-TR" sz="3200" i="1" dirty="0" smtClean="0"/>
              <a:t>  as  a  </a:t>
            </a:r>
            <a:r>
              <a:rPr lang="tr-TR" sz="3200" i="1" dirty="0" err="1" smtClean="0"/>
              <a:t>corporate</a:t>
            </a:r>
            <a:r>
              <a:rPr lang="tr-TR" sz="3200" i="1" dirty="0" smtClean="0"/>
              <a:t>  </a:t>
            </a:r>
            <a:r>
              <a:rPr lang="tr-TR" sz="3200" i="1" dirty="0" err="1" smtClean="0"/>
              <a:t>leader</a:t>
            </a:r>
            <a:r>
              <a:rPr lang="tr-TR" sz="3200" i="1" dirty="0" smtClean="0"/>
              <a:t>  in  </a:t>
            </a:r>
            <a:r>
              <a:rPr lang="tr-TR" sz="3200" i="1" dirty="0" err="1" smtClean="0"/>
              <a:t>social</a:t>
            </a:r>
            <a:r>
              <a:rPr lang="tr-TR" sz="3200" i="1" dirty="0" smtClean="0"/>
              <a:t>  </a:t>
            </a:r>
            <a:r>
              <a:rPr lang="tr-TR" sz="3200" i="1" dirty="0" err="1" smtClean="0"/>
              <a:t>responsibility</a:t>
            </a:r>
            <a:r>
              <a:rPr lang="tr-TR" sz="3200" i="1" dirty="0" smtClean="0"/>
              <a:t>). </a:t>
            </a:r>
            <a:r>
              <a:rPr lang="tr-TR" dirty="0" smtClean="0"/>
              <a:t>  </a:t>
            </a:r>
          </a:p>
          <a:p>
            <a:endParaRPr lang="tr-TR" b="1" i="1" dirty="0" smtClean="0"/>
          </a:p>
          <a:p>
            <a:endParaRPr lang="tr-TR" b="1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222</Words>
  <Application>Microsoft Office PowerPoint</Application>
  <PresentationFormat>Ekran Gösterisi (4:3)</PresentationFormat>
  <Paragraphs>51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4" baseType="lpstr">
      <vt:lpstr>Ofis Teması</vt:lpstr>
      <vt:lpstr>Sektör Analizi ve Örnek Çalışma</vt:lpstr>
      <vt:lpstr>İlkeler:</vt:lpstr>
      <vt:lpstr>Vizyon: </vt:lpstr>
      <vt:lpstr>Değerler:</vt:lpstr>
      <vt:lpstr>Değerler: </vt:lpstr>
      <vt:lpstr>Amaçlar: </vt:lpstr>
      <vt:lpstr>Amaçlar: </vt:lpstr>
      <vt:lpstr>Amaçlar:</vt:lpstr>
      <vt:lpstr>Amaçlar: </vt:lpstr>
      <vt:lpstr>Hedefler:</vt:lpstr>
      <vt:lpstr>Hedefler:</vt:lpstr>
      <vt:lpstr>Hedefler:</vt:lpstr>
      <vt:lpstr>Hedefler: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Sektör analizi ve örnek çalışma</dc:title>
  <dc:creator>güneş</dc:creator>
  <cp:lastModifiedBy>güneş</cp:lastModifiedBy>
  <cp:revision>12</cp:revision>
  <dcterms:created xsi:type="dcterms:W3CDTF">2020-03-13T11:34:14Z</dcterms:created>
  <dcterms:modified xsi:type="dcterms:W3CDTF">2020-04-24T16:37:34Z</dcterms:modified>
</cp:coreProperties>
</file>