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8" r:id="rId21"/>
    <p:sldId id="279" r:id="rId22"/>
    <p:sldId id="275" r:id="rId23"/>
    <p:sldId id="276" r:id="rId24"/>
    <p:sldId id="277"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6915AB-FE61-49FC-B267-9F58984A5EF2}" type="datetimeFigureOut">
              <a:rPr lang="tr-TR" smtClean="0"/>
              <a:pPr/>
              <a:t>25.04.2020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6AA5AD-9513-4564-95B7-B826457698A4}" type="slidenum">
              <a:rPr lang="tr-TR" smtClean="0"/>
              <a:pPr/>
              <a:t>‹#›</a:t>
            </a:fld>
            <a:endParaRPr lang="tr-TR"/>
          </a:p>
        </p:txBody>
      </p:sp>
    </p:spTree>
    <p:extLst>
      <p:ext uri="{BB962C8B-B14F-4D97-AF65-F5344CB8AC3E}">
        <p14:creationId xmlns="" xmlns:p14="http://schemas.microsoft.com/office/powerpoint/2010/main" val="3739349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F6AA5AD-9513-4564-95B7-B826457698A4}" type="slidenum">
              <a:rPr lang="tr-TR" smtClean="0"/>
              <a:pPr/>
              <a:t>33</a:t>
            </a:fld>
            <a:endParaRPr lang="tr-TR"/>
          </a:p>
        </p:txBody>
      </p:sp>
    </p:spTree>
    <p:extLst>
      <p:ext uri="{BB962C8B-B14F-4D97-AF65-F5344CB8AC3E}">
        <p14:creationId xmlns="" xmlns:p14="http://schemas.microsoft.com/office/powerpoint/2010/main" val="3399792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E9C61308-488D-401F-AF81-7024EE363D42}" type="datetimeFigureOut">
              <a:rPr lang="tr-TR" smtClean="0"/>
              <a:pPr/>
              <a:t>25.04.2020</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A1A8481A-5381-4A2C-AE77-0D3FBA70936D}"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E9C61308-488D-401F-AF81-7024EE363D42}" type="datetimeFigureOut">
              <a:rPr lang="tr-TR" smtClean="0"/>
              <a:pPr/>
              <a:t>25.04.2020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A8481A-5381-4A2C-AE77-0D3FBA70936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E9C61308-488D-401F-AF81-7024EE363D42}" type="datetimeFigureOut">
              <a:rPr lang="tr-TR" smtClean="0"/>
              <a:pPr/>
              <a:t>25.04.2020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A8481A-5381-4A2C-AE77-0D3FBA70936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E9C61308-488D-401F-AF81-7024EE363D42}" type="datetimeFigureOut">
              <a:rPr lang="tr-TR" smtClean="0"/>
              <a:pPr/>
              <a:t>25.04.2020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A8481A-5381-4A2C-AE77-0D3FBA70936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E9C61308-488D-401F-AF81-7024EE363D42}" type="datetimeFigureOut">
              <a:rPr lang="tr-TR" smtClean="0"/>
              <a:pPr/>
              <a:t>25.04.2020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A8481A-5381-4A2C-AE77-0D3FBA70936D}"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E9C61308-488D-401F-AF81-7024EE363D42}" type="datetimeFigureOut">
              <a:rPr lang="tr-TR" smtClean="0"/>
              <a:pPr/>
              <a:t>25.04.2020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A8481A-5381-4A2C-AE77-0D3FBA70936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E9C61308-488D-401F-AF81-7024EE363D42}" type="datetimeFigureOut">
              <a:rPr lang="tr-TR" smtClean="0"/>
              <a:pPr/>
              <a:t>25.04.2020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1A8481A-5381-4A2C-AE77-0D3FBA70936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E9C61308-488D-401F-AF81-7024EE363D42}" type="datetimeFigureOut">
              <a:rPr lang="tr-TR" smtClean="0"/>
              <a:pPr/>
              <a:t>25.04.2020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1A8481A-5381-4A2C-AE77-0D3FBA70936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61308-488D-401F-AF81-7024EE363D42}" type="datetimeFigureOut">
              <a:rPr lang="tr-TR" smtClean="0"/>
              <a:pPr/>
              <a:t>25.04.2020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1A8481A-5381-4A2C-AE77-0D3FBA70936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E9C61308-488D-401F-AF81-7024EE363D42}" type="datetimeFigureOut">
              <a:rPr lang="tr-TR" smtClean="0"/>
              <a:pPr/>
              <a:t>25.04.2020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A8481A-5381-4A2C-AE77-0D3FBA70936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E9C61308-488D-401F-AF81-7024EE363D42}" type="datetimeFigureOut">
              <a:rPr lang="tr-TR" smtClean="0"/>
              <a:pPr/>
              <a:t>25.04.2020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A1A8481A-5381-4A2C-AE77-0D3FBA70936D}"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C61308-488D-401F-AF81-7024EE363D42}" type="datetimeFigureOut">
              <a:rPr lang="tr-TR" smtClean="0"/>
              <a:pPr/>
              <a:t>25.04.2020</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1A8481A-5381-4A2C-AE77-0D3FBA70936D}"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556792"/>
            <a:ext cx="7772400" cy="1470025"/>
          </a:xfrm>
        </p:spPr>
        <p:txBody>
          <a:bodyPr>
            <a:noAutofit/>
          </a:bodyPr>
          <a:lstStyle/>
          <a:p>
            <a:pPr algn="ctr"/>
            <a:r>
              <a:rPr lang="tr-TR" sz="9600" dirty="0" smtClean="0"/>
              <a:t>BOCCE</a:t>
            </a:r>
            <a:endParaRPr lang="tr-TR" sz="9600" dirty="0"/>
          </a:p>
        </p:txBody>
      </p:sp>
      <p:sp>
        <p:nvSpPr>
          <p:cNvPr id="3" name="Alt Başlık 2"/>
          <p:cNvSpPr>
            <a:spLocks noGrp="1"/>
          </p:cNvSpPr>
          <p:nvPr>
            <p:ph type="subTitle" idx="1"/>
          </p:nvPr>
        </p:nvSpPr>
        <p:spPr>
          <a:xfrm>
            <a:off x="683568" y="3212976"/>
            <a:ext cx="7854696" cy="1752600"/>
          </a:xfrm>
        </p:spPr>
        <p:txBody>
          <a:bodyPr>
            <a:normAutofit/>
          </a:bodyPr>
          <a:lstStyle/>
          <a:p>
            <a:pPr algn="ctr"/>
            <a:r>
              <a:rPr lang="tr-TR" sz="4000" dirty="0" smtClean="0">
                <a:solidFill>
                  <a:srgbClr val="990000"/>
                </a:solidFill>
              </a:rPr>
              <a:t>RAFFA – VOLO - PETANK</a:t>
            </a:r>
            <a:endParaRPr lang="tr-TR" sz="4000" dirty="0">
              <a:solidFill>
                <a:srgbClr val="990000"/>
              </a:solidFill>
            </a:endParaRPr>
          </a:p>
        </p:txBody>
      </p:sp>
      <p:sp>
        <p:nvSpPr>
          <p:cNvPr id="5" name="Yuvarlatılmış Dikdörtgen 4"/>
          <p:cNvSpPr/>
          <p:nvPr/>
        </p:nvSpPr>
        <p:spPr>
          <a:xfrm>
            <a:off x="4860032" y="4797152"/>
            <a:ext cx="3866728" cy="1562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rgbClr val="00B0F0"/>
                </a:solidFill>
              </a:rPr>
              <a:t>EMİNE AYDOĞDU</a:t>
            </a:r>
            <a:br>
              <a:rPr lang="tr-TR" sz="2400" dirty="0" smtClean="0">
                <a:solidFill>
                  <a:srgbClr val="00B0F0"/>
                </a:solidFill>
              </a:rPr>
            </a:br>
            <a:r>
              <a:rPr lang="tr-TR" sz="2400" dirty="0" smtClean="0">
                <a:solidFill>
                  <a:srgbClr val="00B0F0"/>
                </a:solidFill>
              </a:rPr>
              <a:t/>
            </a:r>
            <a:br>
              <a:rPr lang="tr-TR" sz="2400" dirty="0" smtClean="0">
                <a:solidFill>
                  <a:srgbClr val="00B0F0"/>
                </a:solidFill>
              </a:rPr>
            </a:br>
            <a:r>
              <a:rPr lang="tr-TR" sz="2400" dirty="0" smtClean="0">
                <a:solidFill>
                  <a:srgbClr val="00B0F0"/>
                </a:solidFill>
              </a:rPr>
              <a:t>CEMİLE NURUM AYDIN</a:t>
            </a:r>
            <a:endParaRPr lang="tr-TR" sz="2400" dirty="0">
              <a:solidFill>
                <a:srgbClr val="00B0F0"/>
              </a:solidFill>
            </a:endParaRPr>
          </a:p>
        </p:txBody>
      </p:sp>
    </p:spTree>
    <p:extLst>
      <p:ext uri="{BB962C8B-B14F-4D97-AF65-F5344CB8AC3E}">
        <p14:creationId xmlns="" xmlns:p14="http://schemas.microsoft.com/office/powerpoint/2010/main" val="269609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124744"/>
            <a:ext cx="8229600" cy="5184576"/>
          </a:xfrm>
        </p:spPr>
        <p:txBody>
          <a:bodyPr>
            <a:normAutofit/>
          </a:bodyPr>
          <a:lstStyle/>
          <a:p>
            <a:r>
              <a:rPr lang="tr-TR" dirty="0" smtClean="0"/>
              <a:t> </a:t>
            </a:r>
            <a:r>
              <a:rPr lang="tr-TR" dirty="0"/>
              <a:t>Tekler; (Birebir) her oyuncu 4 topla oynar</a:t>
            </a:r>
            <a:r>
              <a:rPr lang="tr-TR" dirty="0" smtClean="0"/>
              <a:t>.</a:t>
            </a:r>
            <a:br>
              <a:rPr lang="tr-TR" dirty="0" smtClean="0"/>
            </a:br>
            <a:endParaRPr lang="tr-TR" dirty="0"/>
          </a:p>
          <a:p>
            <a:r>
              <a:rPr lang="tr-TR" dirty="0" smtClean="0"/>
              <a:t> </a:t>
            </a:r>
            <a:r>
              <a:rPr lang="tr-TR" dirty="0"/>
              <a:t>Çiftler; (İkişer kişilik takım halinde) her oyuncu ikişer topla oynar</a:t>
            </a:r>
            <a:r>
              <a:rPr lang="tr-TR" dirty="0" smtClean="0"/>
              <a:t>.</a:t>
            </a:r>
            <a:br>
              <a:rPr lang="tr-TR" dirty="0" smtClean="0"/>
            </a:br>
            <a:endParaRPr lang="tr-TR" dirty="0"/>
          </a:p>
          <a:p>
            <a:r>
              <a:rPr lang="tr-TR" dirty="0" smtClean="0"/>
              <a:t> </a:t>
            </a:r>
            <a:r>
              <a:rPr lang="tr-TR" dirty="0"/>
              <a:t>Üçlü takım; (Üçer kişilik iki takım halinde) her oyuncu ikişer topla oynar</a:t>
            </a:r>
            <a:r>
              <a:rPr lang="tr-TR" dirty="0" smtClean="0"/>
              <a:t>.</a:t>
            </a:r>
            <a:br>
              <a:rPr lang="tr-TR" dirty="0" smtClean="0"/>
            </a:br>
            <a:endParaRPr lang="tr-TR" dirty="0" smtClean="0"/>
          </a:p>
          <a:p>
            <a:r>
              <a:rPr lang="tr-TR" dirty="0"/>
              <a:t>Oyunu, 15 puan alan takım kazanır. Federasyon, değişik durumlarda farklı </a:t>
            </a:r>
            <a:r>
              <a:rPr lang="tr-TR" dirty="0" smtClean="0"/>
              <a:t> bir </a:t>
            </a:r>
            <a:r>
              <a:rPr lang="tr-TR" dirty="0"/>
              <a:t>puan limitine karar verebilir.</a:t>
            </a:r>
          </a:p>
          <a:p>
            <a:endParaRPr lang="tr-TR" dirty="0"/>
          </a:p>
          <a:p>
            <a:endParaRPr lang="tr-TR" dirty="0"/>
          </a:p>
        </p:txBody>
      </p:sp>
    </p:spTree>
    <p:extLst>
      <p:ext uri="{BB962C8B-B14F-4D97-AF65-F5344CB8AC3E}">
        <p14:creationId xmlns="" xmlns:p14="http://schemas.microsoft.com/office/powerpoint/2010/main" val="428805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340768"/>
            <a:ext cx="8229600" cy="4392488"/>
          </a:xfrm>
        </p:spPr>
        <p:txBody>
          <a:bodyPr>
            <a:normAutofit fontScale="92500" lnSpcReduction="20000"/>
          </a:bodyPr>
          <a:lstStyle/>
          <a:p>
            <a:pPr marL="0" indent="0">
              <a:buNone/>
            </a:pPr>
            <a:r>
              <a:rPr lang="tr-TR" dirty="0" smtClean="0"/>
              <a:t> </a:t>
            </a:r>
            <a:r>
              <a:rPr lang="tr-TR" sz="3000" u="sng" dirty="0" err="1" smtClean="0"/>
              <a:t>Raffa</a:t>
            </a:r>
            <a:r>
              <a:rPr lang="tr-TR" sz="3000" u="sng" dirty="0" smtClean="0"/>
              <a:t> </a:t>
            </a:r>
            <a:r>
              <a:rPr lang="tr-TR" sz="3000" u="sng" dirty="0"/>
              <a:t>oyununda 3 temel atış vardır:</a:t>
            </a:r>
          </a:p>
          <a:p>
            <a:r>
              <a:rPr lang="tr-TR" sz="3000" dirty="0"/>
              <a:t>a)Punto (Yaklaşma) Atışı</a:t>
            </a:r>
          </a:p>
          <a:p>
            <a:r>
              <a:rPr lang="tr-TR" sz="3000" dirty="0"/>
              <a:t>b)</a:t>
            </a:r>
            <a:r>
              <a:rPr lang="tr-TR" sz="3000" dirty="0" err="1"/>
              <a:t>Raffa</a:t>
            </a:r>
            <a:r>
              <a:rPr lang="tr-TR" sz="3000" dirty="0"/>
              <a:t> (Endirekt) Vurma Atışı</a:t>
            </a:r>
          </a:p>
          <a:p>
            <a:r>
              <a:rPr lang="tr-TR" sz="3000" dirty="0"/>
              <a:t>b)</a:t>
            </a:r>
            <a:r>
              <a:rPr lang="tr-TR" sz="3000" dirty="0" err="1"/>
              <a:t>Volo</a:t>
            </a:r>
            <a:r>
              <a:rPr lang="tr-TR" sz="3000" dirty="0"/>
              <a:t> (Direkt) Vurma </a:t>
            </a:r>
            <a:r>
              <a:rPr lang="tr-TR" sz="3000" dirty="0" smtClean="0"/>
              <a:t>Atışı</a:t>
            </a:r>
            <a:r>
              <a:rPr lang="tr-TR" dirty="0" smtClean="0"/>
              <a:t/>
            </a:r>
            <a:br>
              <a:rPr lang="tr-TR" dirty="0" smtClean="0"/>
            </a:br>
            <a:r>
              <a:rPr lang="tr-TR" dirty="0" smtClean="0"/>
              <a:t/>
            </a:r>
            <a:br>
              <a:rPr lang="tr-TR" dirty="0" smtClean="0"/>
            </a:br>
            <a:endParaRPr lang="tr-TR" dirty="0"/>
          </a:p>
          <a:p>
            <a:r>
              <a:rPr lang="tr-TR" sz="3000" dirty="0" err="1"/>
              <a:t>Raffa</a:t>
            </a:r>
            <a:r>
              <a:rPr lang="tr-TR" sz="3000" dirty="0"/>
              <a:t> disiplininde oyuncular </a:t>
            </a:r>
            <a:r>
              <a:rPr lang="tr-TR" sz="3000" dirty="0" smtClean="0"/>
              <a:t> tüm </a:t>
            </a:r>
            <a:r>
              <a:rPr lang="tr-TR" sz="3000" dirty="0"/>
              <a:t>topları bittiğinde bir el tamamlanmış </a:t>
            </a:r>
            <a:r>
              <a:rPr lang="tr-TR" sz="3000" dirty="0" smtClean="0"/>
              <a:t>olur. </a:t>
            </a:r>
            <a:r>
              <a:rPr lang="tr-TR" sz="3000" dirty="0"/>
              <a:t>topu miskete en yakın olan takım, karşı takımın miskete en yakın olan topundan, daha yakın olan her bir topu için bir puan kazanır</a:t>
            </a:r>
            <a:r>
              <a:rPr lang="tr-TR" sz="3000" dirty="0" smtClean="0"/>
              <a:t>.</a:t>
            </a:r>
            <a:r>
              <a:rPr lang="tr-TR" dirty="0" smtClean="0"/>
              <a:t/>
            </a:r>
            <a:br>
              <a:rPr lang="tr-TR" dirty="0" smtClean="0"/>
            </a:br>
            <a:endParaRPr lang="tr-TR" dirty="0"/>
          </a:p>
          <a:p>
            <a:endParaRPr lang="tr-TR" dirty="0"/>
          </a:p>
        </p:txBody>
      </p:sp>
    </p:spTree>
    <p:extLst>
      <p:ext uri="{BB962C8B-B14F-4D97-AF65-F5344CB8AC3E}">
        <p14:creationId xmlns="" xmlns:p14="http://schemas.microsoft.com/office/powerpoint/2010/main" val="693149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941168"/>
            <a:ext cx="8229600" cy="1143000"/>
          </a:xfrm>
        </p:spPr>
        <p:txBody>
          <a:bodyPr>
            <a:noAutofit/>
          </a:bodyPr>
          <a:lstStyle/>
          <a:p>
            <a:r>
              <a:rPr lang="tr-TR" sz="2400" dirty="0"/>
              <a:t>a) A - A’ çizgisi oyunculara tanınan en geri hattır.</a:t>
            </a:r>
            <a:br>
              <a:rPr lang="tr-TR" sz="2400" dirty="0"/>
            </a:br>
            <a:r>
              <a:rPr lang="tr-TR" sz="2400" dirty="0"/>
              <a:t>b) B - B’ çizgisi misket, punto ve </a:t>
            </a:r>
            <a:r>
              <a:rPr lang="tr-TR" sz="2400" dirty="0" err="1"/>
              <a:t>raffa</a:t>
            </a:r>
            <a:r>
              <a:rPr lang="tr-TR" sz="2400" dirty="0"/>
              <a:t> atışlarının yapılacağı </a:t>
            </a:r>
            <a:r>
              <a:rPr lang="tr-TR" sz="2400" dirty="0" err="1"/>
              <a:t>hat’tır</a:t>
            </a:r>
            <a:r>
              <a:rPr lang="tr-TR" sz="2400" dirty="0"/>
              <a:t>.</a:t>
            </a:r>
            <a:br>
              <a:rPr lang="tr-TR" sz="2400" dirty="0"/>
            </a:br>
            <a:r>
              <a:rPr lang="tr-TR" sz="2400" dirty="0"/>
              <a:t>c) C - C’ çizgisi </a:t>
            </a:r>
            <a:r>
              <a:rPr lang="tr-TR" sz="2400" dirty="0" err="1"/>
              <a:t>Volo</a:t>
            </a:r>
            <a:r>
              <a:rPr lang="tr-TR" sz="2400" dirty="0"/>
              <a:t> atışı yapacak oyuncunun kullanacağı </a:t>
            </a:r>
            <a:r>
              <a:rPr lang="tr-TR" sz="2400" dirty="0" err="1"/>
              <a:t>hat’tır</a:t>
            </a:r>
            <a:r>
              <a:rPr lang="tr-TR" sz="2400" dirty="0"/>
              <a:t>.</a:t>
            </a:r>
            <a:br>
              <a:rPr lang="tr-TR" sz="2400" dirty="0"/>
            </a:br>
            <a:endParaRPr lang="tr-TR" sz="2400" dirty="0"/>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980728"/>
            <a:ext cx="8784976" cy="3456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29477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i="1" dirty="0" smtClean="0"/>
              <a:t>RAFFA OYUNU</a:t>
            </a:r>
            <a:endParaRPr lang="tr-TR" b="1" i="1" dirty="0"/>
          </a:p>
        </p:txBody>
      </p:sp>
      <p:sp>
        <p:nvSpPr>
          <p:cNvPr id="3" name="İçerik Yer Tutucusu 2"/>
          <p:cNvSpPr>
            <a:spLocks noGrp="1"/>
          </p:cNvSpPr>
          <p:nvPr>
            <p:ph idx="1"/>
          </p:nvPr>
        </p:nvSpPr>
        <p:spPr/>
        <p:txBody>
          <a:bodyPr/>
          <a:lstStyle/>
          <a:p>
            <a:r>
              <a:rPr lang="tr-TR" b="1" dirty="0" err="1" smtClean="0">
                <a:effectLst>
                  <a:outerShdw blurRad="38100" dist="38100" dir="2700000" algn="tl">
                    <a:srgbClr val="000000">
                      <a:alpha val="43137"/>
                    </a:srgbClr>
                  </a:outerShdw>
                </a:effectLst>
              </a:rPr>
              <a:t>Raffa</a:t>
            </a:r>
            <a:r>
              <a:rPr lang="tr-TR" b="1" dirty="0" smtClean="0">
                <a:effectLst>
                  <a:outerShdw blurRad="38100" dist="38100" dir="2700000" algn="tl">
                    <a:srgbClr val="000000">
                      <a:alpha val="43137"/>
                    </a:srgbClr>
                  </a:outerShdw>
                </a:effectLst>
              </a:rPr>
              <a:t> </a:t>
            </a:r>
            <a:r>
              <a:rPr lang="tr-TR" b="1" dirty="0">
                <a:effectLst>
                  <a:outerShdw blurRad="38100" dist="38100" dir="2700000" algn="tl">
                    <a:srgbClr val="000000">
                      <a:alpha val="43137"/>
                    </a:srgbClr>
                  </a:outerShdw>
                </a:effectLst>
              </a:rPr>
              <a:t>oyununda 3 temel atış vardır</a:t>
            </a:r>
            <a:r>
              <a:rPr lang="tr-TR" b="1" dirty="0" smtClean="0">
                <a:effectLst>
                  <a:outerShdw blurRad="38100" dist="38100" dir="2700000" algn="tl">
                    <a:srgbClr val="000000">
                      <a:alpha val="43137"/>
                    </a:srgbClr>
                  </a:outerShdw>
                </a:effectLst>
              </a:rPr>
              <a:t>:</a:t>
            </a:r>
            <a:br>
              <a:rPr lang="tr-TR" b="1" dirty="0" smtClean="0">
                <a:effectLst>
                  <a:outerShdw blurRad="38100" dist="38100" dir="2700000" algn="tl">
                    <a:srgbClr val="000000">
                      <a:alpha val="43137"/>
                    </a:srgbClr>
                  </a:outerShdw>
                </a:effectLst>
              </a:rPr>
            </a:br>
            <a:endParaRPr lang="tr-TR" b="1" dirty="0">
              <a:effectLst>
                <a:outerShdw blurRad="38100" dist="38100" dir="2700000" algn="tl">
                  <a:srgbClr val="000000">
                    <a:alpha val="43137"/>
                  </a:srgbClr>
                </a:outerShdw>
              </a:effectLst>
            </a:endParaRPr>
          </a:p>
          <a:p>
            <a:r>
              <a:rPr lang="tr-TR" b="1" dirty="0">
                <a:effectLst>
                  <a:outerShdw blurRad="38100" dist="38100" dir="2700000" algn="tl">
                    <a:srgbClr val="000000">
                      <a:alpha val="43137"/>
                    </a:srgbClr>
                  </a:outerShdw>
                </a:effectLst>
              </a:rPr>
              <a:t>a)Punto (Yaklaşma) Atışı</a:t>
            </a:r>
          </a:p>
          <a:p>
            <a:r>
              <a:rPr lang="tr-TR" b="1" dirty="0">
                <a:effectLst>
                  <a:outerShdw blurRad="38100" dist="38100" dir="2700000" algn="tl">
                    <a:srgbClr val="000000">
                      <a:alpha val="43137"/>
                    </a:srgbClr>
                  </a:outerShdw>
                </a:effectLst>
              </a:rPr>
              <a:t>b)</a:t>
            </a:r>
            <a:r>
              <a:rPr lang="tr-TR" b="1" dirty="0" err="1">
                <a:effectLst>
                  <a:outerShdw blurRad="38100" dist="38100" dir="2700000" algn="tl">
                    <a:srgbClr val="000000">
                      <a:alpha val="43137"/>
                    </a:srgbClr>
                  </a:outerShdw>
                </a:effectLst>
              </a:rPr>
              <a:t>Raffa</a:t>
            </a:r>
            <a:r>
              <a:rPr lang="tr-TR" b="1" dirty="0">
                <a:effectLst>
                  <a:outerShdw blurRad="38100" dist="38100" dir="2700000" algn="tl">
                    <a:srgbClr val="000000">
                      <a:alpha val="43137"/>
                    </a:srgbClr>
                  </a:outerShdw>
                </a:effectLst>
              </a:rPr>
              <a:t> (Endirekt) Vurma Atışı</a:t>
            </a:r>
          </a:p>
          <a:p>
            <a:r>
              <a:rPr lang="tr-TR" b="1" dirty="0">
                <a:effectLst>
                  <a:outerShdw blurRad="38100" dist="38100" dir="2700000" algn="tl">
                    <a:srgbClr val="000000">
                      <a:alpha val="43137"/>
                    </a:srgbClr>
                  </a:outerShdw>
                </a:effectLst>
              </a:rPr>
              <a:t>b)</a:t>
            </a:r>
            <a:r>
              <a:rPr lang="tr-TR" b="1" dirty="0" err="1">
                <a:effectLst>
                  <a:outerShdw blurRad="38100" dist="38100" dir="2700000" algn="tl">
                    <a:srgbClr val="000000">
                      <a:alpha val="43137"/>
                    </a:srgbClr>
                  </a:outerShdw>
                </a:effectLst>
              </a:rPr>
              <a:t>Volo</a:t>
            </a:r>
            <a:r>
              <a:rPr lang="tr-TR" b="1" dirty="0">
                <a:effectLst>
                  <a:outerShdw blurRad="38100" dist="38100" dir="2700000" algn="tl">
                    <a:srgbClr val="000000">
                      <a:alpha val="43137"/>
                    </a:srgbClr>
                  </a:outerShdw>
                </a:effectLst>
              </a:rPr>
              <a:t> (Direkt) Vurma Atışı</a:t>
            </a:r>
          </a:p>
          <a:p>
            <a:endParaRPr lang="tr-TR" dirty="0"/>
          </a:p>
        </p:txBody>
      </p:sp>
    </p:spTree>
    <p:extLst>
      <p:ext uri="{BB962C8B-B14F-4D97-AF65-F5344CB8AC3E}">
        <p14:creationId xmlns="" xmlns:p14="http://schemas.microsoft.com/office/powerpoint/2010/main" val="3654147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1860816"/>
          </a:xfrm>
        </p:spPr>
        <p:txBody>
          <a:bodyPr>
            <a:normAutofit/>
          </a:bodyPr>
          <a:lstStyle/>
          <a:p>
            <a:r>
              <a:rPr lang="tr-TR" sz="3200" b="1" cap="all" spc="200" dirty="0" err="1" smtClean="0">
                <a:solidFill>
                  <a:srgbClr val="2A1A00"/>
                </a:solidFill>
              </a:rPr>
              <a:t>TakImlarIn</a:t>
            </a:r>
            <a:r>
              <a:rPr lang="tr-TR" sz="3200" b="1" cap="all" spc="200" dirty="0" smtClean="0">
                <a:solidFill>
                  <a:srgbClr val="2A1A00"/>
                </a:solidFill>
              </a:rPr>
              <a:t> </a:t>
            </a:r>
            <a:r>
              <a:rPr lang="tr-TR" sz="3200" b="1" cap="all" spc="200" dirty="0">
                <a:solidFill>
                  <a:srgbClr val="2A1A00"/>
                </a:solidFill>
              </a:rPr>
              <a:t>Oluşumu, </a:t>
            </a:r>
            <a:r>
              <a:rPr lang="tr-TR" sz="3200" b="1" cap="all" spc="200" dirty="0" err="1" smtClean="0">
                <a:solidFill>
                  <a:srgbClr val="2A1A00"/>
                </a:solidFill>
              </a:rPr>
              <a:t>HaklarI</a:t>
            </a:r>
            <a:r>
              <a:rPr lang="tr-TR" sz="3200" b="1" cap="all" spc="200" dirty="0" smtClean="0">
                <a:solidFill>
                  <a:srgbClr val="2A1A00"/>
                </a:solidFill>
              </a:rPr>
              <a:t>, </a:t>
            </a:r>
            <a:r>
              <a:rPr lang="tr-TR" sz="3200" b="1" cap="all" spc="200" dirty="0" err="1" smtClean="0">
                <a:solidFill>
                  <a:srgbClr val="2A1A00"/>
                </a:solidFill>
              </a:rPr>
              <a:t>Hükümlülüklerİ</a:t>
            </a:r>
            <a:r>
              <a:rPr lang="tr-TR" sz="3200" b="1" cap="all" spc="200" dirty="0" smtClean="0">
                <a:solidFill>
                  <a:srgbClr val="2A1A00"/>
                </a:solidFill>
              </a:rPr>
              <a:t> İle </a:t>
            </a:r>
            <a:r>
              <a:rPr lang="tr-TR" sz="3200" b="1" cap="all" spc="200" dirty="0" err="1" smtClean="0">
                <a:solidFill>
                  <a:srgbClr val="2A1A00"/>
                </a:solidFill>
              </a:rPr>
              <a:t>oyuncularIn</a:t>
            </a:r>
            <a:r>
              <a:rPr lang="tr-TR" sz="3200" b="1" cap="all" spc="200" dirty="0" smtClean="0">
                <a:solidFill>
                  <a:srgbClr val="2A1A00"/>
                </a:solidFill>
              </a:rPr>
              <a:t> </a:t>
            </a:r>
            <a:r>
              <a:rPr lang="tr-TR" sz="3200" b="1" cap="all" spc="200" dirty="0" err="1" smtClean="0">
                <a:solidFill>
                  <a:srgbClr val="2A1A00"/>
                </a:solidFill>
              </a:rPr>
              <a:t>Yükümlülüklerİ</a:t>
            </a:r>
            <a:endParaRPr lang="tr-TR" b="1" dirty="0"/>
          </a:p>
        </p:txBody>
      </p:sp>
      <p:sp>
        <p:nvSpPr>
          <p:cNvPr id="3" name="İçerik Yer Tutucusu 2"/>
          <p:cNvSpPr>
            <a:spLocks noGrp="1"/>
          </p:cNvSpPr>
          <p:nvPr>
            <p:ph idx="1"/>
          </p:nvPr>
        </p:nvSpPr>
        <p:spPr>
          <a:xfrm>
            <a:off x="457200" y="2780928"/>
            <a:ext cx="8229600" cy="3543672"/>
          </a:xfrm>
        </p:spPr>
        <p:txBody>
          <a:bodyPr>
            <a:normAutofit/>
          </a:bodyPr>
          <a:lstStyle/>
          <a:p>
            <a:r>
              <a:rPr lang="tr-TR" dirty="0">
                <a:latin typeface="+mj-lt"/>
              </a:rPr>
              <a:t>Takımlar aşağıdaki şekilde oluşur:</a:t>
            </a:r>
          </a:p>
          <a:p>
            <a:r>
              <a:rPr lang="tr-TR" dirty="0">
                <a:latin typeface="+mj-lt"/>
              </a:rPr>
              <a:t>a)Teke tek ( Birebir ve her oyuncu 4 top’ la oynar.)</a:t>
            </a:r>
          </a:p>
          <a:p>
            <a:r>
              <a:rPr lang="tr-TR" dirty="0">
                <a:latin typeface="+mj-lt"/>
              </a:rPr>
              <a:t>b) Çiftler olarak ( İkişer kişilik iki takım halinde) her oyuncu 2’ şer </a:t>
            </a:r>
            <a:r>
              <a:rPr lang="tr-TR" dirty="0" smtClean="0">
                <a:latin typeface="+mj-lt"/>
              </a:rPr>
              <a:t>topla oynar</a:t>
            </a:r>
            <a:r>
              <a:rPr lang="tr-TR" dirty="0">
                <a:latin typeface="+mj-lt"/>
              </a:rPr>
              <a:t>.</a:t>
            </a:r>
          </a:p>
          <a:p>
            <a:r>
              <a:rPr lang="tr-TR" dirty="0">
                <a:latin typeface="+mj-lt"/>
              </a:rPr>
              <a:t>c)Üçlü ekip ( Üçer kişilik iki takım halinde ) her oyuncu. 2’ şer </a:t>
            </a:r>
            <a:r>
              <a:rPr lang="tr-TR" dirty="0" smtClean="0">
                <a:latin typeface="+mj-lt"/>
              </a:rPr>
              <a:t>topla oynar.</a:t>
            </a:r>
            <a:endParaRPr lang="tr-TR" dirty="0">
              <a:latin typeface="+mj-lt"/>
            </a:endParaRPr>
          </a:p>
          <a:p>
            <a:endParaRPr lang="tr-TR" dirty="0">
              <a:latin typeface="+mj-lt"/>
            </a:endParaRPr>
          </a:p>
        </p:txBody>
      </p:sp>
    </p:spTree>
    <p:extLst>
      <p:ext uri="{BB962C8B-B14F-4D97-AF65-F5344CB8AC3E}">
        <p14:creationId xmlns="" xmlns:p14="http://schemas.microsoft.com/office/powerpoint/2010/main" val="1003890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MAÇLAR VE PUANLARIN SAYIMI</a:t>
            </a:r>
            <a:endParaRPr lang="tr-TR" b="1" dirty="0"/>
          </a:p>
        </p:txBody>
      </p:sp>
      <p:sp>
        <p:nvSpPr>
          <p:cNvPr id="3" name="İçerik Yer Tutucusu 2"/>
          <p:cNvSpPr>
            <a:spLocks noGrp="1"/>
          </p:cNvSpPr>
          <p:nvPr>
            <p:ph idx="1"/>
          </p:nvPr>
        </p:nvSpPr>
        <p:spPr/>
        <p:txBody>
          <a:bodyPr>
            <a:normAutofit/>
          </a:bodyPr>
          <a:lstStyle/>
          <a:p>
            <a:r>
              <a:rPr lang="tr-TR" dirty="0"/>
              <a:t>Bir </a:t>
            </a:r>
            <a:r>
              <a:rPr lang="tr-TR" dirty="0" err="1"/>
              <a:t>Raffa</a:t>
            </a:r>
            <a:r>
              <a:rPr lang="tr-TR" dirty="0"/>
              <a:t> Oyununda müsabaka ve puanların sayımı aşağıdaki gibidir:</a:t>
            </a:r>
          </a:p>
          <a:p>
            <a:r>
              <a:rPr lang="tr-TR" dirty="0" smtClean="0"/>
              <a:t>Oyunun </a:t>
            </a:r>
            <a:r>
              <a:rPr lang="tr-TR" dirty="0"/>
              <a:t>(maçın) sonunda 15 puan alan takım o oyunu kazanmış olur.</a:t>
            </a:r>
          </a:p>
          <a:p>
            <a:r>
              <a:rPr lang="tr-TR" dirty="0" smtClean="0"/>
              <a:t> </a:t>
            </a:r>
            <a:r>
              <a:rPr lang="tr-TR" dirty="0"/>
              <a:t>Federasyon değişik durumlarda farklı bir puan limitine karar verir.</a:t>
            </a:r>
          </a:p>
          <a:p>
            <a:r>
              <a:rPr lang="tr-TR" dirty="0" smtClean="0"/>
              <a:t>Bir </a:t>
            </a:r>
            <a:r>
              <a:rPr lang="tr-TR" dirty="0"/>
              <a:t>el tamamlandığında topu miskete en yakın olan takım, karşı takımın miskete en yakın olan topundan, daha yakın olan her bir topu için bir puan kazanır.</a:t>
            </a:r>
          </a:p>
          <a:p>
            <a:endParaRPr lang="tr-TR" dirty="0"/>
          </a:p>
        </p:txBody>
      </p:sp>
    </p:spTree>
    <p:extLst>
      <p:ext uri="{BB962C8B-B14F-4D97-AF65-F5344CB8AC3E}">
        <p14:creationId xmlns="" xmlns:p14="http://schemas.microsoft.com/office/powerpoint/2010/main" val="3758375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27584" y="1916832"/>
            <a:ext cx="7772400" cy="3456384"/>
          </a:xfrm>
        </p:spPr>
        <p:txBody>
          <a:bodyPr>
            <a:noAutofit/>
          </a:bodyPr>
          <a:lstStyle/>
          <a:p>
            <a:pPr algn="ctr"/>
            <a:r>
              <a:rPr lang="tr-TR" sz="7200" b="1" dirty="0" smtClean="0">
                <a:solidFill>
                  <a:schemeClr val="bg1"/>
                </a:solidFill>
                <a:effectLst>
                  <a:outerShdw blurRad="38100" dist="38100" dir="2700000" algn="tl">
                    <a:srgbClr val="000000">
                      <a:alpha val="43137"/>
                    </a:srgbClr>
                  </a:outerShdw>
                </a:effectLst>
              </a:rPr>
              <a:t>VOLO DİSİPLİNİ KURALLARI VE OYNANIŞ ŞEKLİ</a:t>
            </a:r>
            <a:endParaRPr lang="tr-TR" sz="7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477422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8229600" cy="5199856"/>
          </a:xfrm>
        </p:spPr>
        <p:txBody>
          <a:bodyPr/>
          <a:lstStyle/>
          <a:p>
            <a:r>
              <a:rPr lang="tr-TR" sz="2400" dirty="0" err="1" smtClean="0"/>
              <a:t>Volo</a:t>
            </a:r>
            <a:r>
              <a:rPr lang="tr-TR" sz="2400" dirty="0" smtClean="0"/>
              <a:t> disiplini kendi içinde;</a:t>
            </a:r>
            <a:br>
              <a:rPr lang="tr-TR" sz="2400" dirty="0" smtClean="0"/>
            </a:br>
            <a:endParaRPr lang="tr-TR" sz="2400" dirty="0" smtClean="0"/>
          </a:p>
          <a:p>
            <a:r>
              <a:rPr lang="tr-TR" sz="2400" dirty="0" smtClean="0"/>
              <a:t>GELENEKSEL</a:t>
            </a:r>
          </a:p>
          <a:p>
            <a:r>
              <a:rPr lang="tr-TR" sz="2400" dirty="0" smtClean="0"/>
              <a:t>KOMBİNE</a:t>
            </a:r>
          </a:p>
          <a:p>
            <a:r>
              <a:rPr lang="tr-TR" sz="2400" dirty="0" smtClean="0"/>
              <a:t>ALTIN NOKTA</a:t>
            </a:r>
          </a:p>
          <a:p>
            <a:r>
              <a:rPr lang="tr-TR" sz="2400" dirty="0" smtClean="0"/>
              <a:t>BASAMAK</a:t>
            </a:r>
          </a:p>
          <a:p>
            <a:r>
              <a:rPr lang="tr-TR" sz="2400" dirty="0" smtClean="0"/>
              <a:t>RÖLE</a:t>
            </a:r>
            <a:br>
              <a:rPr lang="tr-TR" sz="2400" dirty="0" smtClean="0"/>
            </a:br>
            <a:endParaRPr lang="tr-TR" sz="2400" dirty="0" smtClean="0"/>
          </a:p>
          <a:p>
            <a:r>
              <a:rPr lang="tr-TR" sz="2400" dirty="0" smtClean="0"/>
              <a:t>Olmak üzere 5 kategoriye ayrılır.</a:t>
            </a:r>
            <a:endParaRPr lang="tr-TR" sz="2400" dirty="0"/>
          </a:p>
        </p:txBody>
      </p:sp>
    </p:spTree>
    <p:extLst>
      <p:ext uri="{BB962C8B-B14F-4D97-AF65-F5344CB8AC3E}">
        <p14:creationId xmlns="" xmlns:p14="http://schemas.microsoft.com/office/powerpoint/2010/main" val="707700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3"/>
          <p:cNvPicPr>
            <a:picLocks noGrp="1" noChangeAspect="1"/>
          </p:cNvPicPr>
          <p:nvPr/>
        </p:nvPicPr>
        <p:blipFill>
          <a:blip r:embed="rId2" cstate="print"/>
          <a:stretch>
            <a:fillRect/>
          </a:stretch>
        </p:blipFill>
        <p:spPr>
          <a:xfrm>
            <a:off x="351950" y="980728"/>
            <a:ext cx="4141489" cy="4248472"/>
          </a:xfrm>
          <a:prstGeom prst="rect">
            <a:avLst/>
          </a:prstGeom>
        </p:spPr>
      </p:pic>
      <p:pic>
        <p:nvPicPr>
          <p:cNvPr id="3074" name="Picture 2" descr="C:\Users\Hp\Desktop\bocce-volo-milli-takiminda-hedef-dunya-sampiyonlugu-01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88024" y="2348880"/>
            <a:ext cx="4058911" cy="42702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39383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effectLst>
                  <a:outerShdw blurRad="38100" dist="38100" dir="2700000" algn="tl">
                    <a:srgbClr val="000000">
                      <a:alpha val="43137"/>
                    </a:srgbClr>
                  </a:outerShdw>
                </a:effectLst>
              </a:rPr>
              <a:t>GELENEKSEL</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539552" y="2060848"/>
            <a:ext cx="8229600" cy="4389120"/>
          </a:xfrm>
        </p:spPr>
        <p:txBody>
          <a:bodyPr/>
          <a:lstStyle/>
          <a:p>
            <a:r>
              <a:rPr lang="tr-TR" dirty="0" smtClean="0"/>
              <a:t>OYUNUN AMACI:</a:t>
            </a:r>
          </a:p>
          <a:p>
            <a:r>
              <a:rPr lang="tr-TR" dirty="0" smtClean="0"/>
              <a:t>Misket diye adlandırılan küçük hedef topa oyuncunun kendi topunu daha yakın atabilmesidir.</a:t>
            </a:r>
            <a:br>
              <a:rPr lang="tr-TR" dirty="0" smtClean="0"/>
            </a:br>
            <a:endParaRPr lang="tr-TR" dirty="0" smtClean="0"/>
          </a:p>
          <a:p>
            <a:r>
              <a:rPr lang="tr-TR" dirty="0" smtClean="0"/>
              <a:t>Diğer oyuncu ise sıra kendine geldiğinde kendi topunu miskete daha çok yaklaştırmaya çalışır.</a:t>
            </a:r>
            <a:br>
              <a:rPr lang="tr-TR" dirty="0" smtClean="0"/>
            </a:br>
            <a:endParaRPr lang="tr-TR" dirty="0" smtClean="0"/>
          </a:p>
          <a:p>
            <a:r>
              <a:rPr lang="tr-TR" dirty="0" smtClean="0"/>
              <a:t>Ya da daha yakın olmasını engelleyen rakibin topunu uzaklaştırır.</a:t>
            </a:r>
            <a:endParaRPr lang="tr-TR" dirty="0"/>
          </a:p>
        </p:txBody>
      </p:sp>
    </p:spTree>
    <p:extLst>
      <p:ext uri="{BB962C8B-B14F-4D97-AF65-F5344CB8AC3E}">
        <p14:creationId xmlns="" xmlns:p14="http://schemas.microsoft.com/office/powerpoint/2010/main" val="1537703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771800" y="1052736"/>
            <a:ext cx="6120680" cy="2736304"/>
          </a:xfrm>
        </p:spPr>
        <p:txBody>
          <a:bodyPr>
            <a:noAutofit/>
          </a:bodyPr>
          <a:lstStyle/>
          <a:p>
            <a:pPr algn="ctr"/>
            <a:r>
              <a:rPr lang="tr-TR" sz="9600" dirty="0" smtClean="0"/>
              <a:t>TARİHİ GELİŞİMİ</a:t>
            </a:r>
            <a:endParaRPr lang="tr-TR" sz="9600" dirty="0"/>
          </a:p>
        </p:txBody>
      </p:sp>
      <p:pic>
        <p:nvPicPr>
          <p:cNvPr id="1026" name="Picture 2" descr="C:\Users\Hp\Desktop\downloa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3933056"/>
            <a:ext cx="3240360" cy="26642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55780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effectLst>
                  <a:outerShdw blurRad="38100" dist="38100" dir="2700000" algn="tl">
                    <a:srgbClr val="000000">
                      <a:alpha val="43137"/>
                    </a:srgbClr>
                  </a:outerShdw>
                </a:effectLst>
              </a:rPr>
              <a:t>OYUNUN KURALLARI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lstStyle/>
          <a:p>
            <a:r>
              <a:rPr lang="tr-TR" dirty="0" smtClean="0"/>
              <a:t>Kurayı kazanan takım misketi B-C arasına atar ve ilk topunu yaklaştırmaya çalışır.</a:t>
            </a:r>
            <a:br>
              <a:rPr lang="tr-TR" dirty="0" smtClean="0"/>
            </a:br>
            <a:endParaRPr lang="tr-TR" dirty="0" smtClean="0"/>
          </a:p>
          <a:p>
            <a:r>
              <a:rPr lang="tr-TR" dirty="0" smtClean="0"/>
              <a:t>Daha sonra rakip oyuncu kendi topunu diğer oyuncunun topundan miskete </a:t>
            </a:r>
            <a:r>
              <a:rPr lang="tr-TR" dirty="0" err="1" smtClean="0"/>
              <a:t>düha</a:t>
            </a:r>
            <a:r>
              <a:rPr lang="tr-TR" dirty="0" smtClean="0"/>
              <a:t> yakına atana kadar tam toplarını kullanır.</a:t>
            </a:r>
            <a:br>
              <a:rPr lang="tr-TR" dirty="0" smtClean="0"/>
            </a:br>
            <a:endParaRPr lang="tr-TR" dirty="0" smtClean="0"/>
          </a:p>
          <a:p>
            <a:r>
              <a:rPr lang="tr-TR" dirty="0" smtClean="0"/>
              <a:t>Eğer tüm toplarını kullanıp sayıya giremediyse sayıda olan oyuncu kalan toplarıyla sayısını arttırmaya çalışır.</a:t>
            </a:r>
          </a:p>
          <a:p>
            <a:endParaRPr lang="tr-TR" dirty="0"/>
          </a:p>
        </p:txBody>
      </p:sp>
    </p:spTree>
    <p:extLst>
      <p:ext uri="{BB962C8B-B14F-4D97-AF65-F5344CB8AC3E}">
        <p14:creationId xmlns="" xmlns:p14="http://schemas.microsoft.com/office/powerpoint/2010/main" val="1165184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PUANLAMA</a:t>
            </a:r>
            <a:endParaRPr lang="tr-TR" dirty="0"/>
          </a:p>
        </p:txBody>
      </p:sp>
      <p:sp>
        <p:nvSpPr>
          <p:cNvPr id="3" name="İçerik Yer Tutucusu 2"/>
          <p:cNvSpPr>
            <a:spLocks noGrp="1"/>
          </p:cNvSpPr>
          <p:nvPr>
            <p:ph idx="1"/>
          </p:nvPr>
        </p:nvSpPr>
        <p:spPr/>
        <p:txBody>
          <a:bodyPr/>
          <a:lstStyle/>
          <a:p>
            <a:r>
              <a:rPr lang="tr-TR" dirty="0" smtClean="0"/>
              <a:t>Topların hepsi oynandıktan sonra miskete rakip takımınkinden daha yakında topu bulunan takım topları kadar sayı alır.</a:t>
            </a:r>
          </a:p>
          <a:p>
            <a:r>
              <a:rPr lang="tr-TR" dirty="0" smtClean="0"/>
              <a:t>Misket sayı alan takım tarafından atılır.</a:t>
            </a:r>
          </a:p>
          <a:p>
            <a:r>
              <a:rPr lang="tr-TR" dirty="0" smtClean="0"/>
              <a:t>Maç en ez 7 en çok 13 sayı olabilir.</a:t>
            </a:r>
          </a:p>
          <a:p>
            <a:r>
              <a:rPr lang="tr-TR" dirty="0" smtClean="0"/>
              <a:t>Maç en az 1 en çok 4 saat oynanır.</a:t>
            </a:r>
          </a:p>
          <a:p>
            <a:r>
              <a:rPr lang="tr-TR" dirty="0" smtClean="0"/>
              <a:t>Belirlenen zaman bittiğinde </a:t>
            </a:r>
            <a:r>
              <a:rPr lang="tr-TR" dirty="0" err="1" smtClean="0"/>
              <a:t>yüksak</a:t>
            </a:r>
            <a:r>
              <a:rPr lang="tr-TR" dirty="0" smtClean="0"/>
              <a:t> sayıda olan kazanır.</a:t>
            </a:r>
          </a:p>
          <a:p>
            <a:r>
              <a:rPr lang="tr-TR" dirty="0" smtClean="0"/>
              <a:t>Eşitlik halinde 1 el daha oynanır.</a:t>
            </a:r>
            <a:endParaRPr lang="tr-TR" dirty="0"/>
          </a:p>
        </p:txBody>
      </p:sp>
    </p:spTree>
    <p:extLst>
      <p:ext uri="{BB962C8B-B14F-4D97-AF65-F5344CB8AC3E}">
        <p14:creationId xmlns="" xmlns:p14="http://schemas.microsoft.com/office/powerpoint/2010/main" val="666879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5" y="530184"/>
            <a:ext cx="8856983" cy="1347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İçerik Yer Tutucusu 3"/>
          <p:cNvPicPr>
            <a:picLocks noGrp="1"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9532" y="1556792"/>
            <a:ext cx="8352928" cy="5088670"/>
          </a:xfrm>
          <a:prstGeom prst="rect">
            <a:avLst/>
          </a:prstGeom>
        </p:spPr>
      </p:pic>
    </p:spTree>
    <p:extLst>
      <p:ext uri="{BB962C8B-B14F-4D97-AF65-F5344CB8AC3E}">
        <p14:creationId xmlns="" xmlns:p14="http://schemas.microsoft.com/office/powerpoint/2010/main" val="2794998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effectLst>
                  <a:outerShdw blurRad="38100" dist="38100" dir="2700000" algn="tl">
                    <a:srgbClr val="000000">
                      <a:alpha val="43137"/>
                    </a:srgbClr>
                  </a:outerShdw>
                </a:effectLst>
              </a:rPr>
              <a:t>BASAMAK</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lstStyle/>
          <a:p>
            <a:r>
              <a:rPr lang="tr-TR" dirty="0" smtClean="0"/>
              <a:t>OYUNUN AMACI:</a:t>
            </a:r>
          </a:p>
          <a:p>
            <a:r>
              <a:rPr lang="tr-TR" dirty="0" smtClean="0"/>
              <a:t>Kademe kademe ve düzenli olarak ilerleyerek toplar vurulur.</a:t>
            </a:r>
          </a:p>
          <a:p>
            <a:r>
              <a:rPr lang="tr-TR" dirty="0" smtClean="0"/>
              <a:t>Erkeklerde 6 kadınlarda 3. toptan sonra hedef top geriye doğru gelir.</a:t>
            </a:r>
          </a:p>
          <a:p>
            <a:r>
              <a:rPr lang="tr-TR" dirty="0" smtClean="0"/>
              <a:t>Oyuncu her zaman koşarak ve durmadan sırayla iki tarafa doğru atış yapar.</a:t>
            </a:r>
          </a:p>
          <a:p>
            <a:r>
              <a:rPr lang="tr-TR" dirty="0" smtClean="0"/>
              <a:t>Hedef topa yapılan doğru ve geçerli vuruşlardan sonra hedef top bir ileri kademeye alınır.</a:t>
            </a:r>
          </a:p>
        </p:txBody>
      </p:sp>
    </p:spTree>
    <p:extLst>
      <p:ext uri="{BB962C8B-B14F-4D97-AF65-F5344CB8AC3E}">
        <p14:creationId xmlns="" xmlns:p14="http://schemas.microsoft.com/office/powerpoint/2010/main" val="2442610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268760"/>
            <a:ext cx="8229600" cy="4389120"/>
          </a:xfrm>
        </p:spPr>
        <p:txBody>
          <a:bodyPr/>
          <a:lstStyle/>
          <a:p>
            <a:r>
              <a:rPr lang="tr-TR" dirty="0" smtClean="0"/>
              <a:t>Sahanın her iki tarafında top toplayan 2 şer yardımcı bulunur.</a:t>
            </a:r>
          </a:p>
          <a:p>
            <a:r>
              <a:rPr lang="tr-TR" dirty="0" smtClean="0"/>
              <a:t>Bu yardımcılardan biri topluğa top diğeri ise hedef topu hakemin gösterdiği kademeye  koymakla sorumludur.</a:t>
            </a:r>
          </a:p>
          <a:p>
            <a:endParaRPr lang="tr-TR" dirty="0"/>
          </a:p>
        </p:txBody>
      </p:sp>
      <p:pic>
        <p:nvPicPr>
          <p:cNvPr id="1027" name="Picture 3" descr="C:\Users\Hp\Desktop\maxresdefaul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67744" y="3732786"/>
            <a:ext cx="6192688" cy="27710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77684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GEÇERLİ ATIŞ</a:t>
            </a:r>
            <a:endParaRPr lang="tr-TR" b="1" dirty="0"/>
          </a:p>
        </p:txBody>
      </p:sp>
      <p:sp>
        <p:nvSpPr>
          <p:cNvPr id="3" name="İçerik Yer Tutucusu 2"/>
          <p:cNvSpPr>
            <a:spLocks noGrp="1"/>
          </p:cNvSpPr>
          <p:nvPr>
            <p:ph idx="1"/>
          </p:nvPr>
        </p:nvSpPr>
        <p:spPr/>
        <p:txBody>
          <a:bodyPr/>
          <a:lstStyle/>
          <a:p>
            <a:r>
              <a:rPr lang="tr-TR" dirty="0" smtClean="0"/>
              <a:t>Top zemin halısındaki kesilmiş alana düşmelidir.(50cm)</a:t>
            </a:r>
            <a:br>
              <a:rPr lang="tr-TR" dirty="0" smtClean="0"/>
            </a:br>
            <a:endParaRPr lang="tr-TR" dirty="0" smtClean="0"/>
          </a:p>
          <a:p>
            <a:r>
              <a:rPr lang="tr-TR" dirty="0" smtClean="0"/>
              <a:t>Vuruş hedef top bulunduğu delikten tamamıyla çıkarsa geçerlidir.</a:t>
            </a:r>
            <a:br>
              <a:rPr lang="tr-TR" dirty="0" smtClean="0"/>
            </a:br>
            <a:endParaRPr lang="tr-TR" dirty="0" smtClean="0"/>
          </a:p>
          <a:p>
            <a:r>
              <a:rPr lang="tr-TR" dirty="0" smtClean="0"/>
              <a:t>Oyuncu toplarını topluktan almak zorundadır. Hiçbir zaman elini top verilmez.</a:t>
            </a:r>
          </a:p>
          <a:p>
            <a:endParaRPr lang="tr-TR" dirty="0" smtClean="0"/>
          </a:p>
          <a:p>
            <a:endParaRPr lang="tr-TR" dirty="0"/>
          </a:p>
        </p:txBody>
      </p:sp>
    </p:spTree>
    <p:extLst>
      <p:ext uri="{BB962C8B-B14F-4D97-AF65-F5344CB8AC3E}">
        <p14:creationId xmlns="" xmlns:p14="http://schemas.microsoft.com/office/powerpoint/2010/main" val="3382483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20191107_2_39189105_49215523(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6329" y="1052736"/>
            <a:ext cx="4914936" cy="5184576"/>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C:\Users\Hp\Desktop\image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68144" y="1052736"/>
            <a:ext cx="2664296" cy="51845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58766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RÖLE</a:t>
            </a:r>
            <a:endParaRPr lang="tr-TR" dirty="0"/>
          </a:p>
        </p:txBody>
      </p:sp>
      <p:sp>
        <p:nvSpPr>
          <p:cNvPr id="3" name="İçerik Yer Tutucusu 2"/>
          <p:cNvSpPr>
            <a:spLocks noGrp="1"/>
          </p:cNvSpPr>
          <p:nvPr>
            <p:ph idx="1"/>
          </p:nvPr>
        </p:nvSpPr>
        <p:spPr/>
        <p:txBody>
          <a:bodyPr/>
          <a:lstStyle/>
          <a:p>
            <a:r>
              <a:rPr lang="tr-TR" dirty="0" smtClean="0"/>
              <a:t>Bu oyun 4 kez top attıktan sonra yer değiştiren 2 şer oyuncudan oluşan 2 takımla oynanır.</a:t>
            </a:r>
            <a:br>
              <a:rPr lang="tr-TR" dirty="0" smtClean="0"/>
            </a:br>
            <a:endParaRPr lang="tr-TR" dirty="0" smtClean="0"/>
          </a:p>
          <a:p>
            <a:r>
              <a:rPr lang="tr-TR" dirty="0" smtClean="0"/>
              <a:t>Basamak oyununda geçerli olan kort, malzeme, oyun mantığı, geçerli atış kuralları, atış süresi gibi kurallar bu oyunda da geçerlidir.</a:t>
            </a:r>
            <a:endParaRPr lang="tr-TR" dirty="0"/>
          </a:p>
        </p:txBody>
      </p:sp>
    </p:spTree>
    <p:extLst>
      <p:ext uri="{BB962C8B-B14F-4D97-AF65-F5344CB8AC3E}">
        <p14:creationId xmlns="" xmlns:p14="http://schemas.microsoft.com/office/powerpoint/2010/main" val="1845890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BASAMAK OYUNUNDAN FARKI</a:t>
            </a:r>
            <a:endParaRPr lang="tr-TR" dirty="0"/>
          </a:p>
        </p:txBody>
      </p:sp>
      <p:sp>
        <p:nvSpPr>
          <p:cNvPr id="3" name="İçerik Yer Tutucusu 2"/>
          <p:cNvSpPr>
            <a:spLocks noGrp="1"/>
          </p:cNvSpPr>
          <p:nvPr>
            <p:ph idx="1"/>
          </p:nvPr>
        </p:nvSpPr>
        <p:spPr/>
        <p:txBody>
          <a:bodyPr/>
          <a:lstStyle/>
          <a:p>
            <a:r>
              <a:rPr lang="tr-TR" dirty="0" smtClean="0"/>
              <a:t>Sporcular değişim esnasında bekleyen sporcunun koluna ya da eline dokunmak zorundadır.</a:t>
            </a:r>
          </a:p>
          <a:p>
            <a:r>
              <a:rPr lang="tr-TR" dirty="0" smtClean="0"/>
              <a:t>HEDEF TOPLARIN YERLEŞTİRİLMESİ:</a:t>
            </a:r>
          </a:p>
          <a:p>
            <a:r>
              <a:rPr lang="tr-TR" dirty="0" smtClean="0"/>
              <a:t>Hedef toplar oyun boyunca aynı yerde kalır.</a:t>
            </a:r>
          </a:p>
          <a:p>
            <a:r>
              <a:rPr lang="tr-TR" dirty="0" smtClean="0"/>
              <a:t>Bir halıda 1. kademe diğer halıda 3. kademeye atış kadınlar,</a:t>
            </a:r>
          </a:p>
          <a:p>
            <a:r>
              <a:rPr lang="tr-TR" dirty="0" smtClean="0"/>
              <a:t>Bir halıda 2. kademe diğer halıda 4. kademeye atış erkekler.</a:t>
            </a:r>
            <a:endParaRPr lang="tr-TR" dirty="0"/>
          </a:p>
        </p:txBody>
      </p:sp>
    </p:spTree>
    <p:extLst>
      <p:ext uri="{BB962C8B-B14F-4D97-AF65-F5344CB8AC3E}">
        <p14:creationId xmlns="" xmlns:p14="http://schemas.microsoft.com/office/powerpoint/2010/main" val="2991507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lstStyle/>
          <a:p>
            <a:pPr algn="ctr"/>
            <a:r>
              <a:rPr lang="tr-TR" dirty="0" smtClean="0"/>
              <a:t>KOMBİNE</a:t>
            </a:r>
            <a:endParaRPr lang="tr-TR" dirty="0"/>
          </a:p>
        </p:txBody>
      </p:sp>
      <p:sp>
        <p:nvSpPr>
          <p:cNvPr id="3" name="İçerik Yer Tutucusu 2"/>
          <p:cNvSpPr>
            <a:spLocks noGrp="1"/>
          </p:cNvSpPr>
          <p:nvPr>
            <p:ph idx="1"/>
          </p:nvPr>
        </p:nvSpPr>
        <p:spPr>
          <a:xfrm>
            <a:off x="457200" y="1935480"/>
            <a:ext cx="8229600" cy="4589864"/>
          </a:xfrm>
        </p:spPr>
        <p:txBody>
          <a:bodyPr>
            <a:normAutofit fontScale="92500" lnSpcReduction="10000"/>
          </a:bodyPr>
          <a:lstStyle/>
          <a:p>
            <a:r>
              <a:rPr lang="tr-TR" dirty="0" smtClean="0"/>
              <a:t>Bu oyun 4 er topa sahip rakip 2 oyuncu tarafından 8 el olarak oynanır.</a:t>
            </a:r>
          </a:p>
          <a:p>
            <a:r>
              <a:rPr lang="tr-TR" dirty="0" smtClean="0"/>
              <a:t>Aynı elde bir takım oyuncu sadece yaklaşır rakip oyuncu ise vurur.</a:t>
            </a:r>
          </a:p>
          <a:p>
            <a:r>
              <a:rPr lang="tr-TR" dirty="0" smtClean="0"/>
              <a:t>Aynı oyuncu misketi 2 el üst üste oynar.</a:t>
            </a:r>
          </a:p>
          <a:p>
            <a:r>
              <a:rPr lang="tr-TR" dirty="0" smtClean="0"/>
              <a:t>Misket her zaman ilk işaretlendiği yerde kalır.</a:t>
            </a:r>
          </a:p>
          <a:p>
            <a:r>
              <a:rPr lang="tr-TR" dirty="0" smtClean="0"/>
              <a:t>Yaklaşmak için atılan top miskete yapışırsa(biberon) 2 puan verilir.</a:t>
            </a:r>
          </a:p>
          <a:p>
            <a:r>
              <a:rPr lang="tr-TR" dirty="0" smtClean="0"/>
              <a:t>Bu oyun 140cm olarak çizilmiş daire içerisinde oynanır.</a:t>
            </a:r>
          </a:p>
          <a:p>
            <a:r>
              <a:rPr lang="tr-TR" dirty="0" smtClean="0"/>
              <a:t>Yaklaşan takım oyuncu topu dairenin içine sokarsa rakip oyuncu o topu vurarak daireden çıkarmalıdır. Vuracak taraf topu vuruncaya kadar atış yapar.</a:t>
            </a:r>
            <a:endParaRPr lang="tr-TR" dirty="0"/>
          </a:p>
        </p:txBody>
      </p:sp>
    </p:spTree>
    <p:extLst>
      <p:ext uri="{BB962C8B-B14F-4D97-AF65-F5344CB8AC3E}">
        <p14:creationId xmlns="" xmlns:p14="http://schemas.microsoft.com/office/powerpoint/2010/main" val="319130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24744"/>
            <a:ext cx="8229600" cy="5112568"/>
          </a:xfrm>
        </p:spPr>
        <p:txBody>
          <a:bodyPr>
            <a:noAutofit/>
          </a:bodyPr>
          <a:lstStyle/>
          <a:p>
            <a:r>
              <a:rPr lang="tr-TR" sz="2400" dirty="0" err="1"/>
              <a:t>Bocce</a:t>
            </a:r>
            <a:r>
              <a:rPr lang="tr-TR" sz="2400" dirty="0"/>
              <a:t> kelimesi ülkemizde dört farklı oyun sisteminin (</a:t>
            </a:r>
            <a:r>
              <a:rPr lang="tr-TR" sz="2400" dirty="0" err="1"/>
              <a:t>Raffa</a:t>
            </a:r>
            <a:r>
              <a:rPr lang="tr-TR" sz="2400" dirty="0"/>
              <a:t>, </a:t>
            </a:r>
            <a:r>
              <a:rPr lang="tr-TR" sz="2400" dirty="0" err="1"/>
              <a:t>Volo</a:t>
            </a:r>
            <a:r>
              <a:rPr lang="tr-TR" sz="2400" dirty="0"/>
              <a:t>, </a:t>
            </a:r>
            <a:r>
              <a:rPr lang="tr-TR" sz="2400" dirty="0" err="1"/>
              <a:t>Petank</a:t>
            </a:r>
            <a:r>
              <a:rPr lang="tr-TR" sz="2400" dirty="0"/>
              <a:t>) genel adı olarak kullanılmaktadır</a:t>
            </a:r>
            <a:r>
              <a:rPr lang="tr-TR" sz="2400" dirty="0" smtClean="0"/>
              <a:t>.</a:t>
            </a:r>
            <a:br>
              <a:rPr lang="tr-TR" sz="2400" dirty="0" smtClean="0"/>
            </a:br>
            <a:r>
              <a:rPr lang="tr-TR" sz="2400" dirty="0" smtClean="0"/>
              <a:t> </a:t>
            </a:r>
          </a:p>
          <a:p>
            <a:r>
              <a:rPr lang="tr-TR" sz="2400" dirty="0" err="1"/>
              <a:t>Bocce</a:t>
            </a:r>
            <a:r>
              <a:rPr lang="tr-TR" sz="2400" dirty="0"/>
              <a:t> İtalyanca bir kelime olup, Fransızca karşılığı </a:t>
            </a:r>
            <a:r>
              <a:rPr lang="tr-TR" sz="2400" dirty="0" err="1"/>
              <a:t>Boules</a:t>
            </a:r>
            <a:r>
              <a:rPr lang="tr-TR" sz="2400" dirty="0"/>
              <a:t>, İngilizce karşılığı ise </a:t>
            </a:r>
            <a:r>
              <a:rPr lang="tr-TR" sz="2400" dirty="0" err="1"/>
              <a:t>Bowls’tur</a:t>
            </a:r>
            <a:r>
              <a:rPr lang="tr-TR" sz="2400" dirty="0"/>
              <a:t>. </a:t>
            </a:r>
            <a:r>
              <a:rPr lang="tr-TR" sz="2400" dirty="0" smtClean="0"/>
              <a:t/>
            </a:r>
            <a:br>
              <a:rPr lang="tr-TR" sz="2400" dirty="0" smtClean="0"/>
            </a:br>
            <a:endParaRPr lang="tr-TR" sz="2400" dirty="0" smtClean="0"/>
          </a:p>
          <a:p>
            <a:r>
              <a:rPr lang="tr-TR" sz="2400" dirty="0"/>
              <a:t>Ülkemizde ilk olarak oynanmaya başlayan sistem </a:t>
            </a:r>
            <a:r>
              <a:rPr lang="tr-TR" sz="2400" dirty="0" err="1"/>
              <a:t>Raffa</a:t>
            </a:r>
            <a:r>
              <a:rPr lang="tr-TR" sz="2400" dirty="0"/>
              <a:t> sistemi olup, bu sistem İtalyanlar tarafından </a:t>
            </a:r>
            <a:r>
              <a:rPr lang="tr-TR" sz="2400" dirty="0" smtClean="0"/>
              <a:t>geliştirilmiştir.</a:t>
            </a:r>
            <a:br>
              <a:rPr lang="tr-TR" sz="2400" dirty="0" smtClean="0"/>
            </a:br>
            <a:endParaRPr lang="tr-TR" sz="2400" dirty="0" smtClean="0"/>
          </a:p>
          <a:p>
            <a:r>
              <a:rPr lang="tr-TR" sz="2400" dirty="0"/>
              <a:t>dört oyun sistemini birleştiren konfederasyon (</a:t>
            </a:r>
            <a:r>
              <a:rPr lang="tr-TR" sz="2400" dirty="0" err="1"/>
              <a:t>Confédération</a:t>
            </a:r>
            <a:r>
              <a:rPr lang="tr-TR" sz="2400" dirty="0"/>
              <a:t> </a:t>
            </a:r>
            <a:r>
              <a:rPr lang="tr-TR" sz="2400" dirty="0" err="1"/>
              <a:t>Mondiale</a:t>
            </a:r>
            <a:r>
              <a:rPr lang="tr-TR" sz="2400" dirty="0"/>
              <a:t> </a:t>
            </a:r>
            <a:r>
              <a:rPr lang="tr-TR" sz="2400" dirty="0" err="1"/>
              <a:t>des</a:t>
            </a:r>
            <a:r>
              <a:rPr lang="tr-TR" sz="2400" dirty="0"/>
              <a:t> Sports de </a:t>
            </a:r>
            <a:r>
              <a:rPr lang="tr-TR" sz="2400" dirty="0" err="1"/>
              <a:t>Boules</a:t>
            </a:r>
            <a:r>
              <a:rPr lang="tr-TR" sz="2400" dirty="0"/>
              <a:t> - CMSB) Fransa merkezli olarak kurulduğu için, burada tercih edilen isim </a:t>
            </a:r>
            <a:r>
              <a:rPr lang="tr-TR" sz="2400" dirty="0" err="1"/>
              <a:t>Boules</a:t>
            </a:r>
            <a:r>
              <a:rPr lang="tr-TR" sz="2400" dirty="0"/>
              <a:t> olmuştur. </a:t>
            </a:r>
          </a:p>
        </p:txBody>
      </p:sp>
    </p:spTree>
    <p:extLst>
      <p:ext uri="{BB962C8B-B14F-4D97-AF65-F5344CB8AC3E}">
        <p14:creationId xmlns="" xmlns:p14="http://schemas.microsoft.com/office/powerpoint/2010/main" val="4193212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1143000"/>
          </a:xfrm>
        </p:spPr>
        <p:txBody>
          <a:bodyPr/>
          <a:lstStyle/>
          <a:p>
            <a:pPr algn="ctr"/>
            <a:r>
              <a:rPr lang="tr-TR" dirty="0" smtClean="0"/>
              <a:t>ALTIN NOKTA</a:t>
            </a:r>
            <a:endParaRPr lang="tr-TR" dirty="0"/>
          </a:p>
        </p:txBody>
      </p:sp>
      <p:pic>
        <p:nvPicPr>
          <p:cNvPr id="5" name="İçerik Yer Tutucusu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52902" y="1772816"/>
            <a:ext cx="4131066" cy="48245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Resim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0" y="1772816"/>
            <a:ext cx="4464468" cy="47583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 xmlns:p14="http://schemas.microsoft.com/office/powerpoint/2010/main" val="1688836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00808"/>
            <a:ext cx="8229600" cy="4389120"/>
          </a:xfrm>
        </p:spPr>
        <p:txBody>
          <a:bodyPr/>
          <a:lstStyle/>
          <a:p>
            <a:r>
              <a:rPr lang="tr-TR" dirty="0" smtClean="0"/>
              <a:t>11 hedefin her birine birer kez atış yapılır.</a:t>
            </a:r>
            <a:br>
              <a:rPr lang="tr-TR" dirty="0" smtClean="0"/>
            </a:br>
            <a:endParaRPr lang="tr-TR" dirty="0" smtClean="0"/>
          </a:p>
          <a:p>
            <a:r>
              <a:rPr lang="tr-TR" dirty="0" smtClean="0"/>
              <a:t>Her hedefin puanı farklıdır.</a:t>
            </a:r>
            <a:br>
              <a:rPr lang="tr-TR" dirty="0" smtClean="0"/>
            </a:br>
            <a:endParaRPr lang="tr-TR" dirty="0" smtClean="0"/>
          </a:p>
          <a:p>
            <a:r>
              <a:rPr lang="tr-TR" dirty="0" smtClean="0"/>
              <a:t>İlk hedef top vurulsa dahi engel topun delikten çıkması halinde puan verilmez.</a:t>
            </a:r>
          </a:p>
          <a:p>
            <a:endParaRPr lang="tr-TR" dirty="0" smtClean="0"/>
          </a:p>
          <a:p>
            <a:endParaRPr lang="tr-TR" dirty="0" smtClean="0"/>
          </a:p>
          <a:p>
            <a:endParaRPr lang="tr-TR" dirty="0" smtClean="0"/>
          </a:p>
          <a:p>
            <a:endParaRPr lang="tr-TR" dirty="0"/>
          </a:p>
        </p:txBody>
      </p:sp>
    </p:spTree>
    <p:extLst>
      <p:ext uri="{BB962C8B-B14F-4D97-AF65-F5344CB8AC3E}">
        <p14:creationId xmlns="" xmlns:p14="http://schemas.microsoft.com/office/powerpoint/2010/main" val="3011434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1988840"/>
            <a:ext cx="8280920" cy="3196952"/>
          </a:xfrm>
        </p:spPr>
        <p:txBody>
          <a:bodyPr>
            <a:noAutofit/>
          </a:bodyPr>
          <a:lstStyle/>
          <a:p>
            <a:pPr algn="ctr"/>
            <a:r>
              <a:rPr lang="tr-TR" sz="7200" dirty="0" smtClean="0">
                <a:solidFill>
                  <a:schemeClr val="bg1">
                    <a:lumMod val="95000"/>
                    <a:lumOff val="5000"/>
                  </a:schemeClr>
                </a:solidFill>
              </a:rPr>
              <a:t>PETENK DİSİPLİNİ OYNANIŞ ŞEKLİ VE OYUN KURALLARI</a:t>
            </a:r>
            <a:endParaRPr lang="tr-TR" sz="7200" dirty="0">
              <a:solidFill>
                <a:schemeClr val="bg1">
                  <a:lumMod val="95000"/>
                  <a:lumOff val="5000"/>
                </a:schemeClr>
              </a:solidFill>
            </a:endParaRPr>
          </a:p>
        </p:txBody>
      </p:sp>
    </p:spTree>
    <p:extLst>
      <p:ext uri="{BB962C8B-B14F-4D97-AF65-F5344CB8AC3E}">
        <p14:creationId xmlns="" xmlns:p14="http://schemas.microsoft.com/office/powerpoint/2010/main" val="624992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340768"/>
            <a:ext cx="8229600" cy="4824536"/>
          </a:xfrm>
        </p:spPr>
        <p:txBody>
          <a:bodyPr>
            <a:normAutofit/>
          </a:bodyPr>
          <a:lstStyle/>
          <a:p>
            <a:r>
              <a:rPr lang="tr-TR" dirty="0"/>
              <a:t>3 oyuncunun 3 oyuncuya karşı (üçlü)</a:t>
            </a:r>
          </a:p>
          <a:p>
            <a:r>
              <a:rPr lang="tr-TR" dirty="0"/>
              <a:t>2 oyuncunun 2 oyuncuya karşı (ikili) </a:t>
            </a:r>
          </a:p>
          <a:p>
            <a:r>
              <a:rPr lang="tr-TR" dirty="0"/>
              <a:t>1 oyuncunun 1 oyuncuya karşı (tekli)</a:t>
            </a:r>
          </a:p>
          <a:p>
            <a:r>
              <a:rPr lang="tr-TR" dirty="0"/>
              <a:t>Her oyuncu; üçlüde; iki adet</a:t>
            </a:r>
          </a:p>
          <a:p>
            <a:r>
              <a:rPr lang="tr-TR" dirty="0"/>
              <a:t>İkili ve teklide ise, üç adet </a:t>
            </a:r>
            <a:r>
              <a:rPr lang="tr-TR" dirty="0" err="1"/>
              <a:t>petank</a:t>
            </a:r>
            <a:r>
              <a:rPr lang="tr-TR" dirty="0"/>
              <a:t> topu kullanır.</a:t>
            </a:r>
          </a:p>
          <a:p>
            <a:r>
              <a:rPr lang="tr-TR" dirty="0"/>
              <a:t>Ayrıca oyuncuların teker teker oynadığı ve takım yarışmalarında takımı sadece bir oyuncunun temsil ettiği, özel oluşturulmuş sahada belirli hedeflere yapılan seri atışlar şeklinde oynanan ‘Altın Nokta’ oyunu vardır. </a:t>
            </a:r>
          </a:p>
          <a:p>
            <a:endParaRPr lang="tr-TR" dirty="0"/>
          </a:p>
        </p:txBody>
      </p:sp>
    </p:spTree>
    <p:extLst>
      <p:ext uri="{BB962C8B-B14F-4D97-AF65-F5344CB8AC3E}">
        <p14:creationId xmlns="" xmlns:p14="http://schemas.microsoft.com/office/powerpoint/2010/main" val="562211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052736"/>
            <a:ext cx="8229600" cy="4911824"/>
          </a:xfrm>
        </p:spPr>
        <p:txBody>
          <a:bodyPr>
            <a:normAutofit/>
          </a:bodyPr>
          <a:lstStyle/>
          <a:p>
            <a:r>
              <a:rPr lang="tr-TR" dirty="0" err="1" smtClean="0"/>
              <a:t>Petank</a:t>
            </a:r>
            <a:r>
              <a:rPr lang="tr-TR" dirty="0" smtClean="0"/>
              <a:t> topları metalden imal edilmiş olmalı</a:t>
            </a:r>
          </a:p>
          <a:p>
            <a:r>
              <a:rPr lang="tr-TR" dirty="0" smtClean="0"/>
              <a:t>Çaplarının en az 7,05 cm ile 8 cm arasında olmalıdır.</a:t>
            </a:r>
          </a:p>
          <a:p>
            <a:r>
              <a:rPr lang="tr-TR" dirty="0" smtClean="0"/>
              <a:t>Ağırlıklarının en ez 650 gram ve en çok 800 gram olması gerekmektedir.</a:t>
            </a:r>
          </a:p>
          <a:p>
            <a:r>
              <a:rPr lang="tr-TR" dirty="0" smtClean="0"/>
              <a:t>Misket (</a:t>
            </a:r>
            <a:r>
              <a:rPr lang="tr-TR" dirty="0" err="1" smtClean="0"/>
              <a:t>pallino</a:t>
            </a:r>
            <a:r>
              <a:rPr lang="tr-TR" dirty="0" smtClean="0"/>
              <a:t>) 30mm çapında olmalı. </a:t>
            </a:r>
          </a:p>
          <a:p>
            <a:r>
              <a:rPr lang="tr-TR" dirty="0" smtClean="0"/>
              <a:t>1 mm aşağısı ve yukarısına tolerans gösterilebilir.</a:t>
            </a:r>
            <a:endParaRPr lang="tr-TR" dirty="0"/>
          </a:p>
        </p:txBody>
      </p:sp>
      <p:pic>
        <p:nvPicPr>
          <p:cNvPr id="1026" name="Picture 2" descr="C:\Users\Hp\Desktop\unname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11760" y="4149080"/>
            <a:ext cx="4248472" cy="21602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78745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484784"/>
            <a:ext cx="8229600" cy="4389120"/>
          </a:xfrm>
        </p:spPr>
        <p:txBody>
          <a:bodyPr/>
          <a:lstStyle/>
          <a:p>
            <a:r>
              <a:rPr lang="tr-TR" dirty="0" smtClean="0"/>
              <a:t>Geçerli saha ölçüsü;</a:t>
            </a:r>
          </a:p>
          <a:p>
            <a:r>
              <a:rPr lang="tr-TR" dirty="0" smtClean="0"/>
              <a:t>Uzunluk 15 m genişlik 4 m</a:t>
            </a:r>
          </a:p>
          <a:p>
            <a:r>
              <a:rPr lang="tr-TR" dirty="0" smtClean="0"/>
              <a:t>12x3 sahada da maç yapılmasına izin verilebilir.</a:t>
            </a:r>
          </a:p>
          <a:p>
            <a:r>
              <a:rPr lang="tr-TR" dirty="0" smtClean="0"/>
              <a:t>Oyun 13 puan elde edinceye kadar oynanır.</a:t>
            </a:r>
          </a:p>
          <a:p>
            <a:r>
              <a:rPr lang="tr-TR" dirty="0" smtClean="0"/>
              <a:t>Kalabalık müsabakalarda bu sayı 11 e düşürülebilir.</a:t>
            </a:r>
          </a:p>
          <a:p>
            <a:r>
              <a:rPr lang="tr-TR" dirty="0" smtClean="0"/>
              <a:t>Atış çemberi 35 cm den daha az ve 50 cm den daha büyük olmamalıdır.</a:t>
            </a:r>
          </a:p>
          <a:p>
            <a:r>
              <a:rPr lang="tr-TR" dirty="0" smtClean="0"/>
              <a:t>Çember bulunmaması takdirde sahaya çember çizilebilir.</a:t>
            </a:r>
          </a:p>
          <a:p>
            <a:endParaRPr lang="tr-TR" dirty="0"/>
          </a:p>
        </p:txBody>
      </p:sp>
    </p:spTree>
    <p:extLst>
      <p:ext uri="{BB962C8B-B14F-4D97-AF65-F5344CB8AC3E}">
        <p14:creationId xmlns="" xmlns:p14="http://schemas.microsoft.com/office/powerpoint/2010/main" val="4028420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Ayakların çembere değmeden bütünüyle çember içerisinde bulunması ve atılan </a:t>
            </a:r>
            <a:r>
              <a:rPr lang="tr-TR" dirty="0" err="1"/>
              <a:t>Petank</a:t>
            </a:r>
            <a:r>
              <a:rPr lang="tr-TR" dirty="0"/>
              <a:t> topu yere değinceye kadar, ayakların çember dışına çıkmaması veya çemberin zeminden bütünüyle silinmemesi gerekir. Atış esnasında ayakların ikisi de yere değiyor olmalıdır. Vücudun herhangi bir kısmı, çember dışında yere temas edemez. </a:t>
            </a:r>
          </a:p>
          <a:p>
            <a:endParaRPr lang="tr-TR" dirty="0"/>
          </a:p>
        </p:txBody>
      </p:sp>
    </p:spTree>
    <p:extLst>
      <p:ext uri="{BB962C8B-B14F-4D97-AF65-F5344CB8AC3E}">
        <p14:creationId xmlns="" xmlns:p14="http://schemas.microsoft.com/office/powerpoint/2010/main" val="4108837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GEÇERLİ MİSKET UZAKLIĞI</a:t>
            </a:r>
            <a:endParaRPr lang="tr-TR" dirty="0"/>
          </a:p>
        </p:txBody>
      </p:sp>
      <p:sp>
        <p:nvSpPr>
          <p:cNvPr id="3" name="İçerik Yer Tutucusu 2"/>
          <p:cNvSpPr>
            <a:spLocks noGrp="1"/>
          </p:cNvSpPr>
          <p:nvPr>
            <p:ph idx="1"/>
          </p:nvPr>
        </p:nvSpPr>
        <p:spPr>
          <a:xfrm>
            <a:off x="512618" y="2226425"/>
            <a:ext cx="8229600" cy="4389120"/>
          </a:xfrm>
        </p:spPr>
        <p:txBody>
          <a:bodyPr/>
          <a:lstStyle/>
          <a:p>
            <a:r>
              <a:rPr lang="tr-TR" dirty="0" smtClean="0"/>
              <a:t>Misket ile çemberin iç kenarı arasındaki </a:t>
            </a:r>
            <a:r>
              <a:rPr lang="tr-TR" dirty="0" err="1" smtClean="0"/>
              <a:t>mlesafenin</a:t>
            </a:r>
            <a:r>
              <a:rPr lang="tr-TR" dirty="0" smtClean="0"/>
              <a:t>;</a:t>
            </a:r>
          </a:p>
          <a:p>
            <a:r>
              <a:rPr lang="tr-TR" dirty="0" smtClean="0"/>
              <a:t>Minikler için; 4m-8m</a:t>
            </a:r>
          </a:p>
          <a:p>
            <a:r>
              <a:rPr lang="tr-TR" dirty="0" smtClean="0"/>
              <a:t>Yıldızlar: 5m-9m</a:t>
            </a:r>
          </a:p>
          <a:p>
            <a:r>
              <a:rPr lang="tr-TR" dirty="0" smtClean="0"/>
              <a:t>Gençler ve büyükler:6m-10m</a:t>
            </a:r>
          </a:p>
          <a:p>
            <a:r>
              <a:rPr lang="tr-TR" dirty="0" smtClean="0"/>
              <a:t>Olmalıdır.</a:t>
            </a:r>
          </a:p>
          <a:p>
            <a:r>
              <a:rPr lang="tr-TR" dirty="0" smtClean="0"/>
              <a:t>Geçersiz atılan misket rakip tarafından belirlenmiş olan mesafeler arasında istenilen yere konulur.</a:t>
            </a:r>
            <a:endParaRPr lang="tr-TR" dirty="0"/>
          </a:p>
        </p:txBody>
      </p:sp>
    </p:spTree>
    <p:extLst>
      <p:ext uri="{BB962C8B-B14F-4D97-AF65-F5344CB8AC3E}">
        <p14:creationId xmlns="" xmlns:p14="http://schemas.microsoft.com/office/powerpoint/2010/main" val="4038921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PETANK ALTIN NOKTA</a:t>
            </a:r>
            <a:endParaRPr lang="tr-TR" dirty="0"/>
          </a:p>
        </p:txBody>
      </p:sp>
      <p:sp>
        <p:nvSpPr>
          <p:cNvPr id="3" name="İçerik Yer Tutucusu 2"/>
          <p:cNvSpPr>
            <a:spLocks noGrp="1"/>
          </p:cNvSpPr>
          <p:nvPr>
            <p:ph idx="1"/>
          </p:nvPr>
        </p:nvSpPr>
        <p:spPr>
          <a:xfrm>
            <a:off x="467544" y="2204864"/>
            <a:ext cx="8229600" cy="4389120"/>
          </a:xfrm>
        </p:spPr>
        <p:txBody>
          <a:bodyPr/>
          <a:lstStyle/>
          <a:p>
            <a:r>
              <a:rPr lang="tr-TR" dirty="0" smtClean="0"/>
              <a:t>1 m çapındaki çemberin içine 5 değişik hedef yerleştirilir.</a:t>
            </a:r>
          </a:p>
          <a:p>
            <a:r>
              <a:rPr lang="tr-TR" dirty="0" smtClean="0"/>
              <a:t>Her hedefe 6m, 7m,8m,9m uzaklıklarından </a:t>
            </a:r>
            <a:r>
              <a:rPr lang="tr-TR" dirty="0" err="1" smtClean="0"/>
              <a:t>birir</a:t>
            </a:r>
            <a:r>
              <a:rPr lang="tr-TR" dirty="0" smtClean="0"/>
              <a:t> kez atış yapılır.</a:t>
            </a:r>
          </a:p>
          <a:p>
            <a:r>
              <a:rPr lang="tr-TR" dirty="0" smtClean="0"/>
              <a:t>Oyuncu bu atışları 50 cm çapındaki çember içinden yapar.</a:t>
            </a:r>
          </a:p>
          <a:p>
            <a:endParaRPr lang="tr-TR" dirty="0"/>
          </a:p>
        </p:txBody>
      </p:sp>
    </p:spTree>
    <p:extLst>
      <p:ext uri="{BB962C8B-B14F-4D97-AF65-F5344CB8AC3E}">
        <p14:creationId xmlns="" xmlns:p14="http://schemas.microsoft.com/office/powerpoint/2010/main" val="4021915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908720"/>
            <a:ext cx="6912768" cy="54891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83185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764704"/>
            <a:ext cx="8229600" cy="4680520"/>
          </a:xfrm>
        </p:spPr>
        <p:txBody>
          <a:bodyPr>
            <a:noAutofit/>
          </a:bodyPr>
          <a:lstStyle/>
          <a:p>
            <a:r>
              <a:rPr lang="tr-TR" sz="3200" dirty="0" smtClean="0"/>
              <a:t>Genel </a:t>
            </a:r>
            <a:r>
              <a:rPr lang="tr-TR" sz="3200" dirty="0"/>
              <a:t>bir ifadeyle top veya benzeri materyalleri elle atarak bir hedefi vurma, bir hedefe yaklaşma amacı güdülen antik oyunların, genel anlamda </a:t>
            </a:r>
            <a:r>
              <a:rPr lang="tr-TR" sz="3200" dirty="0" err="1"/>
              <a:t>Bocce’nin</a:t>
            </a:r>
            <a:r>
              <a:rPr lang="tr-TR" sz="3200" dirty="0"/>
              <a:t> atası olduğunu söylemek mümkündür. </a:t>
            </a:r>
            <a:r>
              <a:rPr lang="tr-TR" sz="3200" dirty="0" smtClean="0"/>
              <a:t/>
            </a:r>
            <a:br>
              <a:rPr lang="tr-TR" sz="3200" dirty="0" smtClean="0"/>
            </a:br>
            <a:endParaRPr lang="tr-TR" sz="3200" dirty="0" smtClean="0"/>
          </a:p>
          <a:p>
            <a:r>
              <a:rPr lang="tr-TR" sz="3200" dirty="0" err="1"/>
              <a:t>Bocce</a:t>
            </a:r>
            <a:r>
              <a:rPr lang="tr-TR" sz="3200" dirty="0"/>
              <a:t> ile ilişkilendirilen en eski tarih MÖ 7000’lere kadar geri gitmektedir. Bu tarihçe ünlü İngiliz arkeolog James </a:t>
            </a:r>
            <a:r>
              <a:rPr lang="tr-TR" sz="3200" dirty="0" err="1"/>
              <a:t>Mellaart’n</a:t>
            </a:r>
            <a:r>
              <a:rPr lang="tr-TR" sz="3200" dirty="0"/>
              <a:t> 1961 yılında Çatalhöyük’te yaptığı kazılara dayandırılmaktadır.</a:t>
            </a:r>
          </a:p>
          <a:p>
            <a:endParaRPr lang="tr-TR" sz="3200" dirty="0"/>
          </a:p>
          <a:p>
            <a:endParaRPr lang="tr-TR" sz="3200" dirty="0"/>
          </a:p>
        </p:txBody>
      </p:sp>
    </p:spTree>
    <p:extLst>
      <p:ext uri="{BB962C8B-B14F-4D97-AF65-F5344CB8AC3E}">
        <p14:creationId xmlns="" xmlns:p14="http://schemas.microsoft.com/office/powerpoint/2010/main" val="1186610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TEŞEKKÜRLER…</a:t>
            </a:r>
            <a:endParaRPr lang="tr-TR" dirty="0"/>
          </a:p>
        </p:txBody>
      </p:sp>
    </p:spTree>
    <p:extLst>
      <p:ext uri="{BB962C8B-B14F-4D97-AF65-F5344CB8AC3E}">
        <p14:creationId xmlns="" xmlns:p14="http://schemas.microsoft.com/office/powerpoint/2010/main" val="149205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39552" y="1124744"/>
            <a:ext cx="3888432" cy="2736304"/>
          </a:xfrm>
          <a:prstGeom prst="rect">
            <a:avLst/>
          </a:prstGeom>
        </p:spPr>
      </p:pic>
      <p:pic>
        <p:nvPicPr>
          <p:cNvPr id="5" name="Resi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16016" y="2765260"/>
            <a:ext cx="4027787" cy="3710600"/>
          </a:xfrm>
          <a:prstGeom prst="rect">
            <a:avLst/>
          </a:prstGeom>
        </p:spPr>
      </p:pic>
    </p:spTree>
    <p:extLst>
      <p:ext uri="{BB962C8B-B14F-4D97-AF65-F5344CB8AC3E}">
        <p14:creationId xmlns="" xmlns:p14="http://schemas.microsoft.com/office/powerpoint/2010/main" val="157864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3284984"/>
            <a:ext cx="7851648" cy="1828800"/>
          </a:xfrm>
        </p:spPr>
        <p:txBody>
          <a:bodyPr>
            <a:noAutofit/>
          </a:bodyPr>
          <a:lstStyle/>
          <a:p>
            <a:pPr algn="ctr"/>
            <a:r>
              <a:rPr lang="tr-TR" sz="8000" dirty="0" smtClean="0"/>
              <a:t>TÜRKİYE DE BOCCE NİN TARİHİ GELİŞİMİ</a:t>
            </a:r>
            <a:endParaRPr lang="tr-TR" sz="8000" dirty="0"/>
          </a:p>
        </p:txBody>
      </p:sp>
    </p:spTree>
    <p:extLst>
      <p:ext uri="{BB962C8B-B14F-4D97-AF65-F5344CB8AC3E}">
        <p14:creationId xmlns="" xmlns:p14="http://schemas.microsoft.com/office/powerpoint/2010/main" val="1662529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124744"/>
            <a:ext cx="8229600" cy="5184576"/>
          </a:xfrm>
        </p:spPr>
        <p:txBody>
          <a:bodyPr>
            <a:normAutofit fontScale="92500" lnSpcReduction="10000"/>
          </a:bodyPr>
          <a:lstStyle/>
          <a:p>
            <a:r>
              <a:rPr lang="tr-TR" b="1" i="1" u="sng" dirty="0"/>
              <a:t>Türkiye’de </a:t>
            </a:r>
            <a:r>
              <a:rPr lang="tr-TR" b="1" i="1" u="sng" dirty="0" err="1"/>
              <a:t>Bocce’nin</a:t>
            </a:r>
            <a:r>
              <a:rPr lang="tr-TR" b="1" i="1" u="sng" dirty="0"/>
              <a:t> tarihi gelişimi üç ayrı temel dönem altında incelenmelidir</a:t>
            </a:r>
            <a:r>
              <a:rPr lang="tr-TR" b="1" i="1" u="sng" dirty="0" smtClean="0"/>
              <a:t>:</a:t>
            </a:r>
            <a:br>
              <a:rPr lang="tr-TR" b="1" i="1" u="sng" dirty="0" smtClean="0"/>
            </a:br>
            <a:endParaRPr lang="tr-TR" b="1" i="1" u="sng" dirty="0" smtClean="0"/>
          </a:p>
          <a:p>
            <a:pPr marL="0" indent="0">
              <a:buNone/>
            </a:pPr>
            <a:r>
              <a:rPr lang="tr-TR" dirty="0"/>
              <a:t>1- 1990-1995 arası dönem: </a:t>
            </a:r>
            <a:r>
              <a:rPr lang="tr-TR" dirty="0" err="1"/>
              <a:t>Bocce’nin</a:t>
            </a:r>
            <a:r>
              <a:rPr lang="tr-TR" dirty="0"/>
              <a:t> örgütlenme ve federasyonlaşma çabaları verdiği dönemdir</a:t>
            </a:r>
            <a:r>
              <a:rPr lang="tr-TR" dirty="0" smtClean="0"/>
              <a:t>.</a:t>
            </a:r>
            <a:br>
              <a:rPr lang="tr-TR" dirty="0" smtClean="0"/>
            </a:br>
            <a:endParaRPr lang="tr-TR" dirty="0"/>
          </a:p>
          <a:p>
            <a:pPr marL="0" indent="0">
              <a:buNone/>
            </a:pPr>
            <a:r>
              <a:rPr lang="tr-TR" dirty="0"/>
              <a:t>2- 1995-2005 arası dönem: </a:t>
            </a:r>
            <a:r>
              <a:rPr lang="tr-TR" dirty="0" err="1"/>
              <a:t>Bocce’nin</a:t>
            </a:r>
            <a:r>
              <a:rPr lang="tr-TR" dirty="0"/>
              <a:t> diğer federasyonlar altında etkinlik gösterdiği dönem</a:t>
            </a:r>
            <a:r>
              <a:rPr lang="tr-TR" dirty="0" smtClean="0"/>
              <a:t>.</a:t>
            </a:r>
            <a:endParaRPr lang="tr-TR" dirty="0"/>
          </a:p>
          <a:p>
            <a:pPr marL="0" indent="0">
              <a:buNone/>
            </a:pPr>
            <a:r>
              <a:rPr lang="tr-TR" dirty="0" smtClean="0"/>
              <a:t>  </a:t>
            </a:r>
            <a:r>
              <a:rPr lang="tr-TR" dirty="0"/>
              <a:t>-Herkes İçin Spor Federasyonu altında</a:t>
            </a:r>
          </a:p>
          <a:p>
            <a:pPr marL="0" indent="0">
              <a:buNone/>
            </a:pPr>
            <a:r>
              <a:rPr lang="tr-TR" dirty="0" smtClean="0"/>
              <a:t>  </a:t>
            </a:r>
            <a:r>
              <a:rPr lang="tr-TR" dirty="0"/>
              <a:t>-</a:t>
            </a:r>
            <a:r>
              <a:rPr lang="tr-TR" dirty="0" err="1"/>
              <a:t>Beyzbol</a:t>
            </a:r>
            <a:r>
              <a:rPr lang="tr-TR" dirty="0"/>
              <a:t> ve </a:t>
            </a:r>
            <a:r>
              <a:rPr lang="tr-TR" dirty="0" err="1"/>
              <a:t>Softbol</a:t>
            </a:r>
            <a:r>
              <a:rPr lang="tr-TR" dirty="0"/>
              <a:t> Federasyonu </a:t>
            </a:r>
            <a:r>
              <a:rPr lang="tr-TR" dirty="0" smtClean="0"/>
              <a:t>altında</a:t>
            </a:r>
            <a:br>
              <a:rPr lang="tr-TR" dirty="0" smtClean="0"/>
            </a:br>
            <a:endParaRPr lang="tr-TR" dirty="0"/>
          </a:p>
          <a:p>
            <a:pPr marL="0" indent="0">
              <a:buNone/>
            </a:pPr>
            <a:r>
              <a:rPr lang="tr-TR" dirty="0"/>
              <a:t>3- 2005 sonrası dönem: </a:t>
            </a:r>
            <a:r>
              <a:rPr lang="tr-TR" dirty="0" err="1"/>
              <a:t>Bocce’nin</a:t>
            </a:r>
            <a:r>
              <a:rPr lang="tr-TR" dirty="0"/>
              <a:t> kendi federasyonu (TBBDF) çatısı altında etkinlik gösterdiği dönem.</a:t>
            </a:r>
          </a:p>
          <a:p>
            <a:endParaRPr lang="tr-TR" dirty="0"/>
          </a:p>
        </p:txBody>
      </p:sp>
    </p:spTree>
    <p:extLst>
      <p:ext uri="{BB962C8B-B14F-4D97-AF65-F5344CB8AC3E}">
        <p14:creationId xmlns="" xmlns:p14="http://schemas.microsoft.com/office/powerpoint/2010/main" val="1231689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620688"/>
            <a:ext cx="7851648" cy="1396752"/>
          </a:xfrm>
        </p:spPr>
        <p:txBody>
          <a:bodyPr>
            <a:normAutofit/>
          </a:bodyPr>
          <a:lstStyle/>
          <a:p>
            <a:r>
              <a:rPr lang="tr-TR" sz="7200" dirty="0" smtClean="0"/>
              <a:t>YARIŞMA USULLERİ</a:t>
            </a:r>
            <a:endParaRPr lang="tr-TR" sz="7200" dirty="0"/>
          </a:p>
        </p:txBody>
      </p:sp>
      <p:sp>
        <p:nvSpPr>
          <p:cNvPr id="3" name="Alt Başlık 2"/>
          <p:cNvSpPr>
            <a:spLocks noGrp="1"/>
          </p:cNvSpPr>
          <p:nvPr>
            <p:ph type="subTitle" idx="1"/>
          </p:nvPr>
        </p:nvSpPr>
        <p:spPr>
          <a:xfrm>
            <a:off x="251520" y="2204864"/>
            <a:ext cx="7854696" cy="3080784"/>
          </a:xfrm>
        </p:spPr>
        <p:txBody>
          <a:bodyPr>
            <a:normAutofit fontScale="92500" lnSpcReduction="10000"/>
          </a:bodyPr>
          <a:lstStyle/>
          <a:p>
            <a:pPr algn="l"/>
            <a:r>
              <a:rPr lang="tr-TR" dirty="0" err="1"/>
              <a:t>Bocce</a:t>
            </a:r>
            <a:r>
              <a:rPr lang="tr-TR" dirty="0"/>
              <a:t> yarışmaları Uluslararası Oyun Kurallarına göre aşağıda belirtilen sistemlerde düzenlenir</a:t>
            </a:r>
            <a:r>
              <a:rPr lang="tr-TR" dirty="0" smtClean="0"/>
              <a:t>;</a:t>
            </a:r>
            <a:br>
              <a:rPr lang="tr-TR" dirty="0" smtClean="0"/>
            </a:br>
            <a:r>
              <a:rPr lang="tr-TR" dirty="0" smtClean="0"/>
              <a:t/>
            </a:r>
            <a:br>
              <a:rPr lang="tr-TR" dirty="0" smtClean="0"/>
            </a:br>
            <a:r>
              <a:rPr lang="tr-TR" dirty="0" smtClean="0"/>
              <a:t>A)</a:t>
            </a:r>
            <a:r>
              <a:rPr lang="it-IT" dirty="0" smtClean="0"/>
              <a:t> Raffa</a:t>
            </a:r>
            <a:r>
              <a:rPr lang="tr-TR" dirty="0" smtClean="0"/>
              <a:t/>
            </a:r>
            <a:br>
              <a:rPr lang="tr-TR" dirty="0" smtClean="0"/>
            </a:br>
            <a:r>
              <a:rPr lang="tr-TR" dirty="0"/>
              <a:t/>
            </a:r>
            <a:br>
              <a:rPr lang="tr-TR" dirty="0"/>
            </a:br>
            <a:r>
              <a:rPr lang="tr-TR" dirty="0" smtClean="0"/>
              <a:t>B)</a:t>
            </a:r>
            <a:r>
              <a:rPr lang="it-IT" dirty="0" smtClean="0"/>
              <a:t>Volo</a:t>
            </a:r>
            <a:r>
              <a:rPr lang="tr-TR" dirty="0" smtClean="0"/>
              <a:t/>
            </a:r>
            <a:br>
              <a:rPr lang="tr-TR" dirty="0" smtClean="0"/>
            </a:br>
            <a:endParaRPr lang="it-IT" dirty="0"/>
          </a:p>
          <a:p>
            <a:pPr algn="l"/>
            <a:r>
              <a:rPr lang="tr-TR" dirty="0" smtClean="0"/>
              <a:t>C)</a:t>
            </a:r>
            <a:r>
              <a:rPr lang="it-IT" dirty="0" smtClean="0"/>
              <a:t>Petank</a:t>
            </a:r>
            <a:endParaRPr lang="it-IT" dirty="0"/>
          </a:p>
          <a:p>
            <a:pPr algn="l"/>
            <a:endParaRPr lang="tr-TR" dirty="0"/>
          </a:p>
          <a:p>
            <a:pPr algn="l"/>
            <a:endParaRPr lang="tr-TR"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32040" y="3092360"/>
            <a:ext cx="2609850" cy="175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descr="C:\Users\Hp\Desktop\hqdefaul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79712" y="4269609"/>
            <a:ext cx="2691952" cy="2483892"/>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Hp\Desktop\unname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16985" y="5089262"/>
            <a:ext cx="2249810" cy="17098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07782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3400" y="1371600"/>
            <a:ext cx="7851648" cy="3785592"/>
          </a:xfrm>
        </p:spPr>
        <p:txBody>
          <a:bodyPr>
            <a:noAutofit/>
          </a:bodyPr>
          <a:lstStyle/>
          <a:p>
            <a:pPr algn="ctr"/>
            <a:r>
              <a:rPr lang="tr-TR" sz="7200" dirty="0" smtClean="0">
                <a:solidFill>
                  <a:schemeClr val="bg1"/>
                </a:solidFill>
              </a:rPr>
              <a:t>RAFFA DİSİPLİNİ KURALLARI VE OYNANIŞ ŞEKLİ</a:t>
            </a:r>
            <a:endParaRPr lang="tr-TR" sz="7200" dirty="0">
              <a:solidFill>
                <a:schemeClr val="bg1"/>
              </a:solidFill>
            </a:endParaRPr>
          </a:p>
        </p:txBody>
      </p:sp>
    </p:spTree>
    <p:extLst>
      <p:ext uri="{BB962C8B-B14F-4D97-AF65-F5344CB8AC3E}">
        <p14:creationId xmlns="" xmlns:p14="http://schemas.microsoft.com/office/powerpoint/2010/main" val="34104757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312</TotalTime>
  <Words>951</Words>
  <Application>Microsoft Office PowerPoint</Application>
  <PresentationFormat>Ekran Gösterisi (4:3)</PresentationFormat>
  <Paragraphs>138</Paragraphs>
  <Slides>40</Slides>
  <Notes>1</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Akış</vt:lpstr>
      <vt:lpstr>BOCCE</vt:lpstr>
      <vt:lpstr>TARİHİ GELİŞİMİ</vt:lpstr>
      <vt:lpstr>Slayt 3</vt:lpstr>
      <vt:lpstr>Slayt 4</vt:lpstr>
      <vt:lpstr>Slayt 5</vt:lpstr>
      <vt:lpstr>TÜRKİYE DE BOCCE NİN TARİHİ GELİŞİMİ</vt:lpstr>
      <vt:lpstr>Slayt 7</vt:lpstr>
      <vt:lpstr>YARIŞMA USULLERİ</vt:lpstr>
      <vt:lpstr>RAFFA DİSİPLİNİ KURALLARI VE OYNANIŞ ŞEKLİ</vt:lpstr>
      <vt:lpstr>Slayt 10</vt:lpstr>
      <vt:lpstr>Slayt 11</vt:lpstr>
      <vt:lpstr>a) A - A’ çizgisi oyunculara tanınan en geri hattır. b) B - B’ çizgisi misket, punto ve raffa atışlarının yapılacağı hat’tır. c) C - C’ çizgisi Volo atışı yapacak oyuncunun kullanacağı hat’tır. </vt:lpstr>
      <vt:lpstr>RAFFA OYUNU</vt:lpstr>
      <vt:lpstr>TakImlarIn Oluşumu, HaklarI, Hükümlülüklerİ İle oyuncularIn Yükümlülüklerİ</vt:lpstr>
      <vt:lpstr>MAÇLAR VE PUANLARIN SAYIMI</vt:lpstr>
      <vt:lpstr>Slayt 16</vt:lpstr>
      <vt:lpstr>Slayt 17</vt:lpstr>
      <vt:lpstr>Slayt 18</vt:lpstr>
      <vt:lpstr>GELENEKSEL</vt:lpstr>
      <vt:lpstr>OYUNUN KURALLARI</vt:lpstr>
      <vt:lpstr>PUANLAMA</vt:lpstr>
      <vt:lpstr>Slayt 22</vt:lpstr>
      <vt:lpstr>BASAMAK</vt:lpstr>
      <vt:lpstr>Slayt 24</vt:lpstr>
      <vt:lpstr>GEÇERLİ ATIŞ</vt:lpstr>
      <vt:lpstr>Slayt 26</vt:lpstr>
      <vt:lpstr>RÖLE</vt:lpstr>
      <vt:lpstr>BASAMAK OYUNUNDAN FARKI</vt:lpstr>
      <vt:lpstr>KOMBİNE</vt:lpstr>
      <vt:lpstr>ALTIN NOKTA</vt:lpstr>
      <vt:lpstr>Slayt 31</vt:lpstr>
      <vt:lpstr>PETENK DİSİPLİNİ OYNANIŞ ŞEKLİ VE OYUN KURALLARI</vt:lpstr>
      <vt:lpstr>Slayt 33</vt:lpstr>
      <vt:lpstr>Slayt 34</vt:lpstr>
      <vt:lpstr>Slayt 35</vt:lpstr>
      <vt:lpstr>Slayt 36</vt:lpstr>
      <vt:lpstr>GEÇERLİ MİSKET UZAKLIĞI</vt:lpstr>
      <vt:lpstr>PETANK ALTIN NOKTA</vt:lpstr>
      <vt:lpstr>Slayt 39</vt:lpstr>
      <vt:lpstr>TEŞEKKÜRLER…</vt:lpstr>
    </vt:vector>
  </TitlesOfParts>
  <Company>By NeC ® 2010 | Katilimsiz.Com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BOCCE</dc:title>
  <dc:creator>Hp</dc:creator>
  <cp:lastModifiedBy>Nevin GUNDUZ</cp:lastModifiedBy>
  <cp:revision>29</cp:revision>
  <dcterms:created xsi:type="dcterms:W3CDTF">2020-02-28T12:21:24Z</dcterms:created>
  <dcterms:modified xsi:type="dcterms:W3CDTF">2020-04-24T22:05:49Z</dcterms:modified>
</cp:coreProperties>
</file>