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0" r:id="rId5"/>
    <p:sldId id="261" r:id="rId6"/>
    <p:sldId id="262" r:id="rId7"/>
    <p:sldId id="257" r:id="rId8"/>
    <p:sldId id="263" r:id="rId9"/>
    <p:sldId id="264" r:id="rId10"/>
    <p:sldId id="265" r:id="rId11"/>
    <p:sldId id="268" r:id="rId12"/>
    <p:sldId id="279" r:id="rId13"/>
    <p:sldId id="270" r:id="rId14"/>
    <p:sldId id="271" r:id="rId15"/>
    <p:sldId id="272" r:id="rId16"/>
    <p:sldId id="276" r:id="rId17"/>
    <p:sldId id="273" r:id="rId18"/>
    <p:sldId id="277" r:id="rId19"/>
    <p:sldId id="274" r:id="rId20"/>
    <p:sldId id="278" r:id="rId21"/>
    <p:sldId id="275" r:id="rId22"/>
    <p:sldId id="26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528" y="188640"/>
            <a:ext cx="85689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72008"/>
            <a:ext cx="8219256" cy="836712"/>
          </a:xfrm>
        </p:spPr>
        <p:txBody>
          <a:bodyPr>
            <a:noAutofit/>
          </a:bodyPr>
          <a:lstStyle/>
          <a:p>
            <a:r>
              <a:rPr lang="tr-TR" dirty="0" smtClean="0">
                <a:solidFill>
                  <a:schemeClr val="bg1"/>
                </a:solidFill>
              </a:rPr>
              <a:t>           ATICILIK NEDİR ?</a:t>
            </a:r>
            <a:endParaRPr lang="tr-TR" dirty="0">
              <a:solidFill>
                <a:schemeClr val="bg1"/>
              </a:solidFill>
            </a:endParaRPr>
          </a:p>
        </p:txBody>
      </p:sp>
      <p:sp>
        <p:nvSpPr>
          <p:cNvPr id="3" name="2 İçerik Yer Tutucusu"/>
          <p:cNvSpPr>
            <a:spLocks noGrp="1"/>
          </p:cNvSpPr>
          <p:nvPr>
            <p:ph idx="1"/>
          </p:nvPr>
        </p:nvSpPr>
        <p:spPr>
          <a:xfrm>
            <a:off x="0" y="836712"/>
            <a:ext cx="8892480" cy="2448272"/>
          </a:xfrm>
        </p:spPr>
        <p:txBody>
          <a:bodyPr>
            <a:normAutofit fontScale="92500" lnSpcReduction="10000"/>
          </a:bodyPr>
          <a:lstStyle/>
          <a:p>
            <a:pPr>
              <a:buNone/>
            </a:pPr>
            <a:r>
              <a:rPr lang="tr-TR" sz="2400" dirty="0" smtClean="0"/>
              <a:t>        Atıcılık, ateşli silahlarla yapılan ve bir hedefe en iyi vuruşu amaç edinen olimpik bir spor dalıdır. Atıcılık, bir mermiyi silah aracılığıyla hedefe ulaştırmayı amaçlar. Hedefler sabit veya hareketli olabilir.</a:t>
            </a:r>
          </a:p>
          <a:p>
            <a:pPr>
              <a:buNone/>
            </a:pPr>
            <a:r>
              <a:rPr lang="tr-TR" sz="2400" dirty="0" smtClean="0">
                <a:solidFill>
                  <a:srgbClr val="C00000"/>
                </a:solidFill>
              </a:rPr>
              <a:t>       (</a:t>
            </a:r>
            <a:r>
              <a:rPr lang="tr-TR" sz="2400" i="1" dirty="0" smtClean="0">
                <a:solidFill>
                  <a:srgbClr val="C00000"/>
                </a:solidFill>
              </a:rPr>
              <a:t>Ancak bu spor avcılıkla karıştırılmamalıdır. Çünkü bu iki spor arasında amaç farkı bulunmaktadır. Avcılıkta amaç hedef olarak görülen canlının mümkün olan en kolay yoldan ele geçirilmesidir. Atıcılıkta ki amaç ise hedefi mümkün olan en merkezi noktasından vurmaktır.)</a:t>
            </a:r>
            <a:endParaRPr lang="tr-TR" sz="2400" dirty="0"/>
          </a:p>
        </p:txBody>
      </p:sp>
      <p:pic>
        <p:nvPicPr>
          <p:cNvPr id="7" name="Picture 2" descr="C:\Users\ASUS\Desktop\atıcılık\aticilik.jpg"/>
          <p:cNvPicPr>
            <a:picLocks noChangeAspect="1" noChangeArrowheads="1"/>
          </p:cNvPicPr>
          <p:nvPr/>
        </p:nvPicPr>
        <p:blipFill>
          <a:blip r:embed="rId2" cstate="print"/>
          <a:srcRect/>
          <a:stretch>
            <a:fillRect/>
          </a:stretch>
        </p:blipFill>
        <p:spPr bwMode="auto">
          <a:xfrm>
            <a:off x="395536" y="3284984"/>
            <a:ext cx="8496944" cy="319571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788024" y="1700808"/>
            <a:ext cx="3960440" cy="4896544"/>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p:txBody>
      </p:sp>
      <p:sp>
        <p:nvSpPr>
          <p:cNvPr id="6" name="5 Dikdörtgen"/>
          <p:cNvSpPr/>
          <p:nvPr/>
        </p:nvSpPr>
        <p:spPr>
          <a:xfrm>
            <a:off x="251520" y="1700808"/>
            <a:ext cx="4248472" cy="4896544"/>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p:txBody>
      </p:sp>
      <p:sp>
        <p:nvSpPr>
          <p:cNvPr id="3" name="2 İçerik Yer Tutucusu"/>
          <p:cNvSpPr>
            <a:spLocks noGrp="1"/>
          </p:cNvSpPr>
          <p:nvPr>
            <p:ph idx="1"/>
          </p:nvPr>
        </p:nvSpPr>
        <p:spPr>
          <a:xfrm>
            <a:off x="457200" y="1124745"/>
            <a:ext cx="8229600" cy="720080"/>
          </a:xfrm>
        </p:spPr>
        <p:txBody>
          <a:bodyPr/>
          <a:lstStyle/>
          <a:p>
            <a:pPr>
              <a:buNone/>
            </a:pPr>
            <a:r>
              <a:rPr lang="tr-TR" b="1" dirty="0" smtClean="0">
                <a:solidFill>
                  <a:schemeClr val="accent6">
                    <a:lumMod val="75000"/>
                  </a:schemeClr>
                </a:solidFill>
              </a:rPr>
              <a:t>Atış şapkası                            </a:t>
            </a:r>
            <a:r>
              <a:rPr lang="tr-TR" b="1" dirty="0" err="1" smtClean="0">
                <a:solidFill>
                  <a:schemeClr val="accent6">
                    <a:lumMod val="75000"/>
                  </a:schemeClr>
                </a:solidFill>
              </a:rPr>
              <a:t>Diabol</a:t>
            </a:r>
            <a:r>
              <a:rPr lang="tr-TR" b="1" dirty="0" smtClean="0">
                <a:solidFill>
                  <a:schemeClr val="accent6">
                    <a:lumMod val="75000"/>
                  </a:schemeClr>
                </a:solidFill>
              </a:rPr>
              <a:t> (Saçma)</a:t>
            </a:r>
          </a:p>
          <a:p>
            <a:pPr>
              <a:buNone/>
            </a:pPr>
            <a:endParaRPr lang="tr-TR" dirty="0"/>
          </a:p>
        </p:txBody>
      </p:sp>
      <p:pic>
        <p:nvPicPr>
          <p:cNvPr id="8196" name="Picture 4" descr="C:\Users\ASUS\Desktop\atıcılık\Kad-n-erkek-ayarlanabilir-yar-m-kafa-g-ne-koruma-viz-r-beyzbol-Golf-spor-apka.jpg_q50.jpg"/>
          <p:cNvPicPr>
            <a:picLocks noChangeAspect="1" noChangeArrowheads="1"/>
          </p:cNvPicPr>
          <p:nvPr/>
        </p:nvPicPr>
        <p:blipFill>
          <a:blip r:embed="rId2" cstate="print"/>
          <a:srcRect l="2638" t="11869" r="3725" b="18232"/>
          <a:stretch>
            <a:fillRect/>
          </a:stretch>
        </p:blipFill>
        <p:spPr bwMode="auto">
          <a:xfrm>
            <a:off x="467544" y="1916832"/>
            <a:ext cx="3569151" cy="2664296"/>
          </a:xfrm>
          <a:prstGeom prst="rect">
            <a:avLst/>
          </a:prstGeom>
          <a:noFill/>
        </p:spPr>
      </p:pic>
      <p:sp>
        <p:nvSpPr>
          <p:cNvPr id="9" name="8 Metin kutusu"/>
          <p:cNvSpPr txBox="1"/>
          <p:nvPr/>
        </p:nvSpPr>
        <p:spPr>
          <a:xfrm>
            <a:off x="323528" y="4581128"/>
            <a:ext cx="4176464" cy="1938992"/>
          </a:xfrm>
          <a:prstGeom prst="rect">
            <a:avLst/>
          </a:prstGeom>
          <a:noFill/>
        </p:spPr>
        <p:txBody>
          <a:bodyPr wrap="square" rtlCol="0">
            <a:spAutoFit/>
          </a:bodyPr>
          <a:lstStyle/>
          <a:p>
            <a:r>
              <a:rPr lang="tr-TR" sz="2400" i="1" dirty="0" smtClean="0"/>
              <a:t>Kasket uzunluğu ve genişliği ISSF kurallarına uymak şartıyla kullanılabilir. Genel olarak yarış anında fazla ışıktan etkilenen sporcular kullanmaktadır.</a:t>
            </a:r>
            <a:endParaRPr lang="tr-TR" sz="2400" i="1" dirty="0"/>
          </a:p>
        </p:txBody>
      </p:sp>
      <p:pic>
        <p:nvPicPr>
          <p:cNvPr id="11" name="Picture 3" descr="C:\Users\ASUS\Desktop\atıcılık\diabol3.jpg"/>
          <p:cNvPicPr>
            <a:picLocks noChangeAspect="1" noChangeArrowheads="1"/>
          </p:cNvPicPr>
          <p:nvPr/>
        </p:nvPicPr>
        <p:blipFill>
          <a:blip r:embed="rId3" cstate="print"/>
          <a:srcRect t="9091" r="2237" b="6061"/>
          <a:stretch>
            <a:fillRect/>
          </a:stretch>
        </p:blipFill>
        <p:spPr bwMode="auto">
          <a:xfrm>
            <a:off x="5148064" y="3573016"/>
            <a:ext cx="3024336" cy="1728192"/>
          </a:xfrm>
          <a:prstGeom prst="rect">
            <a:avLst/>
          </a:prstGeom>
          <a:noFill/>
        </p:spPr>
      </p:pic>
      <p:sp>
        <p:nvSpPr>
          <p:cNvPr id="12" name="1 Başlık"/>
          <p:cNvSpPr txBox="1">
            <a:spLocks/>
          </p:cNvSpPr>
          <p:nvPr/>
        </p:nvSpPr>
        <p:spPr>
          <a:xfrm>
            <a:off x="4932040" y="5229200"/>
            <a:ext cx="3816424" cy="12961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mj-lt"/>
                <a:ea typeface="+mj-ea"/>
                <a:cs typeface="+mj-cs"/>
              </a:rPr>
              <a:t>Spor silahları için özel imal edilmiş 4.5 mm ya da .177 kalibre saçmalar olmalıdır.</a:t>
            </a: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descr="C:\Users\ASUS\Desktop\atıcılık\diabol2.jpg"/>
          <p:cNvPicPr>
            <a:picLocks noChangeAspect="1" noChangeArrowheads="1"/>
          </p:cNvPicPr>
          <p:nvPr/>
        </p:nvPicPr>
        <p:blipFill>
          <a:blip r:embed="rId4" cstate="print"/>
          <a:srcRect/>
          <a:stretch>
            <a:fillRect/>
          </a:stretch>
        </p:blipFill>
        <p:spPr bwMode="auto">
          <a:xfrm>
            <a:off x="5004048" y="1844824"/>
            <a:ext cx="2364442" cy="1584176"/>
          </a:xfrm>
          <a:prstGeom prst="rect">
            <a:avLst/>
          </a:prstGeom>
          <a:noFill/>
        </p:spPr>
      </p:pic>
      <p:sp>
        <p:nvSpPr>
          <p:cNvPr id="13" name="12 Başlık"/>
          <p:cNvSpPr>
            <a:spLocks noGrp="1"/>
          </p:cNvSpPr>
          <p:nvPr>
            <p:ph type="title"/>
          </p:nvPr>
        </p:nvSpPr>
        <p:spPr>
          <a:xfrm>
            <a:off x="457200" y="274638"/>
            <a:ext cx="8229600" cy="7064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0000"/>
          </a:bodyPr>
          <a:lstStyle/>
          <a:p>
            <a:r>
              <a:rPr lang="tr-TR" b="1" dirty="0" smtClean="0">
                <a:solidFill>
                  <a:schemeClr val="tx1"/>
                </a:solidFill>
              </a:rPr>
              <a:t>EKİPMANLAR</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51720" y="1196753"/>
            <a:ext cx="6635080" cy="720079"/>
          </a:xfrm>
        </p:spPr>
        <p:txBody>
          <a:bodyPr/>
          <a:lstStyle/>
          <a:p>
            <a:pPr>
              <a:buNone/>
            </a:pPr>
            <a:r>
              <a:rPr lang="tr-TR" dirty="0" smtClean="0"/>
              <a:t>        </a:t>
            </a:r>
            <a:r>
              <a:rPr lang="tr-TR" b="1" dirty="0" smtClean="0">
                <a:solidFill>
                  <a:schemeClr val="accent6">
                    <a:lumMod val="75000"/>
                  </a:schemeClr>
                </a:solidFill>
              </a:rPr>
              <a:t>Havalı Tabanca</a:t>
            </a:r>
            <a:endParaRPr lang="tr-TR" b="1" dirty="0">
              <a:solidFill>
                <a:schemeClr val="accent6">
                  <a:lumMod val="75000"/>
                </a:schemeClr>
              </a:solidFill>
            </a:endParaRPr>
          </a:p>
        </p:txBody>
      </p:sp>
      <p:pic>
        <p:nvPicPr>
          <p:cNvPr id="10242" name="Picture 2" descr="C:\Users\ASUS\Desktop\atıcılık\air_pistol.jpg"/>
          <p:cNvPicPr>
            <a:picLocks noChangeAspect="1" noChangeArrowheads="1"/>
          </p:cNvPicPr>
          <p:nvPr/>
        </p:nvPicPr>
        <p:blipFill>
          <a:blip r:embed="rId2" cstate="print"/>
          <a:srcRect t="24609" b="16329"/>
          <a:stretch>
            <a:fillRect/>
          </a:stretch>
        </p:blipFill>
        <p:spPr bwMode="auto">
          <a:xfrm>
            <a:off x="611560" y="2132856"/>
            <a:ext cx="3901406" cy="1728192"/>
          </a:xfrm>
          <a:prstGeom prst="rect">
            <a:avLst/>
          </a:prstGeom>
          <a:noFill/>
        </p:spPr>
      </p:pic>
      <p:sp>
        <p:nvSpPr>
          <p:cNvPr id="7" name="12 Başlık"/>
          <p:cNvSpPr>
            <a:spLocks noGrp="1"/>
          </p:cNvSpPr>
          <p:nvPr>
            <p:ph type="title"/>
          </p:nvPr>
        </p:nvSpPr>
        <p:spPr>
          <a:xfrm>
            <a:off x="457200" y="274638"/>
            <a:ext cx="8229600" cy="7780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r>
              <a:rPr lang="tr-TR" b="1" dirty="0" smtClean="0">
                <a:solidFill>
                  <a:schemeClr val="tx1"/>
                </a:solidFill>
              </a:rPr>
              <a:t>EKİPMANLAR</a:t>
            </a:r>
            <a:endParaRPr lang="tr-TR" b="1" dirty="0">
              <a:solidFill>
                <a:schemeClr val="tx1"/>
              </a:solidFill>
            </a:endParaRPr>
          </a:p>
        </p:txBody>
      </p:sp>
      <p:pic>
        <p:nvPicPr>
          <p:cNvPr id="10245" name="Picture 5" descr="C:\Users\ASUS\Desktop\unnamed.jpg"/>
          <p:cNvPicPr>
            <a:picLocks noChangeAspect="1" noChangeArrowheads="1"/>
          </p:cNvPicPr>
          <p:nvPr/>
        </p:nvPicPr>
        <p:blipFill>
          <a:blip r:embed="rId3" cstate="print"/>
          <a:srcRect/>
          <a:stretch>
            <a:fillRect/>
          </a:stretch>
        </p:blipFill>
        <p:spPr bwMode="auto">
          <a:xfrm>
            <a:off x="4139952" y="3861048"/>
            <a:ext cx="3635896" cy="17185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39552" y="332656"/>
            <a:ext cx="79928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827584" y="0"/>
            <a:ext cx="7859216" cy="1268760"/>
          </a:xfrm>
        </p:spPr>
        <p:txBody>
          <a:bodyPr/>
          <a:lstStyle/>
          <a:p>
            <a:r>
              <a:rPr lang="tr-TR" dirty="0" smtClean="0"/>
              <a:t>Havalı Tabanca Atış Pozisyonu</a:t>
            </a:r>
            <a:endParaRPr lang="tr-TR" dirty="0"/>
          </a:p>
        </p:txBody>
      </p:sp>
      <p:pic>
        <p:nvPicPr>
          <p:cNvPr id="4" name="Picture 4" descr="C:\Users\ASUS\Desktop\atıcılık\WhatsApp Image 2020-04-05 at 18.36.20.jpeg"/>
          <p:cNvPicPr>
            <a:picLocks noGrp="1" noChangeAspect="1" noChangeArrowheads="1"/>
          </p:cNvPicPr>
          <p:nvPr>
            <p:ph idx="1"/>
          </p:nvPr>
        </p:nvPicPr>
        <p:blipFill>
          <a:blip r:embed="rId2" cstate="print"/>
          <a:srcRect/>
          <a:stretch>
            <a:fillRect/>
          </a:stretch>
        </p:blipFill>
        <p:spPr bwMode="auto">
          <a:xfrm>
            <a:off x="1835696" y="1268760"/>
            <a:ext cx="5400600" cy="522571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323528" y="188640"/>
            <a:ext cx="86409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188640"/>
            <a:ext cx="8229600" cy="864096"/>
          </a:xfrm>
        </p:spPr>
        <p:txBody>
          <a:bodyPr/>
          <a:lstStyle/>
          <a:p>
            <a:r>
              <a:rPr lang="tr-TR" b="1" dirty="0" smtClean="0"/>
              <a:t>POLİGANLAR</a:t>
            </a:r>
            <a:endParaRPr lang="tr-TR" b="1" dirty="0"/>
          </a:p>
        </p:txBody>
      </p:sp>
      <p:pic>
        <p:nvPicPr>
          <p:cNvPr id="5" name="Picture 3" descr="C:\Users\ASUS\Desktop\atıcılık\ank2.jpg"/>
          <p:cNvPicPr>
            <a:picLocks noGrp="1" noChangeAspect="1" noChangeArrowheads="1"/>
          </p:cNvPicPr>
          <p:nvPr>
            <p:ph idx="1"/>
          </p:nvPr>
        </p:nvPicPr>
        <p:blipFill>
          <a:blip r:embed="rId2" cstate="print"/>
          <a:srcRect t="13635" b="23302"/>
          <a:stretch>
            <a:fillRect/>
          </a:stretch>
        </p:blipFill>
        <p:spPr bwMode="auto">
          <a:xfrm>
            <a:off x="395536" y="3068960"/>
            <a:ext cx="8352928" cy="3312368"/>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
        <p:nvSpPr>
          <p:cNvPr id="7" name="6 Metin kutusu"/>
          <p:cNvSpPr txBox="1"/>
          <p:nvPr/>
        </p:nvSpPr>
        <p:spPr>
          <a:xfrm>
            <a:off x="395536" y="1412776"/>
            <a:ext cx="8424936" cy="1200329"/>
          </a:xfrm>
          <a:prstGeom prst="rect">
            <a:avLst/>
          </a:prstGeom>
          <a:noFill/>
        </p:spPr>
        <p:txBody>
          <a:bodyPr wrap="square" rtlCol="0">
            <a:spAutoFit/>
          </a:bodyPr>
          <a:lstStyle/>
          <a:p>
            <a:pPr>
              <a:buFont typeface="Arial" pitchFamily="34" charset="0"/>
              <a:buChar char="•"/>
            </a:pPr>
            <a:r>
              <a:rPr lang="tr-TR" sz="2400" dirty="0" smtClean="0"/>
              <a:t>10 metre havalı silah poligonları kapalı alanlara kurulur. </a:t>
            </a:r>
          </a:p>
          <a:p>
            <a:pPr>
              <a:buFont typeface="Arial" pitchFamily="34" charset="0"/>
              <a:buChar char="•"/>
            </a:pPr>
            <a:r>
              <a:rPr lang="tr-TR" sz="2400" dirty="0" smtClean="0"/>
              <a:t>Poligonlarda bir hedef hattı ve bir atış hattı olmalıdır.</a:t>
            </a:r>
          </a:p>
          <a:p>
            <a:pPr>
              <a:buFont typeface="Arial" pitchFamily="34" charset="0"/>
              <a:buChar char="•"/>
            </a:pPr>
            <a:r>
              <a:rPr lang="tr-TR" sz="2400" dirty="0" smtClean="0"/>
              <a:t> Atış hattı hedef hattına paralel olmalıdır.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496944" cy="2232248"/>
          </a:xfrm>
        </p:spPr>
        <p:txBody>
          <a:bodyPr>
            <a:normAutofit/>
          </a:bodyPr>
          <a:lstStyle/>
          <a:p>
            <a:r>
              <a:rPr lang="tr-TR" sz="2400" dirty="0" smtClean="0"/>
              <a:t> Poligon Görevlileri ve Jürinin görevlerini yapabilmesi için atış noktalarının arkasında yeterli alan olmalıdır.</a:t>
            </a:r>
          </a:p>
          <a:p>
            <a:r>
              <a:rPr lang="tr-TR" sz="2400" dirty="0" smtClean="0"/>
              <a:t> İzleyiciler için de ayrılmış bir alan olmalıdır. Bu alan, atış hattının en az 5m arkasına yerleştirilmiş uygun bir bariyerle sporcu ve görevlilerin alanından ayrılmalıdır.</a:t>
            </a:r>
          </a:p>
          <a:p>
            <a:endParaRPr lang="tr-TR" dirty="0"/>
          </a:p>
        </p:txBody>
      </p:sp>
      <p:pic>
        <p:nvPicPr>
          <p:cNvPr id="13316" name="Picture 4" descr="C:\Users\ASUS\Desktop\atıcılık\cankiri1.jpg"/>
          <p:cNvPicPr>
            <a:picLocks noChangeAspect="1" noChangeArrowheads="1"/>
          </p:cNvPicPr>
          <p:nvPr/>
        </p:nvPicPr>
        <p:blipFill>
          <a:blip r:embed="rId2" cstate="print"/>
          <a:srcRect t="24387"/>
          <a:stretch>
            <a:fillRect/>
          </a:stretch>
        </p:blipFill>
        <p:spPr bwMode="auto">
          <a:xfrm>
            <a:off x="395536" y="3356992"/>
            <a:ext cx="8424936" cy="3125738"/>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
        <p:nvSpPr>
          <p:cNvPr id="7" name="6 Dikdörtgen"/>
          <p:cNvSpPr/>
          <p:nvPr/>
        </p:nvSpPr>
        <p:spPr>
          <a:xfrm>
            <a:off x="395536" y="260648"/>
            <a:ext cx="84249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1 Başlık"/>
          <p:cNvSpPr>
            <a:spLocks noGrp="1"/>
          </p:cNvSpPr>
          <p:nvPr>
            <p:ph type="title"/>
          </p:nvPr>
        </p:nvSpPr>
        <p:spPr>
          <a:xfrm>
            <a:off x="457200" y="188640"/>
            <a:ext cx="8229600" cy="864096"/>
          </a:xfrm>
        </p:spPr>
        <p:txBody>
          <a:bodyPr/>
          <a:lstStyle/>
          <a:p>
            <a:r>
              <a:rPr lang="tr-TR" b="1" dirty="0" smtClean="0"/>
              <a:t>POLİGANLAR</a:t>
            </a:r>
            <a:endParaRPr lang="tr-T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79512" y="260648"/>
            <a:ext cx="8712968"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274638"/>
            <a:ext cx="8229600" cy="706090"/>
          </a:xfrm>
        </p:spPr>
        <p:txBody>
          <a:bodyPr>
            <a:normAutofit fontScale="90000"/>
          </a:bodyPr>
          <a:lstStyle/>
          <a:p>
            <a:r>
              <a:rPr lang="tr-TR" b="1" dirty="0" smtClean="0"/>
              <a:t>Hedef Kağıdı ve mesafe</a:t>
            </a:r>
            <a:endParaRPr lang="tr-TR" b="1" dirty="0"/>
          </a:p>
        </p:txBody>
      </p:sp>
      <p:sp>
        <p:nvSpPr>
          <p:cNvPr id="3" name="2 İçerik Yer Tutucusu"/>
          <p:cNvSpPr>
            <a:spLocks noGrp="1"/>
          </p:cNvSpPr>
          <p:nvPr>
            <p:ph idx="1"/>
          </p:nvPr>
        </p:nvSpPr>
        <p:spPr>
          <a:xfrm>
            <a:off x="4355976" y="1340768"/>
            <a:ext cx="4788024" cy="4785395"/>
          </a:xfrm>
        </p:spPr>
        <p:txBody>
          <a:bodyPr>
            <a:normAutofit fontScale="92500"/>
          </a:bodyPr>
          <a:lstStyle/>
          <a:p>
            <a:r>
              <a:rPr lang="tr-TR" sz="2600" dirty="0" smtClean="0"/>
              <a:t>   Sporcuların yarış esnasında bulunduğu ve 1 metre yüksekliğindeki stant masalarının olduğu yere atış hattı; sporcuların atış hattından teknikleri kullanarak atışı sergiledikleri 10 metre mesafelik yere hedef hattı, atışın ulaştığı yere de hedef denir.</a:t>
            </a:r>
          </a:p>
          <a:p>
            <a:r>
              <a:rPr lang="tr-TR" sz="2600" dirty="0" smtClean="0"/>
              <a:t>    Hedef kağıdı 17x17 cm </a:t>
            </a:r>
            <a:r>
              <a:rPr lang="tr-TR" sz="2600" dirty="0" err="1" smtClean="0"/>
              <a:t>lik</a:t>
            </a:r>
            <a:r>
              <a:rPr lang="tr-TR" sz="2600" dirty="0" smtClean="0"/>
              <a:t> iç içe geçmiş puan halkalarından oluşmaktadır. Puanlama onluk sistem üzerinden yapılmaktadır.</a:t>
            </a:r>
          </a:p>
          <a:p>
            <a:endParaRPr lang="tr-TR" dirty="0"/>
          </a:p>
        </p:txBody>
      </p:sp>
      <p:pic>
        <p:nvPicPr>
          <p:cNvPr id="14340" name="Picture 4" descr="C:\Users\ASUS\Desktop\atıcılık\unnamed.jpg"/>
          <p:cNvPicPr>
            <a:picLocks noChangeAspect="1" noChangeArrowheads="1"/>
          </p:cNvPicPr>
          <p:nvPr/>
        </p:nvPicPr>
        <p:blipFill>
          <a:blip r:embed="rId2" cstate="print"/>
          <a:srcRect/>
          <a:stretch>
            <a:fillRect/>
          </a:stretch>
        </p:blipFill>
        <p:spPr bwMode="auto">
          <a:xfrm>
            <a:off x="179512" y="1268760"/>
            <a:ext cx="4254011" cy="46085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5076056" y="620688"/>
            <a:ext cx="3888432" cy="5760640"/>
          </a:xfrm>
          <a:prstGeom prst="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9" name="8 Dikdörtgen"/>
          <p:cNvSpPr/>
          <p:nvPr/>
        </p:nvSpPr>
        <p:spPr>
          <a:xfrm>
            <a:off x="179512" y="620688"/>
            <a:ext cx="4752528" cy="5760640"/>
          </a:xfrm>
          <a:prstGeom prst="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8" name="7 Dikdörtgen"/>
          <p:cNvSpPr/>
          <p:nvPr/>
        </p:nvSpPr>
        <p:spPr>
          <a:xfrm>
            <a:off x="5940152" y="908720"/>
            <a:ext cx="1800200"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7" name="6 Dikdörtgen"/>
          <p:cNvSpPr/>
          <p:nvPr/>
        </p:nvSpPr>
        <p:spPr>
          <a:xfrm>
            <a:off x="323528" y="836712"/>
            <a:ext cx="446449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764704"/>
            <a:ext cx="4330824" cy="652934"/>
          </a:xfrm>
        </p:spPr>
        <p:txBody>
          <a:bodyPr>
            <a:normAutofit/>
          </a:bodyPr>
          <a:lstStyle/>
          <a:p>
            <a:r>
              <a:rPr lang="tr-TR" sz="2400" dirty="0" smtClean="0"/>
              <a:t>Atış yapılmış hedef kağıdı örneği</a:t>
            </a:r>
            <a:endParaRPr lang="tr-TR" sz="2400" dirty="0"/>
          </a:p>
        </p:txBody>
      </p:sp>
      <p:pic>
        <p:nvPicPr>
          <p:cNvPr id="4" name="Picture 3" descr="C:\Users\ASUS\Desktop\atıcılık\9bcebfaf-b28c-48bf-a441-2f8da85a6d42.jpg"/>
          <p:cNvPicPr>
            <a:picLocks noGrp="1" noChangeAspect="1" noChangeArrowheads="1"/>
          </p:cNvPicPr>
          <p:nvPr>
            <p:ph idx="1"/>
          </p:nvPr>
        </p:nvPicPr>
        <p:blipFill>
          <a:blip r:embed="rId2" cstate="print"/>
          <a:srcRect/>
          <a:stretch>
            <a:fillRect/>
          </a:stretch>
        </p:blipFill>
        <p:spPr bwMode="auto">
          <a:xfrm>
            <a:off x="323528" y="1844824"/>
            <a:ext cx="4464497" cy="3744416"/>
          </a:xfrm>
          <a:prstGeom prst="rect">
            <a:avLst/>
          </a:prstGeom>
          <a:noFill/>
        </p:spPr>
      </p:pic>
      <p:pic>
        <p:nvPicPr>
          <p:cNvPr id="5" name="Picture 2" descr="C:\Users\ASUS\Desktop\atıcılık\0faf832a-a0f1-413f-a771-d2d457b768e7.jpg"/>
          <p:cNvPicPr>
            <a:picLocks noChangeAspect="1" noChangeArrowheads="1"/>
          </p:cNvPicPr>
          <p:nvPr/>
        </p:nvPicPr>
        <p:blipFill>
          <a:blip r:embed="rId3" cstate="print"/>
          <a:srcRect/>
          <a:stretch>
            <a:fillRect/>
          </a:stretch>
        </p:blipFill>
        <p:spPr bwMode="auto">
          <a:xfrm>
            <a:off x="5220072" y="1916833"/>
            <a:ext cx="3656474" cy="3672408"/>
          </a:xfrm>
          <a:prstGeom prst="rect">
            <a:avLst/>
          </a:prstGeom>
          <a:noFill/>
        </p:spPr>
      </p:pic>
      <p:sp>
        <p:nvSpPr>
          <p:cNvPr id="6" name="5 Metin kutusu"/>
          <p:cNvSpPr txBox="1"/>
          <p:nvPr/>
        </p:nvSpPr>
        <p:spPr>
          <a:xfrm>
            <a:off x="6084168" y="908721"/>
            <a:ext cx="1440160" cy="461665"/>
          </a:xfrm>
          <a:prstGeom prst="rect">
            <a:avLst/>
          </a:prstGeom>
          <a:noFill/>
        </p:spPr>
        <p:txBody>
          <a:bodyPr wrap="square" rtlCol="0">
            <a:spAutoFit/>
          </a:bodyPr>
          <a:lstStyle/>
          <a:p>
            <a:r>
              <a:rPr lang="tr-TR" sz="2400" dirty="0" smtClean="0"/>
              <a:t>Monitör</a:t>
            </a:r>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404664"/>
            <a:ext cx="8712968"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OYUN KURALLARI-DENEME</a:t>
            </a:r>
            <a:endParaRPr lang="tr-TR" b="1" dirty="0"/>
          </a:p>
        </p:txBody>
      </p:sp>
      <p:sp>
        <p:nvSpPr>
          <p:cNvPr id="5" name="4 İçerik Yer Tutucusu"/>
          <p:cNvSpPr>
            <a:spLocks noGrp="1"/>
          </p:cNvSpPr>
          <p:nvPr>
            <p:ph idx="1"/>
          </p:nvPr>
        </p:nvSpPr>
        <p:spPr/>
        <p:txBody>
          <a:bodyPr>
            <a:normAutofit/>
          </a:bodyPr>
          <a:lstStyle/>
          <a:p>
            <a:r>
              <a:rPr lang="tr-TR" sz="2400" dirty="0" smtClean="0"/>
              <a:t>Genç Bayan  ve Genç Erkek sporcular için 40 atış 50 dakika süre, Büyük Bayan ve Büyük Erkek sporcular için ise 60 atış 75 dakika süreyi kapsamaktadır. </a:t>
            </a:r>
          </a:p>
          <a:p>
            <a:pPr>
              <a:buNone/>
            </a:pPr>
            <a:endParaRPr lang="tr-TR" sz="2400" dirty="0" smtClean="0"/>
          </a:p>
          <a:p>
            <a:r>
              <a:rPr lang="tr-TR" sz="2400" dirty="0" smtClean="0"/>
              <a:t>Eğer yarış alanlarında elektronik </a:t>
            </a:r>
            <a:r>
              <a:rPr lang="tr-TR" sz="2400" dirty="0" err="1" smtClean="0"/>
              <a:t>skorlama</a:t>
            </a:r>
            <a:r>
              <a:rPr lang="tr-TR" sz="2400" dirty="0" smtClean="0"/>
              <a:t> sistemi yoksa, normal atış sürelerine ilaveten bayanlara ek 10 dakika, erkeklere ek 15 dakika fazladan süre verilir. </a:t>
            </a:r>
          </a:p>
          <a:p>
            <a:pPr>
              <a:buNone/>
            </a:pPr>
            <a:endParaRPr lang="tr-TR" sz="2400" dirty="0" smtClean="0"/>
          </a:p>
          <a:p>
            <a:r>
              <a:rPr lang="tr-TR" sz="2400" dirty="0" smtClean="0"/>
              <a:t>Yarış öncesi hazırlık ve deneme süresi bayan ve erkek sporcular için aynı olup 15 dakikadır.</a:t>
            </a:r>
            <a:endParaRPr lang="tr-T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Hazırlık ve Deneme süresi, </a:t>
            </a:r>
            <a:r>
              <a:rPr lang="tr-TR" sz="2400" b="1" dirty="0" smtClean="0">
                <a:solidFill>
                  <a:srgbClr val="C00000"/>
                </a:solidFill>
              </a:rPr>
              <a:t>“HAZIRLIK VE DENEME SÜRESİ….. START”</a:t>
            </a:r>
            <a:r>
              <a:rPr lang="tr-TR" sz="2400" b="1" dirty="0" smtClean="0">
                <a:solidFill>
                  <a:schemeClr val="accent4">
                    <a:lumMod val="75000"/>
                  </a:schemeClr>
                </a:solidFill>
              </a:rPr>
              <a:t>  </a:t>
            </a:r>
            <a:r>
              <a:rPr lang="tr-TR" sz="2400" dirty="0" smtClean="0"/>
              <a:t>komutuyla başlar. </a:t>
            </a:r>
            <a:r>
              <a:rPr lang="tr-TR" sz="2400" dirty="0" smtClean="0">
                <a:solidFill>
                  <a:srgbClr val="C00000"/>
                </a:solidFill>
              </a:rPr>
              <a:t>‘</a:t>
            </a:r>
            <a:r>
              <a:rPr lang="tr-TR" sz="2400" b="1" dirty="0" smtClean="0">
                <a:solidFill>
                  <a:srgbClr val="C00000"/>
                </a:solidFill>
              </a:rPr>
              <a:t>’START‘’ </a:t>
            </a:r>
            <a:r>
              <a:rPr lang="tr-TR" sz="2400" dirty="0" smtClean="0"/>
              <a:t>komutu verilmeden önce hiçbir atış yapılamaz. </a:t>
            </a:r>
          </a:p>
          <a:p>
            <a:endParaRPr lang="tr-TR" sz="2400" dirty="0" smtClean="0"/>
          </a:p>
          <a:p>
            <a:r>
              <a:rPr lang="tr-TR" sz="2400" dirty="0" smtClean="0"/>
              <a:t>Bir Sporcu, hazırlık ve deneme süresi maksadıyla </a:t>
            </a:r>
            <a:r>
              <a:rPr lang="tr-TR" sz="2400" b="1" dirty="0" smtClean="0">
                <a:solidFill>
                  <a:srgbClr val="C00000"/>
                </a:solidFill>
              </a:rPr>
              <a:t>‘’START ‘’ </a:t>
            </a:r>
            <a:r>
              <a:rPr lang="tr-TR" sz="2400" dirty="0" smtClean="0"/>
              <a:t>komutu verilmeden önce bir atış veya atışlar yaparsa ve emniyet söz konusu ise, sporcu diskalifiye edilir. Emniyet söz konusu değilse , ilk yarışma atışı kayıp (0) olarak kaydedilir. </a:t>
            </a:r>
            <a:endParaRPr lang="tr-TR" sz="2400" dirty="0"/>
          </a:p>
        </p:txBody>
      </p:sp>
      <p:sp>
        <p:nvSpPr>
          <p:cNvPr id="4" name="3 Dikdörtgen"/>
          <p:cNvSpPr/>
          <p:nvPr/>
        </p:nvSpPr>
        <p:spPr>
          <a:xfrm>
            <a:off x="251520" y="404664"/>
            <a:ext cx="8712968"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1 Başlık"/>
          <p:cNvSpPr txBox="1">
            <a:spLocks/>
          </p:cNvSpPr>
          <p:nvPr/>
        </p:nvSpPr>
        <p:spPr>
          <a:xfrm>
            <a:off x="609600" y="188640"/>
            <a:ext cx="8229600" cy="13813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OYUN KURALLARI-DENEME</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Yarışma atışı için tüm hedefler hazır olduğunda, Poligon Amiri </a:t>
            </a:r>
            <a:r>
              <a:rPr lang="tr-TR" sz="2400" b="1" dirty="0" smtClean="0">
                <a:solidFill>
                  <a:srgbClr val="C00000"/>
                </a:solidFill>
              </a:rPr>
              <a:t>“YARIŞMA ATIŞI…START”  </a:t>
            </a:r>
            <a:r>
              <a:rPr lang="tr-TR" sz="2400" dirty="0" smtClean="0"/>
              <a:t>komutunu verecektir. Poligon Amiri </a:t>
            </a:r>
            <a:r>
              <a:rPr lang="tr-TR" sz="2400" b="1" dirty="0" smtClean="0">
                <a:solidFill>
                  <a:srgbClr val="C00000"/>
                </a:solidFill>
              </a:rPr>
              <a:t>“START”  </a:t>
            </a:r>
            <a:r>
              <a:rPr lang="tr-TR" sz="2400" dirty="0" smtClean="0"/>
              <a:t>komutunu verdiğinde yarışma atışının başladığı kabul edilecektir. </a:t>
            </a:r>
          </a:p>
          <a:p>
            <a:pPr>
              <a:buNone/>
            </a:pPr>
            <a:endParaRPr lang="tr-TR" sz="2400" dirty="0" smtClean="0"/>
          </a:p>
          <a:p>
            <a:pPr>
              <a:buNone/>
            </a:pPr>
            <a:endParaRPr lang="tr-TR" sz="2400" dirty="0" smtClean="0"/>
          </a:p>
          <a:p>
            <a:r>
              <a:rPr lang="tr-TR" sz="2400" dirty="0" smtClean="0"/>
              <a:t>Poligon Amiri, atış süresi bitiminden on (10) ve beş (5) dakika önce kalan süre hakkında hoparlör ile sporcuları bilgilendirmelidir.</a:t>
            </a:r>
            <a:endParaRPr lang="tr-TR" sz="2400" dirty="0"/>
          </a:p>
        </p:txBody>
      </p:sp>
      <p:sp>
        <p:nvSpPr>
          <p:cNvPr id="4" name="3 Dikdörtgen"/>
          <p:cNvSpPr/>
          <p:nvPr/>
        </p:nvSpPr>
        <p:spPr>
          <a:xfrm>
            <a:off x="251520" y="404664"/>
            <a:ext cx="8712968"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1 Başlık"/>
          <p:cNvSpPr txBox="1">
            <a:spLocks/>
          </p:cNvSpPr>
          <p:nvPr/>
        </p:nvSpPr>
        <p:spPr>
          <a:xfrm>
            <a:off x="609600" y="188640"/>
            <a:ext cx="8229600" cy="13813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OYUN KURALLARI-YARIŞ</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60648"/>
            <a:ext cx="8568952"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1 Başlık"/>
          <p:cNvSpPr>
            <a:spLocks noGrp="1"/>
          </p:cNvSpPr>
          <p:nvPr>
            <p:ph type="ctrTitle"/>
          </p:nvPr>
        </p:nvSpPr>
        <p:spPr>
          <a:xfrm>
            <a:off x="685800" y="260649"/>
            <a:ext cx="7772400" cy="720079"/>
          </a:xfrm>
        </p:spPr>
        <p:txBody>
          <a:bodyPr>
            <a:normAutofit fontScale="90000"/>
          </a:bodyPr>
          <a:lstStyle/>
          <a:p>
            <a:r>
              <a:rPr lang="tr-T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HAVALI TABANCA NEDİR ?</a:t>
            </a:r>
            <a:endParaRPr lang="tr-TR"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Alt Başlık"/>
          <p:cNvSpPr>
            <a:spLocks noGrp="1"/>
          </p:cNvSpPr>
          <p:nvPr>
            <p:ph type="subTitle" idx="1"/>
          </p:nvPr>
        </p:nvSpPr>
        <p:spPr>
          <a:xfrm>
            <a:off x="179512" y="1052736"/>
            <a:ext cx="8784976" cy="4586064"/>
          </a:xfrm>
        </p:spPr>
        <p:txBody>
          <a:bodyPr>
            <a:normAutofit/>
          </a:bodyPr>
          <a:lstStyle/>
          <a:p>
            <a:pPr algn="l"/>
            <a:r>
              <a:rPr lang="tr-TR" sz="2400" dirty="0" smtClean="0">
                <a:solidFill>
                  <a:schemeClr val="tx1"/>
                </a:solidFill>
              </a:rPr>
              <a:t>Sıkıştırılmış hava yardımıyla saçma atabilen tabanca çeşididir. Tabanca, hava pistonlu, yaylı ya da karbondioksit tüplerle çalışabilir. Yaylı tabancalarda mermi hızı ve atış mesafesi karbondioksit tüplüye nazaran düşüktür.</a:t>
            </a:r>
            <a:endParaRPr lang="tr-TR" sz="2400" dirty="0">
              <a:solidFill>
                <a:schemeClr val="tx1"/>
              </a:solidFill>
            </a:endParaRPr>
          </a:p>
        </p:txBody>
      </p:sp>
      <p:pic>
        <p:nvPicPr>
          <p:cNvPr id="1027" name="Picture 3" descr="C:\Users\ASUS\Desktop\atıcılık\havali_tabanca.png"/>
          <p:cNvPicPr>
            <a:picLocks noChangeAspect="1" noChangeArrowheads="1"/>
          </p:cNvPicPr>
          <p:nvPr/>
        </p:nvPicPr>
        <p:blipFill>
          <a:blip r:embed="rId2" cstate="print"/>
          <a:srcRect/>
          <a:stretch>
            <a:fillRect/>
          </a:stretch>
        </p:blipFill>
        <p:spPr bwMode="auto">
          <a:xfrm>
            <a:off x="251520" y="2636912"/>
            <a:ext cx="8640960" cy="371703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Yarışma uygun işaret veya </a:t>
            </a:r>
            <a:r>
              <a:rPr lang="tr-TR" sz="2400" b="1" dirty="0" smtClean="0">
                <a:solidFill>
                  <a:srgbClr val="C00000"/>
                </a:solidFill>
              </a:rPr>
              <a:t>‘’STOP ‘’ </a:t>
            </a:r>
            <a:r>
              <a:rPr lang="tr-TR" sz="2400" dirty="0" smtClean="0"/>
              <a:t>komutu üzerine durmalıdır. </a:t>
            </a:r>
          </a:p>
          <a:p>
            <a:pPr>
              <a:buNone/>
            </a:pPr>
            <a:r>
              <a:rPr lang="tr-TR" sz="2400" dirty="0" smtClean="0"/>
              <a:t>         </a:t>
            </a:r>
          </a:p>
          <a:p>
            <a:pPr>
              <a:buNone/>
            </a:pPr>
            <a:r>
              <a:rPr lang="tr-TR" sz="2400" dirty="0" smtClean="0"/>
              <a:t>             a) </a:t>
            </a:r>
            <a:r>
              <a:rPr lang="tr-TR" sz="2400" b="1" dirty="0" smtClean="0">
                <a:solidFill>
                  <a:srgbClr val="C00000"/>
                </a:solidFill>
              </a:rPr>
              <a:t>‘’STOP ‘’ </a:t>
            </a:r>
            <a:r>
              <a:rPr lang="tr-TR" sz="2400" dirty="0" smtClean="0"/>
              <a:t>işaret veya komutundan sonra atış(</a:t>
            </a:r>
            <a:r>
              <a:rPr lang="tr-TR" sz="2400" dirty="0" err="1" smtClean="0"/>
              <a:t>lar</a:t>
            </a:r>
            <a:r>
              <a:rPr lang="tr-TR" sz="2400" dirty="0" smtClean="0"/>
              <a:t>) yapılırsa, bu atış(</a:t>
            </a:r>
            <a:r>
              <a:rPr lang="tr-TR" sz="2400" dirty="0" err="1" smtClean="0"/>
              <a:t>lar</a:t>
            </a:r>
            <a:r>
              <a:rPr lang="tr-TR" sz="2400" dirty="0" smtClean="0"/>
              <a:t>) kayıp olarak sayılmalıdır  </a:t>
            </a:r>
          </a:p>
          <a:p>
            <a:pPr>
              <a:buNone/>
            </a:pPr>
            <a:r>
              <a:rPr lang="tr-TR" sz="2400" dirty="0" smtClean="0"/>
              <a:t>              b) Eğer atış(</a:t>
            </a:r>
            <a:r>
              <a:rPr lang="tr-TR" sz="2400" dirty="0" err="1" smtClean="0"/>
              <a:t>lar</a:t>
            </a:r>
            <a:r>
              <a:rPr lang="tr-TR" sz="2400" dirty="0" smtClean="0"/>
              <a:t>) belirlenemezse, bu hedefteki en iyi atış(</a:t>
            </a:r>
            <a:r>
              <a:rPr lang="tr-TR" sz="2400" dirty="0" err="1" smtClean="0"/>
              <a:t>lar</a:t>
            </a:r>
            <a:r>
              <a:rPr lang="tr-TR" sz="2400" dirty="0" smtClean="0"/>
              <a:t>) skordan düşülmeli ve kayıp olarak sayılmalıdır. </a:t>
            </a:r>
            <a:endParaRPr lang="tr-TR" sz="2400" dirty="0"/>
          </a:p>
        </p:txBody>
      </p:sp>
      <p:sp>
        <p:nvSpPr>
          <p:cNvPr id="4" name="3 Dikdörtgen"/>
          <p:cNvSpPr/>
          <p:nvPr/>
        </p:nvSpPr>
        <p:spPr>
          <a:xfrm>
            <a:off x="251520" y="404664"/>
            <a:ext cx="8712968"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1 Başlık"/>
          <p:cNvSpPr txBox="1">
            <a:spLocks/>
          </p:cNvSpPr>
          <p:nvPr/>
        </p:nvSpPr>
        <p:spPr>
          <a:xfrm>
            <a:off x="609600" y="188640"/>
            <a:ext cx="8229600" cy="13813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OYUN KURALLARI-YARIŞ</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 Yarışma atışlarındaki çapraz atışlar kayıp olarak puanlanmalıdır. </a:t>
            </a:r>
          </a:p>
          <a:p>
            <a:endParaRPr lang="tr-TR" sz="2400" dirty="0" smtClean="0"/>
          </a:p>
          <a:p>
            <a:r>
              <a:rPr lang="tr-TR" sz="2400" dirty="0" smtClean="0"/>
              <a:t>Sporcu deneme atışı yaparken, başka bir sporcunun deneme hedefine atış yaparsa ceza uygulanmaz. </a:t>
            </a:r>
          </a:p>
          <a:p>
            <a:endParaRPr lang="tr-TR" sz="2400" dirty="0" smtClean="0"/>
          </a:p>
          <a:p>
            <a:r>
              <a:rPr lang="tr-TR" sz="2400" dirty="0" smtClean="0"/>
              <a:t>Eğer bir sporcu deneme atışı sırasında başka bir sporcunun Yarışma (MATCH) hedefine atış yaparsa, kendi ilk serisinden 2 puan düşülerek cezalandırılmalıdır.</a:t>
            </a:r>
            <a:endParaRPr lang="tr-TR" sz="2400" dirty="0"/>
          </a:p>
        </p:txBody>
      </p:sp>
      <p:sp>
        <p:nvSpPr>
          <p:cNvPr id="4" name="3 Dikdörtgen"/>
          <p:cNvSpPr/>
          <p:nvPr/>
        </p:nvSpPr>
        <p:spPr>
          <a:xfrm>
            <a:off x="251520" y="404664"/>
            <a:ext cx="8712968"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1 Başlık"/>
          <p:cNvSpPr txBox="1">
            <a:spLocks/>
          </p:cNvSpPr>
          <p:nvPr/>
        </p:nvSpPr>
        <p:spPr>
          <a:xfrm>
            <a:off x="609600" y="188640"/>
            <a:ext cx="8229600" cy="13813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OYUN KURALLARI-ÇAPRAZ</a:t>
            </a:r>
            <a:r>
              <a:rPr kumimoji="0" lang="tr-TR" sz="4400" b="1" i="0" u="none" strike="noStrike" kern="1200" cap="none" spc="0" normalizeH="0" noProof="0" dirty="0" smtClean="0">
                <a:ln>
                  <a:noFill/>
                </a:ln>
                <a:solidFill>
                  <a:schemeClr val="tx1"/>
                </a:solidFill>
                <a:effectLst/>
                <a:uLnTx/>
                <a:uFillTx/>
                <a:latin typeface="+mj-lt"/>
                <a:ea typeface="+mj-ea"/>
                <a:cs typeface="+mj-cs"/>
              </a:rPr>
              <a:t> ATIŞ</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528" y="548680"/>
            <a:ext cx="8640960"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HAZIRLAYANLAR</a:t>
            </a:r>
            <a:endParaRPr lang="tr-TR" b="1" dirty="0"/>
          </a:p>
        </p:txBody>
      </p:sp>
      <p:sp>
        <p:nvSpPr>
          <p:cNvPr id="3" name="2 İçerik Yer Tutucusu"/>
          <p:cNvSpPr>
            <a:spLocks noGrp="1"/>
          </p:cNvSpPr>
          <p:nvPr>
            <p:ph idx="1"/>
          </p:nvPr>
        </p:nvSpPr>
        <p:spPr>
          <a:xfrm>
            <a:off x="457200" y="4437112"/>
            <a:ext cx="4546848" cy="1689051"/>
          </a:xfrm>
        </p:spPr>
        <p:txBody>
          <a:bodyPr>
            <a:normAutofit fontScale="47500" lnSpcReduction="20000"/>
          </a:bodyPr>
          <a:lstStyle/>
          <a:p>
            <a:pPr>
              <a:buNone/>
            </a:pPr>
            <a:r>
              <a:rPr lang="tr-TR" dirty="0" smtClean="0"/>
              <a:t>Kaynakça </a:t>
            </a:r>
          </a:p>
          <a:p>
            <a:pPr>
              <a:buNone/>
            </a:pPr>
            <a:r>
              <a:rPr lang="tr-TR" dirty="0" smtClean="0"/>
              <a:t> </a:t>
            </a:r>
            <a:r>
              <a:rPr lang="tr-TR" i="1" dirty="0" smtClean="0"/>
              <a:t>Türkiye Atıcılık ve Avcılık Federasyonu</a:t>
            </a:r>
          </a:p>
          <a:p>
            <a:pPr>
              <a:buNone/>
            </a:pPr>
            <a:r>
              <a:rPr lang="tr-TR" i="1" dirty="0" smtClean="0"/>
              <a:t>Gençlik ve Spor Bakanlığı</a:t>
            </a:r>
          </a:p>
          <a:p>
            <a:pPr>
              <a:buNone/>
            </a:pPr>
            <a:r>
              <a:rPr lang="tr-TR" i="1" dirty="0" err="1" smtClean="0"/>
              <a:t>Sporubenimletanı</a:t>
            </a:r>
            <a:r>
              <a:rPr lang="tr-TR" i="1" dirty="0" smtClean="0"/>
              <a:t>.org</a:t>
            </a:r>
          </a:p>
          <a:p>
            <a:pPr>
              <a:buNone/>
            </a:pPr>
            <a:r>
              <a:rPr lang="tr-TR" i="1" dirty="0" err="1" smtClean="0"/>
              <a:t>issf</a:t>
            </a:r>
            <a:r>
              <a:rPr lang="tr-TR" i="1" dirty="0" smtClean="0"/>
              <a:t>-</a:t>
            </a:r>
            <a:r>
              <a:rPr lang="tr-TR" i="1" dirty="0" err="1" smtClean="0"/>
              <a:t>sports</a:t>
            </a:r>
            <a:r>
              <a:rPr lang="tr-TR" i="1" dirty="0" smtClean="0"/>
              <a:t>.org</a:t>
            </a:r>
          </a:p>
          <a:p>
            <a:pPr>
              <a:buNone/>
            </a:pPr>
            <a:r>
              <a:rPr lang="tr-TR" i="1" dirty="0" err="1" smtClean="0"/>
              <a:t>Wikipedia</a:t>
            </a:r>
            <a:r>
              <a:rPr lang="tr-TR" i="1" dirty="0" smtClean="0"/>
              <a:t> 10 metre hava tabancası</a:t>
            </a:r>
          </a:p>
          <a:p>
            <a:pPr>
              <a:buNone/>
            </a:pPr>
            <a:r>
              <a:rPr lang="tr-TR" i="1" dirty="0" err="1" smtClean="0"/>
              <a:t>wikizero</a:t>
            </a:r>
            <a:endParaRPr lang="tr-TR" i="1" dirty="0" smtClean="0"/>
          </a:p>
          <a:p>
            <a:pPr>
              <a:buNone/>
            </a:pPr>
            <a:endParaRPr lang="tr-TR" dirty="0"/>
          </a:p>
        </p:txBody>
      </p:sp>
      <p:sp>
        <p:nvSpPr>
          <p:cNvPr id="5" name="4 Dikdörtgen"/>
          <p:cNvSpPr/>
          <p:nvPr/>
        </p:nvSpPr>
        <p:spPr>
          <a:xfrm>
            <a:off x="395536" y="1412776"/>
            <a:ext cx="8568952" cy="2952328"/>
          </a:xfrm>
          <a:prstGeom prst="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b="1" dirty="0" smtClean="0">
                <a:latin typeface="+mj-lt"/>
              </a:rPr>
              <a:t>HİLAL DEMİR 17170091</a:t>
            </a:r>
          </a:p>
          <a:p>
            <a:pPr algn="ctr"/>
            <a:r>
              <a:rPr lang="tr-TR" sz="4400" b="1" dirty="0" smtClean="0">
                <a:latin typeface="+mj-lt"/>
              </a:rPr>
              <a:t>GÜLBAHAR TEKKALAN 16170175</a:t>
            </a:r>
            <a:endParaRPr lang="tr-TR" sz="44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467544" y="260648"/>
            <a:ext cx="8136904"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solidFill>
                <a:schemeClr val="bg1"/>
              </a:solidFill>
            </a:endParaRPr>
          </a:p>
        </p:txBody>
      </p:sp>
      <p:sp>
        <p:nvSpPr>
          <p:cNvPr id="2" name="1 Başlık"/>
          <p:cNvSpPr>
            <a:spLocks noGrp="1"/>
          </p:cNvSpPr>
          <p:nvPr>
            <p:ph type="title"/>
          </p:nvPr>
        </p:nvSpPr>
        <p:spPr>
          <a:xfrm>
            <a:off x="457200" y="274638"/>
            <a:ext cx="8229600" cy="850106"/>
          </a:xfrm>
        </p:spPr>
        <p:txBody>
          <a:bodyPr/>
          <a:lstStyle/>
          <a:p>
            <a:r>
              <a:rPr lang="tr-TR" dirty="0" smtClean="0">
                <a:solidFill>
                  <a:schemeClr val="bg1"/>
                </a:solidFill>
              </a:rPr>
              <a:t>DÜNYADA TARİHÇESİ</a:t>
            </a:r>
            <a:endParaRPr lang="tr-TR" dirty="0">
              <a:solidFill>
                <a:schemeClr val="bg1"/>
              </a:solidFill>
            </a:endParaRPr>
          </a:p>
        </p:txBody>
      </p:sp>
      <p:sp>
        <p:nvSpPr>
          <p:cNvPr id="3" name="2 İçerik Yer Tutucusu"/>
          <p:cNvSpPr>
            <a:spLocks noGrp="1"/>
          </p:cNvSpPr>
          <p:nvPr>
            <p:ph idx="1"/>
          </p:nvPr>
        </p:nvSpPr>
        <p:spPr>
          <a:xfrm>
            <a:off x="457200" y="1124745"/>
            <a:ext cx="8229600" cy="3024336"/>
          </a:xfrm>
        </p:spPr>
        <p:txBody>
          <a:bodyPr>
            <a:normAutofit/>
          </a:bodyPr>
          <a:lstStyle/>
          <a:p>
            <a:r>
              <a:rPr lang="tr-TR" sz="2400" dirty="0" smtClean="0"/>
              <a:t>Kaynağı avcılık olan bu spor dalı, 16. Yüzyılın ortalarında Kuzey Avrupa ülkelerinde ve İngiltere de başlamıştır. </a:t>
            </a:r>
            <a:endParaRPr lang="tr-TR" sz="2400" i="1" dirty="0" smtClean="0"/>
          </a:p>
          <a:p>
            <a:r>
              <a:rPr lang="tr-TR" sz="2400" dirty="0" smtClean="0"/>
              <a:t> Atıcılık müsabakaları 1896 Yaz Olimpiyatları'nın programına alındı, ertesi yıl ise ilk Dünya Şampiyonası gerçekleştirildi.</a:t>
            </a:r>
            <a:endParaRPr lang="tr-TR" sz="2400" i="1" dirty="0"/>
          </a:p>
        </p:txBody>
      </p:sp>
      <p:pic>
        <p:nvPicPr>
          <p:cNvPr id="3075" name="Picture 3" descr="C:\Users\ASUS\Desktop\atıcılık\420px-1896_Olympic_opening_ceremony.jpg"/>
          <p:cNvPicPr>
            <a:picLocks noChangeAspect="1" noChangeArrowheads="1"/>
          </p:cNvPicPr>
          <p:nvPr/>
        </p:nvPicPr>
        <p:blipFill>
          <a:blip r:embed="rId2" cstate="print"/>
          <a:srcRect/>
          <a:stretch>
            <a:fillRect/>
          </a:stretch>
        </p:blipFill>
        <p:spPr bwMode="auto">
          <a:xfrm>
            <a:off x="539552" y="3140968"/>
            <a:ext cx="8064896" cy="2843014"/>
          </a:xfrm>
          <a:prstGeom prst="rect">
            <a:avLst/>
          </a:prstGeom>
          <a:noFill/>
        </p:spPr>
      </p:pic>
      <p:sp>
        <p:nvSpPr>
          <p:cNvPr id="9" name="8 Metin kutusu"/>
          <p:cNvSpPr txBox="1"/>
          <p:nvPr/>
        </p:nvSpPr>
        <p:spPr>
          <a:xfrm>
            <a:off x="1691680" y="6156012"/>
            <a:ext cx="3888432" cy="369332"/>
          </a:xfrm>
          <a:prstGeom prst="rect">
            <a:avLst/>
          </a:prstGeom>
          <a:noFill/>
        </p:spPr>
        <p:txBody>
          <a:bodyPr wrap="square" rtlCol="0">
            <a:spAutoFit/>
          </a:bodyPr>
          <a:lstStyle/>
          <a:p>
            <a:r>
              <a:rPr lang="tr-TR" i="1" dirty="0" smtClean="0"/>
              <a:t>                  1896 Atina Yaz Olimpiyatları</a:t>
            </a:r>
            <a:endParaRPr lang="tr-TR"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251520" y="188640"/>
            <a:ext cx="8496944"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chemeClr val="bg1"/>
                </a:solidFill>
              </a:rPr>
              <a:t>TÜRKİYE</a:t>
            </a:r>
            <a:r>
              <a:rPr lang="tr-TR" b="1" dirty="0" smtClean="0"/>
              <a:t> </a:t>
            </a:r>
            <a:r>
              <a:rPr lang="tr-TR" b="1" dirty="0" smtClean="0">
                <a:solidFill>
                  <a:schemeClr val="bg1"/>
                </a:solidFill>
              </a:rPr>
              <a:t>TARİHİ</a:t>
            </a:r>
            <a:endParaRPr lang="tr-TR" b="1" dirty="0">
              <a:solidFill>
                <a:schemeClr val="bg1"/>
              </a:solidFill>
            </a:endParaRPr>
          </a:p>
        </p:txBody>
      </p:sp>
      <p:pic>
        <p:nvPicPr>
          <p:cNvPr id="6" name="Picture 2" descr="C:\Users\ASUS\Desktop\atıcılık\atatürk-ün-atıcılık-yaparken-çekilen-fotografı_622272.jpg"/>
          <p:cNvPicPr>
            <a:picLocks noGrp="1" noChangeAspect="1" noChangeArrowheads="1"/>
          </p:cNvPicPr>
          <p:nvPr>
            <p:ph idx="1"/>
          </p:nvPr>
        </p:nvPicPr>
        <p:blipFill>
          <a:blip r:embed="rId2" cstate="print"/>
          <a:srcRect/>
          <a:stretch>
            <a:fillRect/>
          </a:stretch>
        </p:blipFill>
        <p:spPr bwMode="auto">
          <a:xfrm>
            <a:off x="323528" y="3123778"/>
            <a:ext cx="8496944" cy="325755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6 Metin kutusu"/>
          <p:cNvSpPr txBox="1"/>
          <p:nvPr/>
        </p:nvSpPr>
        <p:spPr>
          <a:xfrm>
            <a:off x="1403648" y="6444044"/>
            <a:ext cx="5909182" cy="369332"/>
          </a:xfrm>
          <a:prstGeom prst="rect">
            <a:avLst/>
          </a:prstGeom>
          <a:noFill/>
        </p:spPr>
        <p:txBody>
          <a:bodyPr wrap="square" rtlCol="0">
            <a:spAutoFit/>
          </a:bodyPr>
          <a:lstStyle/>
          <a:p>
            <a:r>
              <a:rPr lang="tr-TR" i="1" dirty="0" smtClean="0"/>
              <a:t>Mustafa Kemal Atatürk’ün atıcılık yaparken çekilmiş fotoğrafı</a:t>
            </a:r>
            <a:endParaRPr lang="tr-TR" i="1" dirty="0"/>
          </a:p>
        </p:txBody>
      </p:sp>
      <p:sp>
        <p:nvSpPr>
          <p:cNvPr id="8" name="7 Metin kutusu"/>
          <p:cNvSpPr txBox="1"/>
          <p:nvPr/>
        </p:nvSpPr>
        <p:spPr>
          <a:xfrm>
            <a:off x="251520" y="985952"/>
            <a:ext cx="8784976" cy="1938992"/>
          </a:xfrm>
          <a:prstGeom prst="rect">
            <a:avLst/>
          </a:prstGeom>
          <a:noFill/>
        </p:spPr>
        <p:txBody>
          <a:bodyPr wrap="square" rtlCol="0">
            <a:spAutoFit/>
          </a:bodyPr>
          <a:lstStyle/>
          <a:p>
            <a:r>
              <a:rPr lang="tr-TR" sz="2400" dirty="0" smtClean="0"/>
              <a:t>Temeli Osmanlı döneminde 1910 yılında atılmıştır. Spor kulüplerinin kurulması ve ordunun ilgi göstermesi ile artan çabalara ilk futbolcular katıldı. </a:t>
            </a:r>
            <a:r>
              <a:rPr lang="tr-TR" sz="2400" dirty="0" err="1" smtClean="0"/>
              <a:t>Fenerbahçe'li</a:t>
            </a:r>
            <a:r>
              <a:rPr lang="tr-TR" sz="2400" dirty="0" smtClean="0"/>
              <a:t> Necati ve Galip Bey, </a:t>
            </a:r>
            <a:r>
              <a:rPr lang="tr-TR" sz="2400" dirty="0" err="1" smtClean="0"/>
              <a:t>Galatasaray'lı</a:t>
            </a:r>
            <a:r>
              <a:rPr lang="tr-TR" sz="2400" dirty="0" smtClean="0"/>
              <a:t> Emin Bülent ve </a:t>
            </a:r>
            <a:r>
              <a:rPr lang="tr-TR" sz="2400" dirty="0" err="1" smtClean="0"/>
              <a:t>Merdivenköy'lü</a:t>
            </a:r>
            <a:r>
              <a:rPr lang="tr-TR" sz="2400" dirty="0" smtClean="0"/>
              <a:t> Ziya Bey dönemin ilk atıcıları oldu. Fenerbahçe Spor </a:t>
            </a:r>
            <a:r>
              <a:rPr lang="tr-TR" sz="2400" dirty="0" err="1" smtClean="0"/>
              <a:t>Kulübü'de</a:t>
            </a:r>
            <a:r>
              <a:rPr lang="tr-TR" sz="2400" dirty="0" smtClean="0"/>
              <a:t> ilk atıcılık çalışmalar 1913 yılında başladı.</a:t>
            </a:r>
            <a:endParaRPr lang="tr-T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sz="2400" dirty="0" smtClean="0"/>
              <a:t>Cumhuriyetin ilanından sonra Ankara’da Atıcılık Kulübünün kurulması ve Beden Terbiyesi Genel Direktörü Cemil Taner'in çabaları ile atıcılık faaliyetlerine Ankara ve diğer illerde katıldı.</a:t>
            </a:r>
          </a:p>
          <a:p>
            <a:r>
              <a:rPr lang="tr-TR" sz="2400" dirty="0" smtClean="0"/>
              <a:t>Atıcılık ve avcılık faaliyetleri Türkiye İdman Cemiyetleri çatısı altında 1923 yılında başlatılır. </a:t>
            </a:r>
          </a:p>
          <a:p>
            <a:endParaRPr lang="tr-TR" sz="2400" dirty="0"/>
          </a:p>
        </p:txBody>
      </p:sp>
      <p:pic>
        <p:nvPicPr>
          <p:cNvPr id="4098" name="Picture 2" descr="C:\Users\ASUS\Desktop\atıcılık\1479238876.jpg"/>
          <p:cNvPicPr>
            <a:picLocks noChangeAspect="1" noChangeArrowheads="1"/>
          </p:cNvPicPr>
          <p:nvPr/>
        </p:nvPicPr>
        <p:blipFill>
          <a:blip r:embed="rId2" cstate="print"/>
          <a:srcRect/>
          <a:stretch>
            <a:fillRect/>
          </a:stretch>
        </p:blipFill>
        <p:spPr bwMode="auto">
          <a:xfrm>
            <a:off x="755576" y="2420888"/>
            <a:ext cx="7920880" cy="41484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lstStyle/>
          <a:p>
            <a:r>
              <a:rPr lang="tr-TR" sz="2400" dirty="0" smtClean="0"/>
              <a:t>Türk atıcılar ilk kez 1947 Dünya Şampiyonasına katıldılar.</a:t>
            </a:r>
          </a:p>
          <a:p>
            <a:r>
              <a:rPr lang="tr-TR" sz="2400" dirty="0" smtClean="0"/>
              <a:t>Federasyon kimliğine ulaşması 1989 yılında Gençlik ve Spor Genel Müdürlüğü'ne bağlı olarak "Atıcılık ve Avcılık Federasyonu" olarak adlandırılmasıyla başlar.</a:t>
            </a:r>
          </a:p>
          <a:p>
            <a:endParaRPr lang="tr-TR" dirty="0"/>
          </a:p>
        </p:txBody>
      </p:sp>
      <p:pic>
        <p:nvPicPr>
          <p:cNvPr id="5122" name="Picture 2" descr="C:\Users\ASUS\Desktop\atıcılık\34.jpg"/>
          <p:cNvPicPr>
            <a:picLocks noChangeAspect="1" noChangeArrowheads="1"/>
          </p:cNvPicPr>
          <p:nvPr/>
        </p:nvPicPr>
        <p:blipFill>
          <a:blip r:embed="rId2" cstate="print"/>
          <a:srcRect/>
          <a:stretch>
            <a:fillRect/>
          </a:stretch>
        </p:blipFill>
        <p:spPr bwMode="auto">
          <a:xfrm>
            <a:off x="611560" y="2996952"/>
            <a:ext cx="7776864" cy="33512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67544" y="404664"/>
            <a:ext cx="8280920" cy="5976664"/>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solidFill>
                  <a:schemeClr val="bg1"/>
                </a:solidFill>
              </a:rPr>
              <a:t>TICILIK –HAVALI TABANCA</a:t>
            </a:r>
            <a:endParaRPr lang="tr-TR" b="1" dirty="0">
              <a:solidFill>
                <a:schemeClr val="bg1"/>
              </a:solidFill>
            </a:endParaRPr>
          </a:p>
        </p:txBody>
      </p:sp>
      <p:sp>
        <p:nvSpPr>
          <p:cNvPr id="6" name="5 İçerik Yer Tutucusu"/>
          <p:cNvSpPr>
            <a:spLocks noGrp="1"/>
          </p:cNvSpPr>
          <p:nvPr>
            <p:ph idx="1"/>
          </p:nvPr>
        </p:nvSpPr>
        <p:spPr>
          <a:xfrm>
            <a:off x="467544" y="764704"/>
            <a:ext cx="8229600" cy="4525963"/>
          </a:xfrm>
        </p:spPr>
        <p:txBody>
          <a:bodyPr/>
          <a:lstStyle/>
          <a:p>
            <a:pPr>
              <a:buNone/>
            </a:pPr>
            <a:r>
              <a:rPr lang="tr-TR" dirty="0" smtClean="0"/>
              <a:t>     Türkiye tarihinin ilk Kadın dünya şampiyonu 5 Eylül 2018' de İlayda TARHAN tarafından kazanılmıştır</a:t>
            </a:r>
            <a:endParaRPr lang="tr-TR" dirty="0"/>
          </a:p>
        </p:txBody>
      </p:sp>
      <p:pic>
        <p:nvPicPr>
          <p:cNvPr id="1026" name="Picture 2" descr="C:\Users\ASUS\Desktop\morini-luftpistole-cm-200ei.jpg"/>
          <p:cNvPicPr>
            <a:picLocks noChangeAspect="1" noChangeArrowheads="1"/>
          </p:cNvPicPr>
          <p:nvPr/>
        </p:nvPicPr>
        <p:blipFill>
          <a:blip r:embed="rId2" cstate="print"/>
          <a:srcRect t="21690" b="19091"/>
          <a:stretch>
            <a:fillRect/>
          </a:stretch>
        </p:blipFill>
        <p:spPr bwMode="auto">
          <a:xfrm>
            <a:off x="755576" y="2564904"/>
            <a:ext cx="7620001" cy="33843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611560" y="1412776"/>
            <a:ext cx="2448272" cy="468052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ln w="76200">
                <a:solidFill>
                  <a:schemeClr val="tx1"/>
                </a:solidFill>
              </a:ln>
            </a:endParaRPr>
          </a:p>
        </p:txBody>
      </p:sp>
      <p:sp>
        <p:nvSpPr>
          <p:cNvPr id="10" name="9 Dikdörtgen"/>
          <p:cNvSpPr/>
          <p:nvPr/>
        </p:nvSpPr>
        <p:spPr>
          <a:xfrm>
            <a:off x="539552" y="404664"/>
            <a:ext cx="8280920" cy="7200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9" name="8 Dikdörtgen"/>
          <p:cNvSpPr/>
          <p:nvPr/>
        </p:nvSpPr>
        <p:spPr>
          <a:xfrm>
            <a:off x="6372200" y="1412776"/>
            <a:ext cx="2448272" cy="468052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ln w="76200">
                <a:solidFill>
                  <a:schemeClr val="tx1"/>
                </a:solidFill>
              </a:ln>
            </a:endParaRPr>
          </a:p>
        </p:txBody>
      </p:sp>
      <p:sp>
        <p:nvSpPr>
          <p:cNvPr id="8" name="7 Dikdörtgen"/>
          <p:cNvSpPr/>
          <p:nvPr/>
        </p:nvSpPr>
        <p:spPr>
          <a:xfrm>
            <a:off x="3563888" y="1412776"/>
            <a:ext cx="2448272" cy="468052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ln w="76200">
                <a:solidFill>
                  <a:schemeClr val="tx1"/>
                </a:solidFill>
              </a:ln>
            </a:endParaRPr>
          </a:p>
        </p:txBody>
      </p:sp>
      <p:sp>
        <p:nvSpPr>
          <p:cNvPr id="2" name="1 Başlık"/>
          <p:cNvSpPr>
            <a:spLocks noGrp="1"/>
          </p:cNvSpPr>
          <p:nvPr>
            <p:ph type="title"/>
          </p:nvPr>
        </p:nvSpPr>
        <p:spPr>
          <a:xfrm>
            <a:off x="457200" y="188640"/>
            <a:ext cx="8229600" cy="1143000"/>
          </a:xfrm>
        </p:spPr>
        <p:txBody>
          <a:bodyPr/>
          <a:lstStyle/>
          <a:p>
            <a:r>
              <a:rPr lang="tr-TR" dirty="0" smtClean="0"/>
              <a:t>HAVALI TABANCA BRANŞI</a:t>
            </a:r>
            <a:endParaRPr lang="tr-TR" dirty="0"/>
          </a:p>
        </p:txBody>
      </p:sp>
      <p:pic>
        <p:nvPicPr>
          <p:cNvPr id="6146" name="Picture 2" descr="C:\Users\ASUS\Desktop\atıcılık\TAAF.jpg"/>
          <p:cNvPicPr>
            <a:picLocks noChangeAspect="1" noChangeArrowheads="1"/>
          </p:cNvPicPr>
          <p:nvPr/>
        </p:nvPicPr>
        <p:blipFill>
          <a:blip r:embed="rId2" cstate="print"/>
          <a:srcRect/>
          <a:stretch>
            <a:fillRect/>
          </a:stretch>
        </p:blipFill>
        <p:spPr bwMode="auto">
          <a:xfrm>
            <a:off x="971600" y="1628800"/>
            <a:ext cx="1800200" cy="2361862"/>
          </a:xfrm>
          <a:prstGeom prst="rect">
            <a:avLst/>
          </a:prstGeom>
          <a:noFill/>
        </p:spPr>
      </p:pic>
      <p:pic>
        <p:nvPicPr>
          <p:cNvPr id="6147" name="Picture 3" descr="C:\Users\ASUS\Desktop\atıcılık\download.jpg"/>
          <p:cNvPicPr>
            <a:picLocks noChangeAspect="1" noChangeArrowheads="1"/>
          </p:cNvPicPr>
          <p:nvPr/>
        </p:nvPicPr>
        <p:blipFill>
          <a:blip r:embed="rId3" cstate="print"/>
          <a:srcRect l="27717" r="24283"/>
          <a:stretch>
            <a:fillRect/>
          </a:stretch>
        </p:blipFill>
        <p:spPr bwMode="auto">
          <a:xfrm>
            <a:off x="6516216" y="1628800"/>
            <a:ext cx="2160240" cy="2520280"/>
          </a:xfrm>
          <a:prstGeom prst="rect">
            <a:avLst/>
          </a:prstGeom>
          <a:noFill/>
        </p:spPr>
      </p:pic>
      <p:pic>
        <p:nvPicPr>
          <p:cNvPr id="6148" name="Picture 4" descr="C:\Users\ASUS\Desktop\atıcılık\unnamed.png"/>
          <p:cNvPicPr>
            <a:picLocks noChangeAspect="1" noChangeArrowheads="1"/>
          </p:cNvPicPr>
          <p:nvPr/>
        </p:nvPicPr>
        <p:blipFill>
          <a:blip r:embed="rId4" cstate="print"/>
          <a:srcRect/>
          <a:stretch>
            <a:fillRect/>
          </a:stretch>
        </p:blipFill>
        <p:spPr bwMode="auto">
          <a:xfrm>
            <a:off x="3635896" y="1556792"/>
            <a:ext cx="2232247" cy="2232247"/>
          </a:xfrm>
          <a:prstGeom prst="rect">
            <a:avLst/>
          </a:prstGeom>
          <a:noFill/>
        </p:spPr>
      </p:pic>
      <p:sp>
        <p:nvSpPr>
          <p:cNvPr id="11" name="10 Metin kutusu"/>
          <p:cNvSpPr txBox="1"/>
          <p:nvPr/>
        </p:nvSpPr>
        <p:spPr>
          <a:xfrm>
            <a:off x="827584" y="4581128"/>
            <a:ext cx="208823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chemeClr val="bg1"/>
                </a:solidFill>
              </a:rPr>
              <a:t>Türkiye Atıcılık ve</a:t>
            </a:r>
          </a:p>
          <a:p>
            <a:pPr algn="ctr"/>
            <a:r>
              <a:rPr lang="tr-TR" b="1" dirty="0" smtClean="0">
                <a:solidFill>
                  <a:schemeClr val="bg1"/>
                </a:solidFill>
              </a:rPr>
              <a:t>Avcılık</a:t>
            </a:r>
          </a:p>
          <a:p>
            <a:pPr algn="ctr"/>
            <a:r>
              <a:rPr lang="tr-TR" b="1" dirty="0" smtClean="0">
                <a:solidFill>
                  <a:schemeClr val="bg1"/>
                </a:solidFill>
              </a:rPr>
              <a:t>Federasyonu</a:t>
            </a:r>
            <a:endParaRPr lang="tr-TR" b="1" dirty="0">
              <a:solidFill>
                <a:schemeClr val="bg1"/>
              </a:solidFill>
            </a:endParaRPr>
          </a:p>
        </p:txBody>
      </p:sp>
      <p:sp>
        <p:nvSpPr>
          <p:cNvPr id="13" name="12 Metin kutusu"/>
          <p:cNvSpPr txBox="1"/>
          <p:nvPr/>
        </p:nvSpPr>
        <p:spPr>
          <a:xfrm>
            <a:off x="3779912" y="4581128"/>
            <a:ext cx="208823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chemeClr val="bg1"/>
                </a:solidFill>
              </a:rPr>
              <a:t>Türkiye Üniversite</a:t>
            </a:r>
          </a:p>
          <a:p>
            <a:pPr algn="ctr"/>
            <a:r>
              <a:rPr lang="tr-TR" b="1" dirty="0" smtClean="0">
                <a:solidFill>
                  <a:schemeClr val="bg1"/>
                </a:solidFill>
              </a:rPr>
              <a:t>Sporları</a:t>
            </a:r>
          </a:p>
          <a:p>
            <a:pPr algn="ctr"/>
            <a:r>
              <a:rPr lang="tr-TR" b="1" dirty="0" smtClean="0">
                <a:solidFill>
                  <a:schemeClr val="bg1"/>
                </a:solidFill>
              </a:rPr>
              <a:t>Federasyonu</a:t>
            </a:r>
            <a:endParaRPr lang="tr-TR" b="1" dirty="0">
              <a:solidFill>
                <a:schemeClr val="bg1"/>
              </a:solidFill>
            </a:endParaRPr>
          </a:p>
        </p:txBody>
      </p:sp>
      <p:sp>
        <p:nvSpPr>
          <p:cNvPr id="14" name="13 Metin kutusu"/>
          <p:cNvSpPr txBox="1"/>
          <p:nvPr/>
        </p:nvSpPr>
        <p:spPr>
          <a:xfrm>
            <a:off x="6588224" y="4581128"/>
            <a:ext cx="208823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chemeClr val="bg1"/>
                </a:solidFill>
              </a:rPr>
              <a:t>Gençlik Ve Spor</a:t>
            </a:r>
          </a:p>
          <a:p>
            <a:pPr algn="ctr"/>
            <a:r>
              <a:rPr lang="tr-TR" b="1" dirty="0" smtClean="0">
                <a:solidFill>
                  <a:schemeClr val="bg1"/>
                </a:solidFill>
              </a:rPr>
              <a:t>Bakanlığı</a:t>
            </a:r>
          </a:p>
          <a:p>
            <a:pPr algn="ctr"/>
            <a:r>
              <a:rPr lang="tr-TR" b="1" dirty="0" smtClean="0">
                <a:solidFill>
                  <a:schemeClr val="bg1"/>
                </a:solidFill>
              </a:rPr>
              <a:t>Okul Sporları</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260648"/>
            <a:ext cx="8496944"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7 Dikdörtgen"/>
          <p:cNvSpPr/>
          <p:nvPr/>
        </p:nvSpPr>
        <p:spPr>
          <a:xfrm>
            <a:off x="4644008" y="1556792"/>
            <a:ext cx="4176464" cy="511256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6 Dikdörtgen"/>
          <p:cNvSpPr/>
          <p:nvPr/>
        </p:nvSpPr>
        <p:spPr>
          <a:xfrm>
            <a:off x="251520" y="1556792"/>
            <a:ext cx="4176464" cy="511256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457200" y="188640"/>
            <a:ext cx="8363272" cy="792088"/>
          </a:xfrm>
        </p:spPr>
        <p:txBody>
          <a:bodyPr>
            <a:normAutofit/>
          </a:bodyPr>
          <a:lstStyle/>
          <a:p>
            <a:r>
              <a:rPr lang="tr-TR" b="1" dirty="0" smtClean="0"/>
              <a:t>EKİPMANLAR</a:t>
            </a:r>
            <a:endParaRPr lang="tr-TR" b="1" dirty="0"/>
          </a:p>
        </p:txBody>
      </p:sp>
      <p:sp>
        <p:nvSpPr>
          <p:cNvPr id="3" name="2 İçerik Yer Tutucusu"/>
          <p:cNvSpPr>
            <a:spLocks noGrp="1"/>
          </p:cNvSpPr>
          <p:nvPr>
            <p:ph idx="1"/>
          </p:nvPr>
        </p:nvSpPr>
        <p:spPr>
          <a:xfrm>
            <a:off x="457200" y="1052737"/>
            <a:ext cx="8229600" cy="576063"/>
          </a:xfrm>
        </p:spPr>
        <p:txBody>
          <a:bodyPr>
            <a:normAutofit lnSpcReduction="10000"/>
          </a:bodyPr>
          <a:lstStyle/>
          <a:p>
            <a:pPr>
              <a:buNone/>
            </a:pPr>
            <a:r>
              <a:rPr lang="tr-TR" b="1" dirty="0" smtClean="0">
                <a:solidFill>
                  <a:schemeClr val="accent6">
                    <a:lumMod val="75000"/>
                  </a:schemeClr>
                </a:solidFill>
              </a:rPr>
              <a:t>Atış ayakkabısı                        Atış gözlüğü</a:t>
            </a:r>
            <a:endParaRPr lang="tr-TR" b="1" dirty="0">
              <a:solidFill>
                <a:schemeClr val="accent6">
                  <a:lumMod val="75000"/>
                </a:schemeClr>
              </a:solidFill>
            </a:endParaRPr>
          </a:p>
        </p:txBody>
      </p:sp>
      <p:pic>
        <p:nvPicPr>
          <p:cNvPr id="7172" name="Picture 4" descr="C:\Users\ASUS\Desktop\atıcılık\sauer easy tab ayakkabi.jpg"/>
          <p:cNvPicPr>
            <a:picLocks noChangeAspect="1" noChangeArrowheads="1"/>
          </p:cNvPicPr>
          <p:nvPr/>
        </p:nvPicPr>
        <p:blipFill>
          <a:blip r:embed="rId2" cstate="print"/>
          <a:srcRect/>
          <a:stretch>
            <a:fillRect/>
          </a:stretch>
        </p:blipFill>
        <p:spPr bwMode="auto">
          <a:xfrm>
            <a:off x="467544" y="1700808"/>
            <a:ext cx="3421546" cy="3168352"/>
          </a:xfrm>
          <a:prstGeom prst="rect">
            <a:avLst/>
          </a:prstGeom>
          <a:noFill/>
        </p:spPr>
      </p:pic>
      <p:sp>
        <p:nvSpPr>
          <p:cNvPr id="12" name="11 Metin kutusu"/>
          <p:cNvSpPr txBox="1"/>
          <p:nvPr/>
        </p:nvSpPr>
        <p:spPr>
          <a:xfrm>
            <a:off x="395536" y="5157192"/>
            <a:ext cx="3888432" cy="1200329"/>
          </a:xfrm>
          <a:prstGeom prst="rect">
            <a:avLst/>
          </a:prstGeom>
          <a:noFill/>
        </p:spPr>
        <p:txBody>
          <a:bodyPr wrap="square" rtlCol="0">
            <a:spAutoFit/>
          </a:bodyPr>
          <a:lstStyle/>
          <a:p>
            <a:r>
              <a:rPr lang="tr-TR" sz="2400" i="1" dirty="0" smtClean="0"/>
              <a:t>Bileği kapatmayacak ve sarmayacak şekilde herhangi düztaban ayakkabı olabilir</a:t>
            </a:r>
            <a:endParaRPr lang="tr-TR" sz="2400" i="1" dirty="0"/>
          </a:p>
        </p:txBody>
      </p:sp>
      <p:sp>
        <p:nvSpPr>
          <p:cNvPr id="14" name="13 Metin kutusu"/>
          <p:cNvSpPr txBox="1"/>
          <p:nvPr/>
        </p:nvSpPr>
        <p:spPr>
          <a:xfrm>
            <a:off x="4716016" y="4955684"/>
            <a:ext cx="4032448" cy="1569660"/>
          </a:xfrm>
          <a:prstGeom prst="rect">
            <a:avLst/>
          </a:prstGeom>
          <a:noFill/>
        </p:spPr>
        <p:txBody>
          <a:bodyPr wrap="square" rtlCol="0">
            <a:spAutoFit/>
          </a:bodyPr>
          <a:lstStyle/>
          <a:p>
            <a:r>
              <a:rPr lang="tr-TR" sz="2400" i="1" dirty="0" smtClean="0"/>
              <a:t>Baş pozisyonunuzu sabitleme ve kullanılmayan gözü kapama açısından faydalı olabilir ama kullanma zorunluluğu yoktur.</a:t>
            </a:r>
            <a:endParaRPr lang="tr-TR" sz="2400" i="1" dirty="0"/>
          </a:p>
        </p:txBody>
      </p:sp>
      <p:pic>
        <p:nvPicPr>
          <p:cNvPr id="1026" name="Picture 2" descr="C:\Users\ASUS\Desktop\7fce8113-3c47-4e63-aca2-a1b8d4552f8e.jpg"/>
          <p:cNvPicPr>
            <a:picLocks noChangeAspect="1" noChangeArrowheads="1"/>
          </p:cNvPicPr>
          <p:nvPr/>
        </p:nvPicPr>
        <p:blipFill>
          <a:blip r:embed="rId3" cstate="print"/>
          <a:srcRect t="13375" b="8237"/>
          <a:stretch>
            <a:fillRect/>
          </a:stretch>
        </p:blipFill>
        <p:spPr bwMode="auto">
          <a:xfrm>
            <a:off x="4912187" y="1988840"/>
            <a:ext cx="3548245" cy="27814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743</Words>
  <Application>Microsoft Office PowerPoint</Application>
  <PresentationFormat>Ekran Gösterisi (4:3)</PresentationFormat>
  <Paragraphs>98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           ATICILIK NEDİR ?</vt:lpstr>
      <vt:lpstr>HAVALI TABANCA NEDİR ?</vt:lpstr>
      <vt:lpstr>DÜNYADA TARİHÇESİ</vt:lpstr>
      <vt:lpstr>TÜRKİYE TARİHİ</vt:lpstr>
      <vt:lpstr>Slayt 5</vt:lpstr>
      <vt:lpstr>Slayt 6</vt:lpstr>
      <vt:lpstr>TICILIK –HAVALI TABANCA</vt:lpstr>
      <vt:lpstr>HAVALI TABANCA BRANŞI</vt:lpstr>
      <vt:lpstr>EKİPMANLAR</vt:lpstr>
      <vt:lpstr>EKİPMANLAR</vt:lpstr>
      <vt:lpstr>EKİPMANLAR</vt:lpstr>
      <vt:lpstr>Havalı Tabanca Atış Pozisyonu</vt:lpstr>
      <vt:lpstr>POLİGANLAR</vt:lpstr>
      <vt:lpstr>POLİGANLAR</vt:lpstr>
      <vt:lpstr>Hedef Kağıdı ve mesafe</vt:lpstr>
      <vt:lpstr>Atış yapılmış hedef kağıdı örneği</vt:lpstr>
      <vt:lpstr>OYUN KURALLARI-DENEME</vt:lpstr>
      <vt:lpstr>Slayt 18</vt:lpstr>
      <vt:lpstr>Slayt 19</vt:lpstr>
      <vt:lpstr>Slayt 20</vt:lpstr>
      <vt:lpstr>Slayt 21</vt:lpstr>
      <vt:lpstr>HAZIRLAYANLAR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ATICILIK –HAVALI TABANCA</dc:title>
  <dc:creator>bahar tekkalan</dc:creator>
  <cp:lastModifiedBy>Nevin GUNDUZ</cp:lastModifiedBy>
  <cp:revision>35</cp:revision>
  <dcterms:created xsi:type="dcterms:W3CDTF">2020-04-05T11:59:29Z</dcterms:created>
  <dcterms:modified xsi:type="dcterms:W3CDTF">2020-04-06T21:19:16Z</dcterms:modified>
</cp:coreProperties>
</file>