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10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6F359721-3B49-0B40-9AC9-774D53894B34}" type="datetimeFigureOut">
              <a:rPr lang="en-US" smtClean="0"/>
              <a:t>26.04.20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777600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F359721-3B49-0B40-9AC9-774D53894B34}" type="datetimeFigureOut">
              <a:rPr lang="en-US" smtClean="0"/>
              <a:t>26.04.20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87598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F359721-3B49-0B40-9AC9-774D53894B34}" type="datetimeFigureOut">
              <a:rPr lang="en-US" smtClean="0"/>
              <a:t>26.04.20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218920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6F359721-3B49-0B40-9AC9-774D53894B34}" type="datetimeFigureOut">
              <a:rPr lang="en-US" smtClean="0"/>
              <a:t>26.04.20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157499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6F359721-3B49-0B40-9AC9-774D53894B34}" type="datetimeFigureOut">
              <a:rPr lang="en-US" smtClean="0"/>
              <a:t>26.04.20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3565103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6F359721-3B49-0B40-9AC9-774D53894B34}" type="datetimeFigureOut">
              <a:rPr lang="en-US" smtClean="0"/>
              <a:t>26.04.20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925668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6F359721-3B49-0B40-9AC9-774D53894B34}" type="datetimeFigureOut">
              <a:rPr lang="en-US" smtClean="0"/>
              <a:t>26.04.20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88781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6F359721-3B49-0B40-9AC9-774D53894B34}" type="datetimeFigureOut">
              <a:rPr lang="en-US" smtClean="0"/>
              <a:t>26.04.20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252001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359721-3B49-0B40-9AC9-774D53894B34}" type="datetimeFigureOut">
              <a:rPr lang="en-US" smtClean="0"/>
              <a:t>26.04.20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30300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F359721-3B49-0B40-9AC9-774D53894B34}" type="datetimeFigureOut">
              <a:rPr lang="en-US" smtClean="0"/>
              <a:t>26.04.20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166039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6F359721-3B49-0B40-9AC9-774D53894B34}" type="datetimeFigureOut">
              <a:rPr lang="en-US" smtClean="0"/>
              <a:t>26.04.20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C3078C-5CD7-B243-9B08-6D0800591961}" type="slidenum">
              <a:rPr lang="en-US" smtClean="0"/>
              <a:t>‹#›</a:t>
            </a:fld>
            <a:endParaRPr lang="en-US"/>
          </a:p>
        </p:txBody>
      </p:sp>
    </p:spTree>
    <p:extLst>
      <p:ext uri="{BB962C8B-B14F-4D97-AF65-F5344CB8AC3E}">
        <p14:creationId xmlns:p14="http://schemas.microsoft.com/office/powerpoint/2010/main" val="39454986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59721-3B49-0B40-9AC9-774D53894B34}" type="datetimeFigureOut">
              <a:rPr lang="en-US" smtClean="0"/>
              <a:t>26.04.20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C3078C-5CD7-B243-9B08-6D0800591961}" type="slidenum">
              <a:rPr lang="en-US" smtClean="0"/>
              <a:t>‹#›</a:t>
            </a:fld>
            <a:endParaRPr lang="en-US"/>
          </a:p>
        </p:txBody>
      </p:sp>
    </p:spTree>
    <p:extLst>
      <p:ext uri="{BB962C8B-B14F-4D97-AF65-F5344CB8AC3E}">
        <p14:creationId xmlns:p14="http://schemas.microsoft.com/office/powerpoint/2010/main" val="119141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Euclid</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92472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books, there are 131 definitions, five postulates five common notions and 465 propositions. </a:t>
            </a:r>
          </a:p>
          <a:p>
            <a:endParaRPr lang="en-US" dirty="0"/>
          </a:p>
        </p:txBody>
      </p:sp>
    </p:spTree>
    <p:extLst>
      <p:ext uri="{BB962C8B-B14F-4D97-AF65-F5344CB8AC3E}">
        <p14:creationId xmlns:p14="http://schemas.microsoft.com/office/powerpoint/2010/main" val="701952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dirty="0" smtClean="0"/>
              <a:t>1. A point is that which has no part.</a:t>
            </a:r>
          </a:p>
          <a:p>
            <a:r>
              <a:rPr lang="en-US" dirty="0" smtClean="0"/>
              <a:t>2. A line is </a:t>
            </a:r>
            <a:r>
              <a:rPr lang="en-US" dirty="0" err="1" smtClean="0"/>
              <a:t>breadthless</a:t>
            </a:r>
            <a:r>
              <a:rPr lang="en-US" dirty="0" smtClean="0"/>
              <a:t> length.</a:t>
            </a:r>
          </a:p>
          <a:p>
            <a:r>
              <a:rPr lang="en-US" dirty="0" smtClean="0"/>
              <a:t>3. The ends of a line are points.</a:t>
            </a:r>
          </a:p>
          <a:p>
            <a:r>
              <a:rPr lang="en-US" dirty="0" smtClean="0"/>
              <a:t>4. A straight line is a line which lies evenly with the point itself.</a:t>
            </a:r>
          </a:p>
          <a:p>
            <a:r>
              <a:rPr lang="en-US" dirty="0" smtClean="0"/>
              <a:t>5. A surface is that which has length and breadth only.</a:t>
            </a:r>
            <a:endParaRPr lang="en-US" dirty="0"/>
          </a:p>
        </p:txBody>
      </p:sp>
    </p:spTree>
    <p:extLst>
      <p:ext uri="{BB962C8B-B14F-4D97-AF65-F5344CB8AC3E}">
        <p14:creationId xmlns:p14="http://schemas.microsoft.com/office/powerpoint/2010/main" val="173031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Postulates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To draw a straight line from any point to any point.</a:t>
            </a:r>
          </a:p>
          <a:p>
            <a:r>
              <a:rPr lang="en-US" dirty="0" smtClean="0"/>
              <a:t>2. To produce a finite straight line continuously is a straight line.</a:t>
            </a:r>
          </a:p>
          <a:p>
            <a:r>
              <a:rPr lang="en-US" dirty="0" smtClean="0"/>
              <a:t>3. To describe a circle with any center and radius.</a:t>
            </a:r>
          </a:p>
          <a:p>
            <a:r>
              <a:rPr lang="en-US" dirty="0" smtClean="0"/>
              <a:t>4. That all right angles equal one another.</a:t>
            </a:r>
          </a:p>
          <a:p>
            <a:r>
              <a:rPr lang="en-US" dirty="0" smtClean="0"/>
              <a:t>5. </a:t>
            </a:r>
            <a:r>
              <a:rPr lang="tr-TR" dirty="0" err="1" smtClean="0"/>
              <a:t>A</a:t>
            </a:r>
            <a:r>
              <a:rPr lang="tr-TR" dirty="0" err="1" smtClean="0"/>
              <a:t>ny</a:t>
            </a:r>
            <a:r>
              <a:rPr lang="tr-TR" dirty="0" smtClean="0"/>
              <a:t> </a:t>
            </a:r>
            <a:r>
              <a:rPr lang="tr-TR" dirty="0" err="1" smtClean="0"/>
              <a:t>given</a:t>
            </a:r>
            <a:r>
              <a:rPr lang="tr-TR" dirty="0" smtClean="0"/>
              <a:t> </a:t>
            </a:r>
            <a:r>
              <a:rPr lang="tr-TR" dirty="0" err="1" smtClean="0"/>
              <a:t>point</a:t>
            </a:r>
            <a:r>
              <a:rPr lang="tr-TR" dirty="0" smtClean="0"/>
              <a:t> not on a </a:t>
            </a:r>
            <a:r>
              <a:rPr lang="tr-TR" dirty="0" err="1" smtClean="0"/>
              <a:t>line</a:t>
            </a:r>
            <a:r>
              <a:rPr lang="tr-TR" dirty="0" smtClean="0"/>
              <a:t> </a:t>
            </a:r>
            <a:r>
              <a:rPr lang="tr-TR" dirty="0" err="1" smtClean="0"/>
              <a:t>there</a:t>
            </a:r>
            <a:r>
              <a:rPr lang="tr-TR" dirty="0" smtClean="0"/>
              <a:t> </a:t>
            </a:r>
            <a:r>
              <a:rPr lang="tr-TR" dirty="0" err="1" smtClean="0"/>
              <a:t>passes</a:t>
            </a:r>
            <a:r>
              <a:rPr lang="tr-TR" dirty="0" smtClean="0"/>
              <a:t> </a:t>
            </a:r>
            <a:r>
              <a:rPr lang="tr-TR" dirty="0" err="1" smtClean="0"/>
              <a:t>exactly</a:t>
            </a:r>
            <a:r>
              <a:rPr lang="tr-TR" dirty="0" smtClean="0"/>
              <a:t> </a:t>
            </a:r>
            <a:r>
              <a:rPr lang="tr-TR" dirty="0" err="1" smtClean="0"/>
              <a:t>one</a:t>
            </a:r>
            <a:r>
              <a:rPr lang="tr-TR" dirty="0" smtClean="0"/>
              <a:t> </a:t>
            </a:r>
            <a:r>
              <a:rPr lang="tr-TR" dirty="0" err="1" smtClean="0"/>
              <a:t>line</a:t>
            </a:r>
            <a:r>
              <a:rPr lang="tr-TR" dirty="0" smtClean="0"/>
              <a:t> </a:t>
            </a:r>
            <a:r>
              <a:rPr lang="tr-TR" dirty="0" err="1" smtClean="0"/>
              <a:t>parallel</a:t>
            </a:r>
            <a:r>
              <a:rPr lang="tr-TR" dirty="0" smtClean="0"/>
              <a:t> </a:t>
            </a:r>
            <a:r>
              <a:rPr lang="tr-TR" dirty="0" err="1" smtClean="0"/>
              <a:t>to</a:t>
            </a:r>
            <a:r>
              <a:rPr lang="tr-TR" dirty="0" smtClean="0"/>
              <a:t> </a:t>
            </a:r>
            <a:r>
              <a:rPr lang="tr-TR" dirty="0" err="1" smtClean="0"/>
              <a:t>that</a:t>
            </a:r>
            <a:r>
              <a:rPr lang="tr-TR" dirty="0" smtClean="0"/>
              <a:t> </a:t>
            </a:r>
            <a:r>
              <a:rPr lang="tr-TR" dirty="0" err="1" smtClean="0"/>
              <a:t>line</a:t>
            </a:r>
            <a:r>
              <a:rPr lang="tr-TR" dirty="0" smtClean="0"/>
              <a:t> in </a:t>
            </a:r>
            <a:r>
              <a:rPr lang="tr-TR" dirty="0" err="1" smtClean="0"/>
              <a:t>the</a:t>
            </a:r>
            <a:r>
              <a:rPr lang="tr-TR" dirty="0" smtClean="0"/>
              <a:t> </a:t>
            </a:r>
            <a:r>
              <a:rPr lang="tr-TR" dirty="0" err="1" smtClean="0"/>
              <a:t>same</a:t>
            </a:r>
            <a:r>
              <a:rPr lang="tr-TR" dirty="0" smtClean="0"/>
              <a:t> </a:t>
            </a:r>
            <a:r>
              <a:rPr lang="tr-TR" dirty="0" err="1" smtClean="0"/>
              <a:t>plane</a:t>
            </a:r>
            <a:r>
              <a:rPr lang="tr-TR" dirty="0" smtClean="0"/>
              <a:t>.</a:t>
            </a:r>
            <a:endParaRPr lang="en-US" dirty="0" smtClean="0"/>
          </a:p>
          <a:p>
            <a:pPr marL="0" indent="0">
              <a:buNone/>
            </a:pPr>
            <a:endParaRPr lang="en-US" dirty="0"/>
          </a:p>
        </p:txBody>
      </p:sp>
    </p:spTree>
    <p:extLst>
      <p:ext uri="{BB962C8B-B14F-4D97-AF65-F5344CB8AC3E}">
        <p14:creationId xmlns:p14="http://schemas.microsoft.com/office/powerpoint/2010/main" val="171927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Notions</a:t>
            </a:r>
            <a:endParaRPr lang="en-US" dirty="0"/>
          </a:p>
        </p:txBody>
      </p:sp>
      <p:sp>
        <p:nvSpPr>
          <p:cNvPr id="3" name="Content Placeholder 2"/>
          <p:cNvSpPr>
            <a:spLocks noGrp="1"/>
          </p:cNvSpPr>
          <p:nvPr>
            <p:ph idx="1"/>
          </p:nvPr>
        </p:nvSpPr>
        <p:spPr/>
        <p:txBody>
          <a:bodyPr>
            <a:normAutofit lnSpcReduction="10000"/>
          </a:bodyPr>
          <a:lstStyle/>
          <a:p>
            <a:r>
              <a:rPr lang="en-US" dirty="0" smtClean="0"/>
              <a:t>1. Things which equal the same thing also equal one another.</a:t>
            </a:r>
          </a:p>
          <a:p>
            <a:r>
              <a:rPr lang="en-US" dirty="0" smtClean="0"/>
              <a:t>2. If equals are added to equals, then the wholes are equal.</a:t>
            </a:r>
          </a:p>
          <a:p>
            <a:r>
              <a:rPr lang="en-US" dirty="0" smtClean="0"/>
              <a:t>3. If equals subtract from equals, then the remainders are equal.</a:t>
            </a:r>
          </a:p>
          <a:p>
            <a:r>
              <a:rPr lang="en-US" dirty="0" smtClean="0"/>
              <a:t>4. Things which coincide with one another equal one another.</a:t>
            </a:r>
          </a:p>
          <a:p>
            <a:r>
              <a:rPr lang="en-US" dirty="0" smtClean="0"/>
              <a:t>5. The whole is greater than the part. </a:t>
            </a:r>
            <a:endParaRPr lang="en-US" dirty="0"/>
          </a:p>
        </p:txBody>
      </p:sp>
    </p:spTree>
    <p:extLst>
      <p:ext uri="{BB962C8B-B14F-4D97-AF65-F5344CB8AC3E}">
        <p14:creationId xmlns:p14="http://schemas.microsoft.com/office/powerpoint/2010/main" val="105334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Euclidean geometry was the dominant paradigm until the early 19th century. However, later on, alternative geometries emerged with the work of Carl Friedrich Gauss, Ferdinand Karl </a:t>
            </a:r>
            <a:r>
              <a:rPr lang="en-US" dirty="0" err="1" smtClean="0"/>
              <a:t>Schweikart</a:t>
            </a:r>
            <a:r>
              <a:rPr lang="en-US" dirty="0" smtClean="0"/>
              <a:t>, </a:t>
            </a:r>
            <a:r>
              <a:rPr lang="en-US" dirty="0" err="1" smtClean="0"/>
              <a:t>Bolyai</a:t>
            </a:r>
            <a:r>
              <a:rPr lang="en-US" dirty="0" smtClean="0"/>
              <a:t>, and Lobachevski.</a:t>
            </a:r>
            <a:endParaRPr lang="en-US" dirty="0"/>
          </a:p>
        </p:txBody>
      </p:sp>
    </p:spTree>
    <p:extLst>
      <p:ext uri="{BB962C8B-B14F-4D97-AF65-F5344CB8AC3E}">
        <p14:creationId xmlns:p14="http://schemas.microsoft.com/office/powerpoint/2010/main" val="233831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Resource book:</a:t>
            </a:r>
          </a:p>
          <a:p>
            <a:r>
              <a:rPr lang="en-US" dirty="0" smtClean="0"/>
              <a:t>Thomas Heath, A History of Greek Mathematics. </a:t>
            </a:r>
            <a:r>
              <a:rPr lang="en-US" dirty="0" err="1" smtClean="0"/>
              <a:t>Vol</a:t>
            </a:r>
            <a:r>
              <a:rPr lang="en-US" dirty="0" smtClean="0"/>
              <a:t> I. </a:t>
            </a:r>
            <a:endParaRPr lang="en-US" dirty="0"/>
          </a:p>
        </p:txBody>
      </p:sp>
    </p:spTree>
    <p:extLst>
      <p:ext uri="{BB962C8B-B14F-4D97-AF65-F5344CB8AC3E}">
        <p14:creationId xmlns:p14="http://schemas.microsoft.com/office/powerpoint/2010/main" val="3325240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Proclus gave information about Euclid:</a:t>
            </a:r>
          </a:p>
          <a:p>
            <a:r>
              <a:rPr lang="en-US" dirty="0" smtClean="0"/>
              <a:t>“Not much younger then these (</a:t>
            </a:r>
            <a:r>
              <a:rPr lang="en-US" dirty="0" err="1" smtClean="0"/>
              <a:t>Hermotimus</a:t>
            </a:r>
            <a:r>
              <a:rPr lang="en-US" dirty="0" smtClean="0"/>
              <a:t> of Colophon and </a:t>
            </a:r>
            <a:r>
              <a:rPr lang="en-US" dirty="0" err="1" smtClean="0"/>
              <a:t>Philippus</a:t>
            </a:r>
            <a:r>
              <a:rPr lang="en-US" dirty="0" smtClean="0"/>
              <a:t> of </a:t>
            </a:r>
            <a:r>
              <a:rPr lang="en-US" dirty="0" err="1" smtClean="0"/>
              <a:t>Mende</a:t>
            </a:r>
            <a:r>
              <a:rPr lang="en-US" dirty="0" smtClean="0"/>
              <a:t> or </a:t>
            </a:r>
            <a:r>
              <a:rPr lang="en-US" dirty="0" err="1" smtClean="0"/>
              <a:t>Medma</a:t>
            </a:r>
            <a:r>
              <a:rPr lang="en-US" dirty="0" smtClean="0"/>
              <a:t>) is Euclid, who put together the </a:t>
            </a:r>
            <a:r>
              <a:rPr lang="en-US" i="1" dirty="0" smtClean="0"/>
              <a:t>Elements</a:t>
            </a:r>
            <a:r>
              <a:rPr lang="en-US" dirty="0" smtClean="0"/>
              <a:t>, collecting many of </a:t>
            </a:r>
            <a:r>
              <a:rPr lang="en-US" dirty="0" err="1" smtClean="0"/>
              <a:t>Eudoxus’s</a:t>
            </a:r>
            <a:r>
              <a:rPr lang="en-US" dirty="0" smtClean="0"/>
              <a:t> theorems, perfecting many of </a:t>
            </a:r>
            <a:r>
              <a:rPr lang="en-US" dirty="0" err="1" smtClean="0"/>
              <a:t>Theaetetus’s</a:t>
            </a:r>
            <a:r>
              <a:rPr lang="en-US" dirty="0" smtClean="0"/>
              <a:t> and also bringing irrefragable demonstration the things which were only somewhat loosely proved by his predecessors. This man lived in the time of the first Ptolemy. For Archimedes, who came immediately after the first (Ptolemy), makes mention of Euclid; and further they say that Ptolemy once asked him if there was in geometry any shorter way than that of the Elements, and he replied that there was no royal road to geometry. He is then younger than the pupils of Plato, but older than Eratosthenes and Archimedes, the letter having been contemporaries, as Eratosthenes somewhere says.” Proclus on Euclid.    </a:t>
            </a:r>
            <a:endParaRPr lang="en-US" dirty="0"/>
          </a:p>
        </p:txBody>
      </p:sp>
    </p:spTree>
    <p:extLst>
      <p:ext uri="{BB962C8B-B14F-4D97-AF65-F5344CB8AC3E}">
        <p14:creationId xmlns:p14="http://schemas.microsoft.com/office/powerpoint/2010/main" val="331760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Proclus says that Euclid is a Platonist.</a:t>
            </a:r>
          </a:p>
          <a:p>
            <a:r>
              <a:rPr lang="en-US" dirty="0" smtClean="0"/>
              <a:t>It may have been but it is not certain.</a:t>
            </a:r>
          </a:p>
          <a:p>
            <a:r>
              <a:rPr lang="en-US" dirty="0" smtClean="0"/>
              <a:t>In any case, it is possible that he received his mathematical training in Athens from the pupils of Plato. </a:t>
            </a:r>
            <a:endParaRPr lang="en-US" dirty="0"/>
          </a:p>
        </p:txBody>
      </p:sp>
    </p:spTree>
    <p:extLst>
      <p:ext uri="{BB962C8B-B14F-4D97-AF65-F5344CB8AC3E}">
        <p14:creationId xmlns:p14="http://schemas.microsoft.com/office/powerpoint/2010/main" val="264549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Euclid found his school at Alexandria. </a:t>
            </a:r>
          </a:p>
          <a:p>
            <a:r>
              <a:rPr lang="en-US" dirty="0" smtClean="0"/>
              <a:t>Euclid has always been known almost exclusively as the author of the </a:t>
            </a:r>
            <a:r>
              <a:rPr lang="en-US" i="1" dirty="0" smtClean="0"/>
              <a:t>Elements</a:t>
            </a:r>
            <a:r>
              <a:rPr lang="en-US" dirty="0" smtClean="0"/>
              <a:t>. From Archimedes onwards the Greeks commonly spokes of him as the writer of the </a:t>
            </a:r>
            <a:r>
              <a:rPr lang="en-US" i="1" dirty="0" smtClean="0"/>
              <a:t>Elements, </a:t>
            </a:r>
            <a:r>
              <a:rPr lang="en-US" dirty="0" smtClean="0"/>
              <a:t>instead of using his name.</a:t>
            </a:r>
            <a:r>
              <a:rPr lang="en-US" i="1" dirty="0" smtClean="0"/>
              <a:t> </a:t>
            </a:r>
            <a:endParaRPr lang="en-US" dirty="0" smtClean="0"/>
          </a:p>
        </p:txBody>
      </p:sp>
    </p:spTree>
    <p:extLst>
      <p:ext uri="{BB962C8B-B14F-4D97-AF65-F5344CB8AC3E}">
        <p14:creationId xmlns:p14="http://schemas.microsoft.com/office/powerpoint/2010/main" val="123912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Euclid was the first philosopher to apply the bold remedy of laying down the indispensable principle of the theory in the form of an indemonstrable postulate.</a:t>
            </a:r>
            <a:endParaRPr lang="en-US" dirty="0"/>
          </a:p>
        </p:txBody>
      </p:sp>
    </p:spTree>
    <p:extLst>
      <p:ext uri="{BB962C8B-B14F-4D97-AF65-F5344CB8AC3E}">
        <p14:creationId xmlns:p14="http://schemas.microsoft.com/office/powerpoint/2010/main" val="135703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Translations of </a:t>
            </a:r>
            <a:r>
              <a:rPr lang="en-US" i="1" dirty="0" smtClean="0"/>
              <a:t>Elements</a:t>
            </a:r>
            <a:endParaRPr lang="en-US" i="1" dirty="0"/>
          </a:p>
        </p:txBody>
      </p:sp>
      <p:sp>
        <p:nvSpPr>
          <p:cNvPr id="3" name="Content Placeholder 2"/>
          <p:cNvSpPr>
            <a:spLocks noGrp="1"/>
          </p:cNvSpPr>
          <p:nvPr>
            <p:ph idx="1"/>
          </p:nvPr>
        </p:nvSpPr>
        <p:spPr/>
        <p:txBody>
          <a:bodyPr/>
          <a:lstStyle/>
          <a:p>
            <a:r>
              <a:rPr lang="en-US" dirty="0" smtClean="0"/>
              <a:t>Caliph al-</a:t>
            </a:r>
            <a:r>
              <a:rPr lang="en-US" dirty="0" err="1" smtClean="0"/>
              <a:t>Mamun</a:t>
            </a:r>
            <a:r>
              <a:rPr lang="en-US" dirty="0" smtClean="0"/>
              <a:t> obtained many books from Byzantine Emperor. Euclid’s book of Elements was among them. After that many Arabian scholars translated it from Greek to Arabic. </a:t>
            </a:r>
          </a:p>
          <a:p>
            <a:r>
              <a:rPr lang="en-US" dirty="0" smtClean="0"/>
              <a:t>The known Latin translation begin with that </a:t>
            </a:r>
            <a:r>
              <a:rPr lang="en-US" dirty="0" err="1" smtClean="0"/>
              <a:t>Adelard</a:t>
            </a:r>
            <a:r>
              <a:rPr lang="en-US" dirty="0" smtClean="0"/>
              <a:t> of Bath; the date of it is about 1120.</a:t>
            </a:r>
          </a:p>
          <a:p>
            <a:r>
              <a:rPr lang="en-US" dirty="0" smtClean="0"/>
              <a:t>Gerard of </a:t>
            </a:r>
            <a:r>
              <a:rPr lang="en-US" dirty="0" err="1" smtClean="0"/>
              <a:t>Cramona</a:t>
            </a:r>
            <a:r>
              <a:rPr lang="en-US" dirty="0" smtClean="0"/>
              <a:t> (1114-1187) translated book of Euclid from Arabic.</a:t>
            </a:r>
          </a:p>
          <a:p>
            <a:endParaRPr lang="en-US" dirty="0"/>
          </a:p>
        </p:txBody>
      </p:sp>
    </p:spTree>
    <p:extLst>
      <p:ext uri="{BB962C8B-B14F-4D97-AF65-F5344CB8AC3E}">
        <p14:creationId xmlns:p14="http://schemas.microsoft.com/office/powerpoint/2010/main" val="277145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Elements</a:t>
            </a:r>
            <a:endParaRPr lang="en-US" i="1" dirty="0"/>
          </a:p>
        </p:txBody>
      </p:sp>
      <p:sp>
        <p:nvSpPr>
          <p:cNvPr id="3" name="Content Placeholder 2"/>
          <p:cNvSpPr>
            <a:spLocks noGrp="1"/>
          </p:cNvSpPr>
          <p:nvPr>
            <p:ph idx="1"/>
          </p:nvPr>
        </p:nvSpPr>
        <p:spPr/>
        <p:txBody>
          <a:bodyPr/>
          <a:lstStyle/>
          <a:p>
            <a:r>
              <a:rPr lang="en-US" dirty="0" smtClean="0"/>
              <a:t>Consisting of 13 books.</a:t>
            </a:r>
          </a:p>
          <a:p>
            <a:r>
              <a:rPr lang="en-US" dirty="0" smtClean="0"/>
              <a:t>The first book of the </a:t>
            </a:r>
            <a:r>
              <a:rPr lang="en-US" i="1" dirty="0" smtClean="0"/>
              <a:t>Elements </a:t>
            </a:r>
            <a:r>
              <a:rPr lang="en-US" dirty="0" smtClean="0"/>
              <a:t>necessarily begin with headings Definitions, Postulates and Common Notions. In calling the axioms Common Notions Euclid followed the lead of Aristotle, who uses the alternatives for “axioms” the terms ‘common (things), ‘common opinions’.</a:t>
            </a:r>
            <a:endParaRPr lang="en-US" i="1" dirty="0"/>
          </a:p>
        </p:txBody>
      </p:sp>
    </p:spTree>
    <p:extLst>
      <p:ext uri="{BB962C8B-B14F-4D97-AF65-F5344CB8AC3E}">
        <p14:creationId xmlns:p14="http://schemas.microsoft.com/office/powerpoint/2010/main" val="3607398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propositions of Book I fall into three distinct groups. The first group consists of Propositions 1-26 dealing with triangles without the uses of parallels.</a:t>
            </a:r>
          </a:p>
          <a:p>
            <a:r>
              <a:rPr lang="en-US" dirty="0" smtClean="0"/>
              <a:t>The second group (27-32) includes the theory of Parallels.</a:t>
            </a:r>
          </a:p>
          <a:p>
            <a:r>
              <a:rPr lang="en-US" dirty="0" smtClean="0"/>
              <a:t>The third group of prepositions (22-48) deals with parallelograms triangles and squares with reference to their areas.   </a:t>
            </a:r>
            <a:endParaRPr lang="en-US" dirty="0"/>
          </a:p>
        </p:txBody>
      </p:sp>
    </p:spTree>
    <p:extLst>
      <p:ext uri="{BB962C8B-B14F-4D97-AF65-F5344CB8AC3E}">
        <p14:creationId xmlns:p14="http://schemas.microsoft.com/office/powerpoint/2010/main" val="128663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Axiomatic Method</a:t>
            </a:r>
            <a:endParaRPr lang="en-US" dirty="0"/>
          </a:p>
        </p:txBody>
      </p:sp>
      <p:sp>
        <p:nvSpPr>
          <p:cNvPr id="3" name="Content Placeholder 2"/>
          <p:cNvSpPr>
            <a:spLocks noGrp="1"/>
          </p:cNvSpPr>
          <p:nvPr>
            <p:ph idx="1"/>
          </p:nvPr>
        </p:nvSpPr>
        <p:spPr/>
        <p:txBody>
          <a:bodyPr>
            <a:normAutofit fontScale="92500"/>
          </a:bodyPr>
          <a:lstStyle/>
          <a:p>
            <a:r>
              <a:rPr lang="en-US" dirty="0" smtClean="0"/>
              <a:t>Starting definitions and propositions in a way such that new term can be formally eliminated by the </a:t>
            </a:r>
            <a:r>
              <a:rPr lang="en-US" dirty="0" err="1" smtClean="0"/>
              <a:t>priorly</a:t>
            </a:r>
            <a:r>
              <a:rPr lang="en-US" dirty="0" smtClean="0"/>
              <a:t> introduced requires primitive notions to avoid infinitive regress. This way of doing mathematics is called the axiomatic methods.  </a:t>
            </a:r>
          </a:p>
          <a:p>
            <a:r>
              <a:rPr lang="en-US" dirty="0" smtClean="0"/>
              <a:t>Although many of Euclid’s results had been stated by earlier mathematicians, Euclid was the first to show these propositions could fit into a comprehensive deductive and logical system. </a:t>
            </a:r>
            <a:endParaRPr lang="en-US" dirty="0"/>
          </a:p>
        </p:txBody>
      </p:sp>
    </p:spTree>
    <p:extLst>
      <p:ext uri="{BB962C8B-B14F-4D97-AF65-F5344CB8AC3E}">
        <p14:creationId xmlns:p14="http://schemas.microsoft.com/office/powerpoint/2010/main" val="2626381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TotalTime>
  <Words>795</Words>
  <Application>Microsoft Macintosh PowerPoint</Application>
  <PresentationFormat>On-screen Show (4:3)</PresentationFormat>
  <Paragraphs>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Euclid</vt:lpstr>
      <vt:lpstr>PowerPoint Presentation</vt:lpstr>
      <vt:lpstr>PowerPoint Presentation</vt:lpstr>
      <vt:lpstr>PowerPoint Presentation</vt:lpstr>
      <vt:lpstr>PowerPoint Presentation</vt:lpstr>
      <vt:lpstr>Translations of Elements</vt:lpstr>
      <vt:lpstr>Elements</vt:lpstr>
      <vt:lpstr>PowerPoint Presentation</vt:lpstr>
      <vt:lpstr>Axiomatic Method</vt:lpstr>
      <vt:lpstr>PowerPoint Presentation</vt:lpstr>
      <vt:lpstr>Definitions</vt:lpstr>
      <vt:lpstr>Postulates</vt:lpstr>
      <vt:lpstr>Common Notions</vt:lpstr>
      <vt:lpstr>PowerPoint Presentation</vt:lpstr>
      <vt:lpstr>PowerPoint Presentation</vt:lpstr>
    </vt:vector>
  </TitlesOfParts>
  <Company>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Euclid</dc:title>
  <dc:creator>f k</dc:creator>
  <cp:lastModifiedBy>f k</cp:lastModifiedBy>
  <cp:revision>9</cp:revision>
  <dcterms:created xsi:type="dcterms:W3CDTF">2020-04-26T12:09:26Z</dcterms:created>
  <dcterms:modified xsi:type="dcterms:W3CDTF">2020-04-26T14:39:22Z</dcterms:modified>
</cp:coreProperties>
</file>