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7"/>
  </p:notesMasterIdLst>
  <p:handoutMasterIdLst>
    <p:handoutMasterId r:id="rId28"/>
  </p:handoutMasterIdLst>
  <p:sldIdLst>
    <p:sldId id="264" r:id="rId5"/>
    <p:sldId id="276" r:id="rId6"/>
    <p:sldId id="281" r:id="rId7"/>
    <p:sldId id="282" r:id="rId8"/>
    <p:sldId id="283" r:id="rId9"/>
    <p:sldId id="284" r:id="rId10"/>
    <p:sldId id="285" r:id="rId11"/>
    <p:sldId id="287" r:id="rId12"/>
    <p:sldId id="289" r:id="rId13"/>
    <p:sldId id="292" r:id="rId14"/>
    <p:sldId id="293" r:id="rId15"/>
    <p:sldId id="294" r:id="rId16"/>
    <p:sldId id="295" r:id="rId17"/>
    <p:sldId id="296" r:id="rId18"/>
    <p:sldId id="297" r:id="rId19"/>
    <p:sldId id="290" r:id="rId20"/>
    <p:sldId id="298" r:id="rId21"/>
    <p:sldId id="299" r:id="rId22"/>
    <p:sldId id="300" r:id="rId23"/>
    <p:sldId id="301" r:id="rId24"/>
    <p:sldId id="302" r:id="rId25"/>
    <p:sldId id="303" r:id="rId26"/>
  </p:sldIdLst>
  <p:sldSz cx="12188825" cy="6858000"/>
  <p:notesSz cx="6858000" cy="9144000"/>
  <p:defaultTextStyle>
    <a:defPPr rtl="0">
      <a:defRPr lang="tr-T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howGuides="1">
      <p:cViewPr varScale="1">
        <p:scale>
          <a:sx n="88" d="100"/>
          <a:sy n="88" d="100"/>
        </p:scale>
        <p:origin x="494" y="62"/>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tr-TR" dirty="0">
              <a:solidFill>
                <a:schemeClr val="tx2"/>
              </a:solidFill>
            </a:endParaRPr>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6766E61-8483-4E85-A7AA-B03676934E74}" type="datetime1">
              <a:rPr lang="tr-TR" smtClean="0">
                <a:solidFill>
                  <a:schemeClr val="tx2"/>
                </a:solidFill>
              </a:rPr>
              <a:pPr algn="r" rtl="0"/>
              <a:t>27.04.2020</a:t>
            </a:fld>
            <a:endParaRPr lang="tr-TR" dirty="0">
              <a:solidFill>
                <a:schemeClr val="tx2"/>
              </a:solidFill>
            </a:endParaRPr>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tr-TR" dirty="0">
              <a:solidFill>
                <a:schemeClr val="tx2"/>
              </a:solidFill>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tr-TR" smtClean="0">
                <a:solidFill>
                  <a:schemeClr val="tx2"/>
                </a:solidFill>
              </a:rPr>
              <a:pPr algn="r" rtl="0"/>
              <a:t>‹#›</a:t>
            </a:fld>
            <a:endParaRPr lang="tr-T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D4890AD5-4316-40C1-84C6-5DB9875CE083}" type="datetime1">
              <a:rPr lang="tr-TR" smtClean="0"/>
              <a:pPr/>
              <a:t>27.04.2020</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tr-TR" smtClean="0"/>
              <a:pPr/>
              <a:t>‹#›</a:t>
            </a:fld>
            <a:endParaRPr lang="tr-T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tr-TR" noProof="0" smtClean="0"/>
              <a:t>Asıl başlık stili için tıklatın</a:t>
            </a:r>
            <a:endParaRPr lang="tr-TR" noProof="0" dirty="0"/>
          </a:p>
        </p:txBody>
      </p:sp>
      <p:sp>
        <p:nvSpPr>
          <p:cNvPr id="3" name="Alt Başlık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tr-TR" noProof="0" smtClean="0"/>
              <a:t>Asıl alt başlık stilini düzenlemek için tıklayın</a:t>
            </a:r>
            <a:endParaRPr lang="tr-T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52633" y="274638"/>
            <a:ext cx="1422030" cy="5897561"/>
          </a:xfrm>
        </p:spPr>
        <p:txBody>
          <a:bodyPr vert="eaVert" rtlCol="0"/>
          <a:lstStyle>
            <a:lvl1pPr rtl="0">
              <a:defRPr/>
            </a:lvl1pPr>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a:xfrm>
            <a:off x="1117309" y="274638"/>
            <a:ext cx="8532178" cy="5897561"/>
          </a:xfrm>
        </p:spPr>
        <p:txBody>
          <a:bodyPr vert="eaVert"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smtClean="0"/>
              <a:t>Asıl başlık stili için tıklatın</a:t>
            </a:r>
            <a:endParaRPr lang="tr-TR" noProof="0" dirty="0"/>
          </a:p>
        </p:txBody>
      </p:sp>
      <p:sp>
        <p:nvSpPr>
          <p:cNvPr id="3" name="İçerik Yer Tutucus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DA60BA0E-20D0-4E7C-B286-26C960A6788F}" type="slidenum">
              <a:rPr lang="tr-TR" noProof="0" smtClean="0"/>
              <a:t>‹#›</a:t>
            </a:fld>
            <a:endParaRPr lang="tr-T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tr-TR" noProof="0" smtClean="0"/>
              <a:t>Asıl metin stillerini düzenle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smtClean="0"/>
              <a:t>Asıl başlık stili için tıklatın</a:t>
            </a:r>
            <a:endParaRPr lang="tr-TR" noProof="0" dirty="0"/>
          </a:p>
        </p:txBody>
      </p:sp>
      <p:sp>
        <p:nvSpPr>
          <p:cNvPr id="3" name="İçerik Yer Tutucus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İçerik Yer Tutucus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Tarih Yer Tutucusu 4"/>
          <p:cNvSpPr>
            <a:spLocks noGrp="1"/>
          </p:cNvSpPr>
          <p:nvPr>
            <p:ph type="dt" sz="half" idx="10"/>
          </p:nvPr>
        </p:nvSpPr>
        <p:spPr/>
        <p:txBody>
          <a:bodyPr rtlCol="0"/>
          <a:lstStyle>
            <a:lvl1pPr>
              <a:defRPr/>
            </a:lvl1pPr>
          </a:lstStyle>
          <a:p>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rtl="0">
              <a:defRPr/>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1121372" y="1608835"/>
            <a:ext cx="4973041" cy="753363"/>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smtClean="0"/>
              <a:t>Asıl metin stillerini düzenle</a:t>
            </a:r>
          </a:p>
        </p:txBody>
      </p:sp>
      <p:sp>
        <p:nvSpPr>
          <p:cNvPr id="4" name="İçerik Yer Tutucusu 3"/>
          <p:cNvSpPr>
            <a:spLocks noGrp="1"/>
          </p:cNvSpPr>
          <p:nvPr>
            <p:ph sz="half" idx="2"/>
          </p:nvPr>
        </p:nvSpPr>
        <p:spPr>
          <a:xfrm>
            <a:off x="111730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Metin Yer Tutucusu 4"/>
          <p:cNvSpPr>
            <a:spLocks noGrp="1"/>
          </p:cNvSpPr>
          <p:nvPr>
            <p:ph type="body" sz="quarter" idx="3"/>
          </p:nvPr>
        </p:nvSpPr>
        <p:spPr>
          <a:xfrm>
            <a:off x="6301622" y="1608836"/>
            <a:ext cx="4973041" cy="753362"/>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smtClean="0"/>
              <a:t>Asıl metin stillerini düzenle</a:t>
            </a:r>
          </a:p>
        </p:txBody>
      </p:sp>
      <p:sp>
        <p:nvSpPr>
          <p:cNvPr id="6" name="İçerik Yer Tutucusu 5"/>
          <p:cNvSpPr>
            <a:spLocks noGrp="1"/>
          </p:cNvSpPr>
          <p:nvPr>
            <p:ph sz="quarter" idx="4"/>
          </p:nvPr>
        </p:nvSpPr>
        <p:spPr>
          <a:xfrm>
            <a:off x="629755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7" name="Tarih Yer Tutucusu 6"/>
          <p:cNvSpPr>
            <a:spLocks noGrp="1"/>
          </p:cNvSpPr>
          <p:nvPr>
            <p:ph type="dt" sz="half" idx="10"/>
          </p:nvPr>
        </p:nvSpPr>
        <p:spPr/>
        <p:txBody>
          <a:bodyPr rtlCol="0"/>
          <a:lstStyle>
            <a:lvl1pPr>
              <a:defRPr/>
            </a:lvl1pPr>
          </a:lstStyle>
          <a:p>
            <a:endParaRPr lang="tr-TR"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smtClean="0"/>
              <a:t>Asıl başlık stili için tıklatın</a:t>
            </a:r>
            <a:endParaRPr lang="tr-TR" noProof="0" dirty="0"/>
          </a:p>
        </p:txBody>
      </p:sp>
      <p:sp>
        <p:nvSpPr>
          <p:cNvPr id="3" name="Tarih Yer Tutucusu 2"/>
          <p:cNvSpPr>
            <a:spLocks noGrp="1"/>
          </p:cNvSpPr>
          <p:nvPr>
            <p:ph type="dt" sz="half" idx="10"/>
          </p:nvPr>
        </p:nvSpPr>
        <p:spPr/>
        <p:txBody>
          <a:bodyPr rtlCol="0"/>
          <a:lstStyle>
            <a:lvl1pPr>
              <a:defRPr/>
            </a:lvl1pPr>
          </a:lstStyle>
          <a:p>
            <a:endParaRPr lang="tr-TR"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endParaRPr lang="tr-TR"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tr-TR" noProof="0" smtClean="0"/>
              <a:t>Asıl başlık stili için tıklatın</a:t>
            </a:r>
            <a:endParaRPr lang="tr-TR" noProof="0" dirty="0"/>
          </a:p>
        </p:txBody>
      </p:sp>
      <p:sp>
        <p:nvSpPr>
          <p:cNvPr id="3" name="İçerik Yer Tutucus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Metin Yer Tutucusu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smtClean="0"/>
              <a:t>Asıl metin stillerini düzenle</a:t>
            </a:r>
          </a:p>
        </p:txBody>
      </p:sp>
      <p:sp>
        <p:nvSpPr>
          <p:cNvPr id="5" name="Tarih Yer Tutucusu 4"/>
          <p:cNvSpPr>
            <a:spLocks noGrp="1"/>
          </p:cNvSpPr>
          <p:nvPr>
            <p:ph type="dt" sz="half" idx="10"/>
          </p:nvPr>
        </p:nvSpPr>
        <p:spPr/>
        <p:txBody>
          <a:bodyPr rtlCol="0"/>
          <a:lstStyle>
            <a:lvl1pPr>
              <a:defRPr/>
            </a:lvl1pPr>
          </a:lstStyle>
          <a:p>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8" name="Dikdörtgen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tr-TR" noProof="0" smtClean="0"/>
              <a:t>Asıl başlık stili için tıklatın</a:t>
            </a:r>
            <a:endParaRPr lang="tr-TR" noProof="0" dirty="0"/>
          </a:p>
        </p:txBody>
      </p:sp>
      <p:sp>
        <p:nvSpPr>
          <p:cNvPr id="3" name="Resim Yer Tutucusu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tr-TR" noProof="0" smtClean="0"/>
              <a:t>Resim eklemek için simgeyi tıklatın</a:t>
            </a:r>
            <a:endParaRPr lang="tr-TR" noProof="0" dirty="0"/>
          </a:p>
        </p:txBody>
      </p:sp>
      <p:sp>
        <p:nvSpPr>
          <p:cNvPr id="4" name="Metin Yer Tutucusu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smtClean="0"/>
              <a:t>Asıl metin stillerini düzenle</a:t>
            </a:r>
          </a:p>
        </p:txBody>
      </p:sp>
      <p:sp>
        <p:nvSpPr>
          <p:cNvPr id="5" name="Tarih Yer Tutucusu 4"/>
          <p:cNvSpPr>
            <a:spLocks noGrp="1"/>
          </p:cNvSpPr>
          <p:nvPr>
            <p:ph type="dt" sz="half" idx="10"/>
          </p:nvPr>
        </p:nvSpPr>
        <p:spPr/>
        <p:txBody>
          <a:bodyPr rtlCol="0"/>
          <a:lstStyle>
            <a:lvl1pPr>
              <a:defRPr/>
            </a:lvl1pPr>
          </a:lstStyle>
          <a:p>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Yer Tutucusu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tr-TR" noProof="0" dirty="0" smtClean="0"/>
              <a:t>Asıl başlık stili için tıklatın</a:t>
            </a:r>
            <a:endParaRPr lang="tr-TR" noProof="0" dirty="0"/>
          </a:p>
        </p:txBody>
      </p:sp>
      <p:sp>
        <p:nvSpPr>
          <p:cNvPr id="3" name="Metin Yer Tutucusu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4" name="Tarih Yer Tutucusu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endParaRPr lang="tr-TR" dirty="0"/>
          </a:p>
        </p:txBody>
      </p:sp>
      <p:sp>
        <p:nvSpPr>
          <p:cNvPr id="5" name="Alt Bilgi Yer Tutucusu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tr-TR" noProof="0" dirty="0"/>
          </a:p>
        </p:txBody>
      </p:sp>
      <p:sp>
        <p:nvSpPr>
          <p:cNvPr id="6" name="Slayt Numarası Yer Tutucus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1052737"/>
            <a:ext cx="7008574" cy="3744690"/>
          </a:xfrm>
        </p:spPr>
        <p:txBody>
          <a:bodyPr rtlCol="0">
            <a:normAutofit fontScale="90000"/>
          </a:bodyPr>
          <a:lstStyle/>
          <a:p>
            <a:pPr algn="r" rtl="0"/>
            <a:r>
              <a:rPr lang="tr" dirty="0" smtClean="0"/>
              <a:t>TOPLU İŞ HUKUKU</a:t>
            </a:r>
            <a:br>
              <a:rPr lang="tr" dirty="0" smtClean="0"/>
            </a:br>
            <a:r>
              <a:rPr lang="tr" dirty="0" smtClean="0"/>
              <a:t/>
            </a:r>
            <a:br>
              <a:rPr lang="tr" dirty="0" smtClean="0"/>
            </a:br>
            <a:r>
              <a:rPr lang="tr" dirty="0" smtClean="0"/>
              <a:t>&amp;</a:t>
            </a:r>
            <a:r>
              <a:rPr lang="tr" sz="5300" dirty="0" smtClean="0"/>
              <a:t>Sendikaların Kuruluşuna Egemen Olan İlkeler</a:t>
            </a:r>
            <a:r>
              <a:rPr lang="tr" dirty="0" smtClean="0"/>
              <a:t>&amp;</a:t>
            </a:r>
            <a:endParaRPr lang="en-US" dirty="0"/>
          </a:p>
        </p:txBody>
      </p:sp>
      <p:sp>
        <p:nvSpPr>
          <p:cNvPr id="3" name="Alt Başlık 2"/>
          <p:cNvSpPr>
            <a:spLocks noGrp="1"/>
          </p:cNvSpPr>
          <p:nvPr>
            <p:ph type="subTitle" idx="1"/>
          </p:nvPr>
        </p:nvSpPr>
        <p:spPr>
          <a:xfrm>
            <a:off x="6814492" y="5517232"/>
            <a:ext cx="5166445" cy="1244600"/>
          </a:xfrm>
        </p:spPr>
        <p:txBody>
          <a:bodyPr rtlCol="0"/>
          <a:lstStyle/>
          <a:p>
            <a:pPr rtl="0"/>
            <a:r>
              <a:rPr lang="tr" dirty="0" smtClean="0"/>
              <a:t>Öğr. Gör. Yusuf Can ÇALIŞIR</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Sendikaların Kurulması</a:t>
            </a:r>
            <a:endParaRPr lang="en-US" dirty="0"/>
          </a:p>
        </p:txBody>
      </p:sp>
      <p:sp>
        <p:nvSpPr>
          <p:cNvPr id="14" name="İçerik Yer Tutucusu 13"/>
          <p:cNvSpPr>
            <a:spLocks noGrp="1"/>
          </p:cNvSpPr>
          <p:nvPr>
            <p:ph idx="1"/>
          </p:nvPr>
        </p:nvSpPr>
        <p:spPr>
          <a:xfrm>
            <a:off x="1053852" y="1556792"/>
            <a:ext cx="10157354" cy="4823544"/>
          </a:xfrm>
        </p:spPr>
        <p:txBody>
          <a:bodyPr rtlCol="0">
            <a:normAutofit/>
          </a:bodyPr>
          <a:lstStyle/>
          <a:p>
            <a:pPr marL="0" indent="0">
              <a:buNone/>
            </a:pPr>
            <a:r>
              <a:rPr lang="tr-TR" dirty="0" smtClean="0">
                <a:solidFill>
                  <a:srgbClr val="FF0000"/>
                </a:solidFill>
              </a:rPr>
              <a:t>I-Kuruculuk Şartları</a:t>
            </a:r>
          </a:p>
          <a:p>
            <a:pPr marL="0" indent="0">
              <a:buNone/>
            </a:pPr>
            <a:r>
              <a:rPr lang="tr-TR" dirty="0" smtClean="0">
                <a:solidFill>
                  <a:srgbClr val="FF0000"/>
                </a:solidFill>
              </a:rPr>
              <a:t>A-İşçi Sendikası Kuruculuğu İçin Aranan Şartlar</a:t>
            </a:r>
          </a:p>
          <a:p>
            <a:pPr marL="0" indent="0">
              <a:buNone/>
            </a:pPr>
            <a:r>
              <a:rPr lang="tr-TR" dirty="0" smtClean="0">
                <a:solidFill>
                  <a:srgbClr val="FF0000"/>
                </a:solidFill>
              </a:rPr>
              <a:t>2-STİSK </a:t>
            </a:r>
            <a:r>
              <a:rPr lang="tr-TR" dirty="0" err="1" smtClean="0">
                <a:solidFill>
                  <a:srgbClr val="FF0000"/>
                </a:solidFill>
              </a:rPr>
              <a:t>md.</a:t>
            </a:r>
            <a:r>
              <a:rPr lang="tr-TR" dirty="0" smtClean="0">
                <a:solidFill>
                  <a:srgbClr val="FF0000"/>
                </a:solidFill>
              </a:rPr>
              <a:t> 6’da aranan niteliklere sahip olmak</a:t>
            </a:r>
          </a:p>
          <a:p>
            <a:r>
              <a:rPr lang="tr-TR" dirty="0"/>
              <a:t>Fiil ehliyetine sahip ve fiilen çalışan gerçek veya tüzel kişiler sendika kurma hakkına sahiptir.</a:t>
            </a:r>
          </a:p>
          <a:p>
            <a:endParaRPr lang="tr-TR" dirty="0"/>
          </a:p>
          <a:p>
            <a:pPr lvl="2"/>
            <a:r>
              <a:rPr lang="tr-TR" dirty="0"/>
              <a:t>Ancak 5237 sayılı Türk Ceza Kanununun 53 üncü maddesinde belirtilen süreler geçmiş olsa bile; zimmet, irtikâp, rüşvet, hırsızlık, dolandırıcılık, sahtecilik, güveni kötüye kullanma, hileli iflas, ihaleye fesat karıştırma, edimin ifasına fesat karıştırma, suçtan kaynaklanan mal varlığı değerlerini aklama ve kaçakçılık suçlarından </a:t>
            </a:r>
            <a:r>
              <a:rPr lang="tr-TR" dirty="0">
                <a:solidFill>
                  <a:srgbClr val="FF0000"/>
                </a:solidFill>
              </a:rPr>
              <a:t>birinden mahkûmiyeti bulunanlar sendika kurucusu olamaz.</a:t>
            </a:r>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10</a:t>
            </a:fld>
            <a:endParaRPr lang="tr-TR" noProof="0" dirty="0"/>
          </a:p>
        </p:txBody>
      </p:sp>
    </p:spTree>
    <p:extLst>
      <p:ext uri="{BB962C8B-B14F-4D97-AF65-F5344CB8AC3E}">
        <p14:creationId xmlns:p14="http://schemas.microsoft.com/office/powerpoint/2010/main" val="72198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Sendikaların Kurulması</a:t>
            </a:r>
            <a:endParaRPr lang="en-US" dirty="0"/>
          </a:p>
        </p:txBody>
      </p:sp>
      <p:sp>
        <p:nvSpPr>
          <p:cNvPr id="14" name="İçerik Yer Tutucusu 13"/>
          <p:cNvSpPr>
            <a:spLocks noGrp="1"/>
          </p:cNvSpPr>
          <p:nvPr>
            <p:ph idx="1"/>
          </p:nvPr>
        </p:nvSpPr>
        <p:spPr>
          <a:xfrm>
            <a:off x="1053852" y="1556792"/>
            <a:ext cx="10157354" cy="4823544"/>
          </a:xfrm>
        </p:spPr>
        <p:txBody>
          <a:bodyPr rtlCol="0">
            <a:normAutofit/>
          </a:bodyPr>
          <a:lstStyle/>
          <a:p>
            <a:pPr marL="0" indent="0">
              <a:buNone/>
            </a:pPr>
            <a:r>
              <a:rPr lang="tr-TR" dirty="0" smtClean="0">
                <a:solidFill>
                  <a:srgbClr val="FF0000"/>
                </a:solidFill>
              </a:rPr>
              <a:t>I-Kuruculuk Şartları</a:t>
            </a:r>
          </a:p>
          <a:p>
            <a:pPr marL="0" indent="0">
              <a:buNone/>
            </a:pPr>
            <a:r>
              <a:rPr lang="tr-TR" dirty="0" smtClean="0">
                <a:solidFill>
                  <a:srgbClr val="FF0000"/>
                </a:solidFill>
              </a:rPr>
              <a:t>A-İşçi Sendikası Kuruculuğu İçin Aranan Şartlar</a:t>
            </a:r>
          </a:p>
          <a:p>
            <a:pPr marL="0" indent="0">
              <a:buNone/>
            </a:pPr>
            <a:r>
              <a:rPr lang="tr-TR" dirty="0" smtClean="0">
                <a:solidFill>
                  <a:srgbClr val="FF0000"/>
                </a:solidFill>
              </a:rPr>
              <a:t>3-En az 7 kişinin bir araya gelmesi</a:t>
            </a:r>
          </a:p>
          <a:p>
            <a:r>
              <a:rPr lang="tr-TR" dirty="0" err="1" smtClean="0">
                <a:solidFill>
                  <a:schemeClr val="tx2"/>
                </a:solidFill>
              </a:rPr>
              <a:t>STİSK’nda</a:t>
            </a:r>
            <a:r>
              <a:rPr lang="tr-TR" dirty="0" smtClean="0">
                <a:solidFill>
                  <a:schemeClr val="tx2"/>
                </a:solidFill>
              </a:rPr>
              <a:t> işçi veya işveren sendikası kurulabilmesi için en az 7 işçi veya işverenin bir araya gelmesi gerekmektedir.</a:t>
            </a:r>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11</a:t>
            </a:fld>
            <a:endParaRPr lang="tr-TR" noProof="0" dirty="0"/>
          </a:p>
        </p:txBody>
      </p:sp>
    </p:spTree>
    <p:extLst>
      <p:ext uri="{BB962C8B-B14F-4D97-AF65-F5344CB8AC3E}">
        <p14:creationId xmlns:p14="http://schemas.microsoft.com/office/powerpoint/2010/main" val="409045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Sendikaların Kurulması</a:t>
            </a:r>
            <a:endParaRPr lang="en-US" dirty="0"/>
          </a:p>
        </p:txBody>
      </p:sp>
      <p:sp>
        <p:nvSpPr>
          <p:cNvPr id="14" name="İçerik Yer Tutucusu 13"/>
          <p:cNvSpPr>
            <a:spLocks noGrp="1"/>
          </p:cNvSpPr>
          <p:nvPr>
            <p:ph idx="1"/>
          </p:nvPr>
        </p:nvSpPr>
        <p:spPr>
          <a:xfrm>
            <a:off x="1053852" y="1556792"/>
            <a:ext cx="10157354" cy="4823544"/>
          </a:xfrm>
        </p:spPr>
        <p:txBody>
          <a:bodyPr rtlCol="0">
            <a:normAutofit/>
          </a:bodyPr>
          <a:lstStyle/>
          <a:p>
            <a:pPr marL="0" indent="0">
              <a:buNone/>
            </a:pPr>
            <a:r>
              <a:rPr lang="tr-TR" dirty="0" smtClean="0">
                <a:solidFill>
                  <a:srgbClr val="FF0000"/>
                </a:solidFill>
              </a:rPr>
              <a:t>I-Kuruculuk Şartları</a:t>
            </a:r>
          </a:p>
          <a:p>
            <a:pPr marL="0" indent="0">
              <a:buNone/>
            </a:pPr>
            <a:r>
              <a:rPr lang="tr-TR" dirty="0" smtClean="0">
                <a:solidFill>
                  <a:srgbClr val="FF0000"/>
                </a:solidFill>
              </a:rPr>
              <a:t>B-İşveren Sendikası Kuruculuğu İçin Aranan Şartlar</a:t>
            </a:r>
          </a:p>
          <a:p>
            <a:r>
              <a:rPr lang="tr-TR" dirty="0" smtClean="0">
                <a:solidFill>
                  <a:schemeClr val="tx2"/>
                </a:solidFill>
              </a:rPr>
              <a:t>STİSK işveren sendikasının kurucuları arasında tüzel kişinin bulunması halinde tüzel kişiyi temsil eden gerçek kişi de daha önce belirttiğimiz tüm şartları aramaktadır.</a:t>
            </a:r>
          </a:p>
          <a:p>
            <a:endParaRPr lang="tr-TR" dirty="0">
              <a:solidFill>
                <a:schemeClr val="tx2"/>
              </a:solidFill>
            </a:endParaRPr>
          </a:p>
          <a:p>
            <a:r>
              <a:rPr lang="tr-TR" dirty="0" smtClean="0">
                <a:solidFill>
                  <a:schemeClr val="tx2"/>
                </a:solidFill>
              </a:rPr>
              <a:t>Her şeyden önce STİSK anlamında işveren sendikası kurucularının işveren veya işveren vekili olması gerekir.</a:t>
            </a:r>
          </a:p>
          <a:p>
            <a:r>
              <a:rPr lang="tr-TR" dirty="0" smtClean="0">
                <a:solidFill>
                  <a:schemeClr val="tx2"/>
                </a:solidFill>
              </a:rPr>
              <a:t>Zira işveren vekilleri de bu kanun bakımından işveren sayılırlar. </a:t>
            </a:r>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12</a:t>
            </a:fld>
            <a:endParaRPr lang="tr-TR" noProof="0" dirty="0"/>
          </a:p>
        </p:txBody>
      </p:sp>
    </p:spTree>
    <p:extLst>
      <p:ext uri="{BB962C8B-B14F-4D97-AF65-F5344CB8AC3E}">
        <p14:creationId xmlns:p14="http://schemas.microsoft.com/office/powerpoint/2010/main" val="202779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Sendikaların Kurulması</a:t>
            </a:r>
            <a:endParaRPr lang="en-US" dirty="0"/>
          </a:p>
        </p:txBody>
      </p:sp>
      <p:sp>
        <p:nvSpPr>
          <p:cNvPr id="14" name="İçerik Yer Tutucusu 13"/>
          <p:cNvSpPr>
            <a:spLocks noGrp="1"/>
          </p:cNvSpPr>
          <p:nvPr>
            <p:ph idx="1"/>
          </p:nvPr>
        </p:nvSpPr>
        <p:spPr>
          <a:xfrm>
            <a:off x="1053852" y="1556792"/>
            <a:ext cx="10157354" cy="4823544"/>
          </a:xfrm>
        </p:spPr>
        <p:txBody>
          <a:bodyPr rtlCol="0">
            <a:normAutofit fontScale="85000" lnSpcReduction="10000"/>
          </a:bodyPr>
          <a:lstStyle/>
          <a:p>
            <a:pPr marL="0" indent="0">
              <a:buNone/>
            </a:pPr>
            <a:r>
              <a:rPr lang="tr-TR" dirty="0" smtClean="0">
                <a:solidFill>
                  <a:srgbClr val="FF0000"/>
                </a:solidFill>
              </a:rPr>
              <a:t>I-Kuruculuk Şartları</a:t>
            </a:r>
          </a:p>
          <a:p>
            <a:pPr marL="0" indent="0">
              <a:buNone/>
            </a:pPr>
            <a:r>
              <a:rPr lang="tr-TR" dirty="0" smtClean="0">
                <a:solidFill>
                  <a:srgbClr val="FF0000"/>
                </a:solidFill>
              </a:rPr>
              <a:t>B-İşveren Sendikası Kuruculuğu İçin Aranan Şartlar</a:t>
            </a:r>
          </a:p>
          <a:p>
            <a:r>
              <a:rPr lang="tr-TR" dirty="0" smtClean="0">
                <a:solidFill>
                  <a:schemeClr val="tx2"/>
                </a:solidFill>
              </a:rPr>
              <a:t>STİSK işveren tanımını yapmak yerine bu konuda </a:t>
            </a:r>
            <a:r>
              <a:rPr lang="tr-TR" dirty="0" err="1" smtClean="0">
                <a:solidFill>
                  <a:schemeClr val="tx2"/>
                </a:solidFill>
              </a:rPr>
              <a:t>İK’na</a:t>
            </a:r>
            <a:r>
              <a:rPr lang="tr-TR" dirty="0" smtClean="0">
                <a:solidFill>
                  <a:schemeClr val="tx2"/>
                </a:solidFill>
              </a:rPr>
              <a:t> gönderme yapmış;</a:t>
            </a:r>
          </a:p>
          <a:p>
            <a:r>
              <a:rPr lang="tr-TR" dirty="0" smtClean="0">
                <a:solidFill>
                  <a:schemeClr val="tx2"/>
                </a:solidFill>
              </a:rPr>
              <a:t>İşveren; işçi çalıştıran gerçek veya tüzel kişi yahut tüzel kişiliği olmayan kurum ve kuruluşlardır (İK 2/1).</a:t>
            </a:r>
          </a:p>
          <a:p>
            <a:endParaRPr lang="tr-TR" dirty="0">
              <a:solidFill>
                <a:schemeClr val="tx2"/>
              </a:solidFill>
            </a:endParaRPr>
          </a:p>
          <a:p>
            <a:r>
              <a:rPr lang="tr-TR" dirty="0" smtClean="0">
                <a:solidFill>
                  <a:schemeClr val="tx2"/>
                </a:solidFill>
              </a:rPr>
              <a:t>İşveren sendikası kurucuları arasında tüzel kişi işveren bulunabileceği gibi gerçek kişi işveren de bulunabilir.</a:t>
            </a:r>
          </a:p>
          <a:p>
            <a:r>
              <a:rPr lang="tr-TR" dirty="0" smtClean="0">
                <a:solidFill>
                  <a:schemeClr val="tx2"/>
                </a:solidFill>
              </a:rPr>
              <a:t>Ancak tüzel kişiliği bulunmayan kurum ya da kuruluş işveren sendikası kurucusu olamaz. </a:t>
            </a:r>
          </a:p>
          <a:p>
            <a:r>
              <a:rPr lang="tr-TR" dirty="0" smtClean="0">
                <a:solidFill>
                  <a:schemeClr val="tx2"/>
                </a:solidFill>
              </a:rPr>
              <a:t>Bunlar ancak kurulmuş bir işveren sendikasına üye olabilirler. </a:t>
            </a:r>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13</a:t>
            </a:fld>
            <a:endParaRPr lang="tr-TR" noProof="0" dirty="0"/>
          </a:p>
        </p:txBody>
      </p:sp>
    </p:spTree>
    <p:extLst>
      <p:ext uri="{BB962C8B-B14F-4D97-AF65-F5344CB8AC3E}">
        <p14:creationId xmlns:p14="http://schemas.microsoft.com/office/powerpoint/2010/main" val="99031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Sendikaların Kurulması</a:t>
            </a:r>
            <a:endParaRPr lang="en-US" dirty="0"/>
          </a:p>
        </p:txBody>
      </p:sp>
      <p:sp>
        <p:nvSpPr>
          <p:cNvPr id="14" name="İçerik Yer Tutucusu 13"/>
          <p:cNvSpPr>
            <a:spLocks noGrp="1"/>
          </p:cNvSpPr>
          <p:nvPr>
            <p:ph idx="1"/>
          </p:nvPr>
        </p:nvSpPr>
        <p:spPr>
          <a:xfrm>
            <a:off x="1053852" y="1556792"/>
            <a:ext cx="10157354" cy="4823544"/>
          </a:xfrm>
        </p:spPr>
        <p:txBody>
          <a:bodyPr rtlCol="0">
            <a:normAutofit fontScale="92500"/>
          </a:bodyPr>
          <a:lstStyle/>
          <a:p>
            <a:pPr marL="0" indent="0">
              <a:buNone/>
            </a:pPr>
            <a:r>
              <a:rPr lang="tr-TR" dirty="0" smtClean="0">
                <a:solidFill>
                  <a:srgbClr val="FF0000"/>
                </a:solidFill>
              </a:rPr>
              <a:t>I-Kuruculuk Şartları</a:t>
            </a:r>
          </a:p>
          <a:p>
            <a:pPr marL="0" indent="0">
              <a:buNone/>
            </a:pPr>
            <a:r>
              <a:rPr lang="tr-TR" dirty="0" smtClean="0">
                <a:solidFill>
                  <a:srgbClr val="FF0000"/>
                </a:solidFill>
              </a:rPr>
              <a:t>B-İşveren Sendikası Kuruculuğu İçin Aranan Şartlar</a:t>
            </a:r>
          </a:p>
          <a:p>
            <a:r>
              <a:rPr lang="tr-TR" dirty="0" smtClean="0">
                <a:solidFill>
                  <a:schemeClr val="tx2"/>
                </a:solidFill>
              </a:rPr>
              <a:t>İşveren vekili ise, işveren adına işletmenin bütününü yöneten kişilerdir (md.2/1-e). </a:t>
            </a:r>
          </a:p>
          <a:p>
            <a:r>
              <a:rPr lang="tr-TR" dirty="0" smtClean="0">
                <a:solidFill>
                  <a:schemeClr val="tx2"/>
                </a:solidFill>
              </a:rPr>
              <a:t>Tanımdan anlaşılacağı üzere </a:t>
            </a:r>
            <a:r>
              <a:rPr lang="tr-TR" dirty="0" err="1" smtClean="0">
                <a:solidFill>
                  <a:schemeClr val="tx2"/>
                </a:solidFill>
              </a:rPr>
              <a:t>İK’na</a:t>
            </a:r>
            <a:r>
              <a:rPr lang="tr-TR" dirty="0" smtClean="0">
                <a:solidFill>
                  <a:schemeClr val="tx2"/>
                </a:solidFill>
              </a:rPr>
              <a:t> göre daha dar bir kapsam vardır.</a:t>
            </a:r>
          </a:p>
          <a:p>
            <a:endParaRPr lang="tr-TR" dirty="0">
              <a:solidFill>
                <a:schemeClr val="tx2"/>
              </a:solidFill>
            </a:endParaRPr>
          </a:p>
          <a:p>
            <a:r>
              <a:rPr lang="tr-TR" dirty="0" smtClean="0">
                <a:solidFill>
                  <a:schemeClr val="tx2"/>
                </a:solidFill>
              </a:rPr>
              <a:t>İşçi sendikaları gibi işveren sendikaları da en az 7 kişiden oluşur.</a:t>
            </a:r>
          </a:p>
          <a:p>
            <a:r>
              <a:rPr lang="tr-TR" dirty="0" smtClean="0">
                <a:solidFill>
                  <a:schemeClr val="tx2"/>
                </a:solidFill>
              </a:rPr>
              <a:t>Fakat işveren sendikaları işveren veya işveren vekilinden oluşabilir.</a:t>
            </a:r>
          </a:p>
          <a:p>
            <a:r>
              <a:rPr lang="tr-TR" dirty="0" smtClean="0">
                <a:solidFill>
                  <a:schemeClr val="tx2"/>
                </a:solidFill>
              </a:rPr>
              <a:t>Unutulmaması gerekir ki, işverenler tüzel veya gerçek kişi olabilirler. </a:t>
            </a:r>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14</a:t>
            </a:fld>
            <a:endParaRPr lang="tr-TR" noProof="0" dirty="0"/>
          </a:p>
        </p:txBody>
      </p:sp>
    </p:spTree>
    <p:extLst>
      <p:ext uri="{BB962C8B-B14F-4D97-AF65-F5344CB8AC3E}">
        <p14:creationId xmlns:p14="http://schemas.microsoft.com/office/powerpoint/2010/main" val="250282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Sendikaların Kurulması</a:t>
            </a:r>
            <a:endParaRPr lang="en-US" dirty="0"/>
          </a:p>
        </p:txBody>
      </p:sp>
      <p:sp>
        <p:nvSpPr>
          <p:cNvPr id="14" name="İçerik Yer Tutucusu 13"/>
          <p:cNvSpPr>
            <a:spLocks noGrp="1"/>
          </p:cNvSpPr>
          <p:nvPr>
            <p:ph idx="1"/>
          </p:nvPr>
        </p:nvSpPr>
        <p:spPr>
          <a:xfrm>
            <a:off x="1053852" y="1556792"/>
            <a:ext cx="10157354" cy="4823544"/>
          </a:xfrm>
        </p:spPr>
        <p:txBody>
          <a:bodyPr rtlCol="0">
            <a:normAutofit/>
          </a:bodyPr>
          <a:lstStyle/>
          <a:p>
            <a:pPr marL="0" indent="0">
              <a:buNone/>
            </a:pPr>
            <a:r>
              <a:rPr lang="tr-TR" dirty="0" smtClean="0">
                <a:solidFill>
                  <a:srgbClr val="FF0000"/>
                </a:solidFill>
              </a:rPr>
              <a:t>I-Kuruculuk Şartları</a:t>
            </a:r>
          </a:p>
          <a:p>
            <a:pPr marL="0" indent="0">
              <a:buNone/>
            </a:pPr>
            <a:r>
              <a:rPr lang="tr-TR" dirty="0" smtClean="0">
                <a:solidFill>
                  <a:srgbClr val="FF0000"/>
                </a:solidFill>
              </a:rPr>
              <a:t>C-Konfederasyon Kuruculuğu İçin Aranan Şartlar</a:t>
            </a:r>
          </a:p>
          <a:p>
            <a:r>
              <a:rPr lang="tr-TR" dirty="0" smtClean="0">
                <a:solidFill>
                  <a:schemeClr val="tx2"/>
                </a:solidFill>
              </a:rPr>
              <a:t>Konfederasyon oluşturabilmek için değişik işkollarında en az 5 sendikanın bir araya gelmesi yeterlidir (md.2/1-f).</a:t>
            </a:r>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15</a:t>
            </a:fld>
            <a:endParaRPr lang="tr-TR" noProof="0" dirty="0"/>
          </a:p>
        </p:txBody>
      </p:sp>
    </p:spTree>
    <p:extLst>
      <p:ext uri="{BB962C8B-B14F-4D97-AF65-F5344CB8AC3E}">
        <p14:creationId xmlns:p14="http://schemas.microsoft.com/office/powerpoint/2010/main" val="26905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Sendikaların Kurulması</a:t>
            </a:r>
            <a:endParaRPr lang="en-US" dirty="0"/>
          </a:p>
        </p:txBody>
      </p:sp>
      <p:sp>
        <p:nvSpPr>
          <p:cNvPr id="14" name="İçerik Yer Tutucusu 13"/>
          <p:cNvSpPr>
            <a:spLocks noGrp="1"/>
          </p:cNvSpPr>
          <p:nvPr>
            <p:ph idx="1"/>
          </p:nvPr>
        </p:nvSpPr>
        <p:spPr>
          <a:xfrm>
            <a:off x="1117309" y="1701800"/>
            <a:ext cx="10157354" cy="4823544"/>
          </a:xfrm>
        </p:spPr>
        <p:txBody>
          <a:bodyPr rtlCol="0">
            <a:normAutofit/>
          </a:bodyPr>
          <a:lstStyle/>
          <a:p>
            <a:pPr marL="0" indent="0">
              <a:buNone/>
            </a:pPr>
            <a:r>
              <a:rPr lang="tr-TR" dirty="0" smtClean="0">
                <a:solidFill>
                  <a:srgbClr val="FF0000"/>
                </a:solidFill>
              </a:rPr>
              <a:t>Kuruluş Usulü</a:t>
            </a:r>
          </a:p>
          <a:p>
            <a:endParaRPr lang="tr-TR" dirty="0" smtClean="0">
              <a:solidFill>
                <a:schemeClr val="tx2"/>
              </a:solidFill>
            </a:endParaRPr>
          </a:p>
          <a:p>
            <a:r>
              <a:rPr lang="tr-TR" dirty="0" smtClean="0">
                <a:solidFill>
                  <a:schemeClr val="tx2"/>
                </a:solidFill>
              </a:rPr>
              <a:t>Derneklerin olduğu gibi sendikaların da en önemli hukuk kaynağı tüzüktür. </a:t>
            </a:r>
          </a:p>
          <a:p>
            <a:r>
              <a:rPr lang="tr-TR" dirty="0" smtClean="0">
                <a:solidFill>
                  <a:schemeClr val="tx2"/>
                </a:solidFill>
              </a:rPr>
              <a:t>Sendikanın işleyişi, üye-sendika ilişkileri, üyelerin hak ve borçları, organların kuruluş ve çalışması hep tüzüğe göre belirlenir.</a:t>
            </a:r>
          </a:p>
          <a:p>
            <a:r>
              <a:rPr lang="tr-TR" dirty="0" smtClean="0">
                <a:solidFill>
                  <a:schemeClr val="tx2"/>
                </a:solidFill>
              </a:rPr>
              <a:t>Bu nedenle kurucular tarafından bir tüzük hazırlanması gerekir.</a:t>
            </a:r>
          </a:p>
          <a:p>
            <a:r>
              <a:rPr lang="tr-TR" dirty="0" smtClean="0">
                <a:solidFill>
                  <a:schemeClr val="tx2"/>
                </a:solidFill>
              </a:rPr>
              <a:t>Tüzük bir sendikanın adeta anayasası gibidir. </a:t>
            </a:r>
            <a:endParaRPr lang="tr-TR" dirty="0">
              <a:solidFill>
                <a:schemeClr val="tx2"/>
              </a:solidFill>
            </a:endParaRPr>
          </a:p>
          <a:p>
            <a:endParaRPr lang="tr-TR" dirty="0" smtClean="0"/>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16</a:t>
            </a:fld>
            <a:endParaRPr lang="tr-TR" noProof="0" dirty="0"/>
          </a:p>
        </p:txBody>
      </p:sp>
    </p:spTree>
    <p:extLst>
      <p:ext uri="{BB962C8B-B14F-4D97-AF65-F5344CB8AC3E}">
        <p14:creationId xmlns:p14="http://schemas.microsoft.com/office/powerpoint/2010/main" val="267180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Sendikaların Kurulması</a:t>
            </a:r>
            <a:endParaRPr lang="en-US" dirty="0"/>
          </a:p>
        </p:txBody>
      </p:sp>
      <p:sp>
        <p:nvSpPr>
          <p:cNvPr id="14" name="İçerik Yer Tutucusu 13"/>
          <p:cNvSpPr>
            <a:spLocks noGrp="1"/>
          </p:cNvSpPr>
          <p:nvPr>
            <p:ph idx="1"/>
          </p:nvPr>
        </p:nvSpPr>
        <p:spPr>
          <a:xfrm>
            <a:off x="1117309" y="1701800"/>
            <a:ext cx="10157354" cy="4823544"/>
          </a:xfrm>
        </p:spPr>
        <p:txBody>
          <a:bodyPr rtlCol="0">
            <a:normAutofit fontScale="92500" lnSpcReduction="10000"/>
          </a:bodyPr>
          <a:lstStyle/>
          <a:p>
            <a:pPr marL="0" indent="0">
              <a:buNone/>
            </a:pPr>
            <a:r>
              <a:rPr lang="tr-TR" dirty="0" smtClean="0">
                <a:solidFill>
                  <a:srgbClr val="FF0000"/>
                </a:solidFill>
              </a:rPr>
              <a:t>Kuruluş Usulü</a:t>
            </a:r>
          </a:p>
          <a:p>
            <a:endParaRPr lang="tr-TR" dirty="0" smtClean="0">
              <a:solidFill>
                <a:schemeClr val="tx2"/>
              </a:solidFill>
            </a:endParaRPr>
          </a:p>
          <a:p>
            <a:r>
              <a:rPr lang="tr-TR" dirty="0"/>
              <a:t>Kuruluşlar, kurucularının kuruluşun merkezinin bulunacağı ilin valiliğine dilekçelerine ekli olarak kuruluş tüzüğünü vermeleriyle tüzel kişilik kazanır. </a:t>
            </a:r>
            <a:endParaRPr lang="tr-TR" dirty="0" smtClean="0"/>
          </a:p>
          <a:p>
            <a:endParaRPr lang="tr-TR" dirty="0"/>
          </a:p>
          <a:p>
            <a:r>
              <a:rPr lang="tr-TR" dirty="0"/>
              <a:t>Vali, tüzük ve kurucuların listesini on beş gün içerisinde Bakanlığa gönderir. </a:t>
            </a:r>
            <a:endParaRPr lang="tr-TR" dirty="0" smtClean="0"/>
          </a:p>
          <a:p>
            <a:endParaRPr lang="tr-TR" dirty="0"/>
          </a:p>
          <a:p>
            <a:r>
              <a:rPr lang="tr-TR" dirty="0" smtClean="0"/>
              <a:t>Bakanlık</a:t>
            </a:r>
            <a:r>
              <a:rPr lang="tr-TR" dirty="0"/>
              <a:t>; kuruluşun adını, merkezini ve tüzüğünü on beş gün içinde resmî internet sitesinde ilan eder.</a:t>
            </a:r>
          </a:p>
          <a:p>
            <a:endParaRPr lang="tr-TR" dirty="0" smtClean="0"/>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17</a:t>
            </a:fld>
            <a:endParaRPr lang="tr-TR" noProof="0" dirty="0"/>
          </a:p>
        </p:txBody>
      </p:sp>
    </p:spTree>
    <p:extLst>
      <p:ext uri="{BB962C8B-B14F-4D97-AF65-F5344CB8AC3E}">
        <p14:creationId xmlns:p14="http://schemas.microsoft.com/office/powerpoint/2010/main" val="383514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Sendikaların Kurulması</a:t>
            </a:r>
            <a:endParaRPr lang="en-US" dirty="0"/>
          </a:p>
        </p:txBody>
      </p:sp>
      <p:sp>
        <p:nvSpPr>
          <p:cNvPr id="14" name="İçerik Yer Tutucusu 13"/>
          <p:cNvSpPr>
            <a:spLocks noGrp="1"/>
          </p:cNvSpPr>
          <p:nvPr>
            <p:ph idx="1"/>
          </p:nvPr>
        </p:nvSpPr>
        <p:spPr>
          <a:xfrm>
            <a:off x="1117309" y="1701800"/>
            <a:ext cx="10157354" cy="4823544"/>
          </a:xfrm>
        </p:spPr>
        <p:txBody>
          <a:bodyPr rtlCol="0">
            <a:normAutofit lnSpcReduction="10000"/>
          </a:bodyPr>
          <a:lstStyle/>
          <a:p>
            <a:pPr marL="0" indent="0">
              <a:buNone/>
            </a:pPr>
            <a:r>
              <a:rPr lang="tr-TR" dirty="0" smtClean="0">
                <a:solidFill>
                  <a:srgbClr val="FF0000"/>
                </a:solidFill>
              </a:rPr>
              <a:t>Kuruluş Usulü</a:t>
            </a:r>
          </a:p>
          <a:p>
            <a:endParaRPr lang="tr-TR" dirty="0" smtClean="0">
              <a:solidFill>
                <a:schemeClr val="tx2"/>
              </a:solidFill>
            </a:endParaRPr>
          </a:p>
          <a:p>
            <a:r>
              <a:rPr lang="tr-TR" dirty="0" smtClean="0"/>
              <a:t>Tüzüğün </a:t>
            </a:r>
            <a:r>
              <a:rPr lang="tr-TR" dirty="0"/>
              <a:t>veya </a:t>
            </a:r>
            <a:r>
              <a:rPr lang="tr-TR" dirty="0" smtClean="0"/>
              <a:t>içerdiği belgelerin kanuna </a:t>
            </a:r>
            <a:r>
              <a:rPr lang="tr-TR" dirty="0"/>
              <a:t>aykırılığının tespit edilmesi </a:t>
            </a:r>
            <a:endParaRPr lang="tr-TR" dirty="0" smtClean="0"/>
          </a:p>
          <a:p>
            <a:r>
              <a:rPr lang="tr-TR" dirty="0" smtClean="0"/>
              <a:t>ya </a:t>
            </a:r>
            <a:r>
              <a:rPr lang="tr-TR" dirty="0"/>
              <a:t>da </a:t>
            </a:r>
            <a:endParaRPr lang="tr-TR" dirty="0" smtClean="0"/>
          </a:p>
          <a:p>
            <a:r>
              <a:rPr lang="tr-TR" dirty="0" smtClean="0"/>
              <a:t>bu </a:t>
            </a:r>
            <a:r>
              <a:rPr lang="tr-TR" dirty="0"/>
              <a:t>Kanunda öngörülen kuruluş şartlarının sağlanmadığının anlaşılması hâlinde </a:t>
            </a:r>
            <a:endParaRPr lang="tr-TR" dirty="0" smtClean="0"/>
          </a:p>
          <a:p>
            <a:endParaRPr lang="tr-TR" dirty="0"/>
          </a:p>
          <a:p>
            <a:r>
              <a:rPr lang="tr-TR" dirty="0" smtClean="0"/>
              <a:t>ilgili </a:t>
            </a:r>
            <a:r>
              <a:rPr lang="tr-TR" dirty="0"/>
              <a:t>valilik kanuna aykırılık veya eksikliklerin bir ay içinde giderilmesini ister.</a:t>
            </a:r>
            <a:endParaRPr lang="tr-TR" dirty="0" smtClean="0"/>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18</a:t>
            </a:fld>
            <a:endParaRPr lang="tr-TR" noProof="0" dirty="0"/>
          </a:p>
        </p:txBody>
      </p:sp>
    </p:spTree>
    <p:extLst>
      <p:ext uri="{BB962C8B-B14F-4D97-AF65-F5344CB8AC3E}">
        <p14:creationId xmlns:p14="http://schemas.microsoft.com/office/powerpoint/2010/main" val="311767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Sendikaların Kurulması</a:t>
            </a:r>
            <a:endParaRPr lang="en-US" dirty="0"/>
          </a:p>
        </p:txBody>
      </p:sp>
      <p:sp>
        <p:nvSpPr>
          <p:cNvPr id="14" name="İçerik Yer Tutucusu 13"/>
          <p:cNvSpPr>
            <a:spLocks noGrp="1"/>
          </p:cNvSpPr>
          <p:nvPr>
            <p:ph idx="1"/>
          </p:nvPr>
        </p:nvSpPr>
        <p:spPr>
          <a:xfrm>
            <a:off x="1117309" y="1701800"/>
            <a:ext cx="10157354" cy="4823544"/>
          </a:xfrm>
        </p:spPr>
        <p:txBody>
          <a:bodyPr rtlCol="0">
            <a:normAutofit fontScale="92500"/>
          </a:bodyPr>
          <a:lstStyle/>
          <a:p>
            <a:pPr marL="0" indent="0">
              <a:buNone/>
            </a:pPr>
            <a:r>
              <a:rPr lang="tr-TR" dirty="0" smtClean="0">
                <a:solidFill>
                  <a:srgbClr val="FF0000"/>
                </a:solidFill>
              </a:rPr>
              <a:t>Kuruluş Usulü</a:t>
            </a:r>
          </a:p>
          <a:p>
            <a:endParaRPr lang="tr-TR" dirty="0" smtClean="0">
              <a:solidFill>
                <a:schemeClr val="tx2"/>
              </a:solidFill>
            </a:endParaRPr>
          </a:p>
          <a:p>
            <a:r>
              <a:rPr lang="tr-TR" dirty="0"/>
              <a:t>Bu süre içinde kanuna aykırılığın veya eksikliğin giderilmemesi hâlinde, </a:t>
            </a:r>
            <a:endParaRPr lang="tr-TR" dirty="0" smtClean="0"/>
          </a:p>
          <a:p>
            <a:r>
              <a:rPr lang="tr-TR" dirty="0" smtClean="0"/>
              <a:t>Bakanlığın </a:t>
            </a:r>
            <a:r>
              <a:rPr lang="tr-TR" dirty="0"/>
              <a:t>veya ilgili valiliğin başvurusu üzerine mahkeme, gerekli gördüğü takdirde kurucuları da dinleyerek </a:t>
            </a:r>
            <a:endParaRPr lang="tr-TR" dirty="0" smtClean="0"/>
          </a:p>
          <a:p>
            <a:r>
              <a:rPr lang="tr-TR" dirty="0" smtClean="0"/>
              <a:t>üç </a:t>
            </a:r>
            <a:r>
              <a:rPr lang="tr-TR" dirty="0"/>
              <a:t>iş günü içinde kuruluşun faaliyetinin durdurulmasına karar verebilir. </a:t>
            </a:r>
            <a:endParaRPr lang="tr-TR" dirty="0" smtClean="0"/>
          </a:p>
          <a:p>
            <a:endParaRPr lang="tr-TR" dirty="0"/>
          </a:p>
          <a:p>
            <a:r>
              <a:rPr lang="tr-TR" dirty="0" smtClean="0"/>
              <a:t>Mahkeme </a:t>
            </a:r>
            <a:r>
              <a:rPr lang="tr-TR" dirty="0"/>
              <a:t>kanuna aykırılığın veya eksikliğin giderilmesi için altmış günü aşmayan bir süre verir.</a:t>
            </a:r>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19</a:t>
            </a:fld>
            <a:endParaRPr lang="tr-TR" noProof="0" dirty="0"/>
          </a:p>
        </p:txBody>
      </p:sp>
    </p:spTree>
    <p:extLst>
      <p:ext uri="{BB962C8B-B14F-4D97-AF65-F5344CB8AC3E}">
        <p14:creationId xmlns:p14="http://schemas.microsoft.com/office/powerpoint/2010/main" val="333092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fontScale="90000"/>
          </a:bodyPr>
          <a:lstStyle/>
          <a:p>
            <a:pPr rtl="0"/>
            <a:r>
              <a:rPr lang="tr" dirty="0" smtClean="0"/>
              <a:t>İŞKOLUNA GÖRE SENDİKALAŞMA İLKESİ</a:t>
            </a:r>
            <a:endParaRPr lang="en-US" dirty="0"/>
          </a:p>
        </p:txBody>
      </p:sp>
      <p:sp>
        <p:nvSpPr>
          <p:cNvPr id="14" name="İçerik Yer Tutucusu 13"/>
          <p:cNvSpPr>
            <a:spLocks noGrp="1"/>
          </p:cNvSpPr>
          <p:nvPr>
            <p:ph idx="1"/>
          </p:nvPr>
        </p:nvSpPr>
        <p:spPr/>
        <p:txBody>
          <a:bodyPr rtlCol="0"/>
          <a:lstStyle/>
          <a:p>
            <a:pPr rtl="0"/>
            <a:endParaRPr lang="tr" dirty="0" smtClean="0"/>
          </a:p>
          <a:p>
            <a:pPr rtl="0"/>
            <a:r>
              <a:rPr lang="tr" dirty="0" smtClean="0"/>
              <a:t>6356 sayılı STİSK </a:t>
            </a:r>
            <a:r>
              <a:rPr lang="tr" b="1" dirty="0" smtClean="0"/>
              <a:t>sendikaların işkolu esasına </a:t>
            </a:r>
            <a:r>
              <a:rPr lang="tr" dirty="0" smtClean="0"/>
              <a:t>göre örgütlenebileceklerini öngörmüştür.</a:t>
            </a:r>
          </a:p>
          <a:p>
            <a:pPr rtl="0"/>
            <a:endParaRPr lang="tr" dirty="0"/>
          </a:p>
          <a:p>
            <a:pPr rtl="0"/>
            <a:r>
              <a:rPr lang="tr-TR" dirty="0" smtClean="0"/>
              <a:t>Ö</a:t>
            </a:r>
            <a:r>
              <a:rPr lang="tr" dirty="0" smtClean="0"/>
              <a:t>rgütlenme düzeyleri açısından işçi sendikaları bugün genelde «işyeri veya işkolu» düzeyinde ya da meslek esasına göre örgütlenmektedir.</a:t>
            </a:r>
          </a:p>
          <a:p>
            <a:pPr rtl="0"/>
            <a:endParaRPr lang="en-US" dirty="0"/>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2</a:t>
            </a:fld>
            <a:endParaRPr lang="tr-TR" noProof="0"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Sendikaların Kurulması</a:t>
            </a:r>
            <a:endParaRPr lang="en-US" dirty="0"/>
          </a:p>
        </p:txBody>
      </p:sp>
      <p:sp>
        <p:nvSpPr>
          <p:cNvPr id="14" name="İçerik Yer Tutucusu 13"/>
          <p:cNvSpPr>
            <a:spLocks noGrp="1"/>
          </p:cNvSpPr>
          <p:nvPr>
            <p:ph idx="1"/>
          </p:nvPr>
        </p:nvSpPr>
        <p:spPr>
          <a:xfrm>
            <a:off x="1117309" y="1701800"/>
            <a:ext cx="10157354" cy="4823544"/>
          </a:xfrm>
        </p:spPr>
        <p:txBody>
          <a:bodyPr rtlCol="0">
            <a:normAutofit/>
          </a:bodyPr>
          <a:lstStyle/>
          <a:p>
            <a:pPr marL="0" indent="0">
              <a:buNone/>
            </a:pPr>
            <a:r>
              <a:rPr lang="tr-TR" dirty="0" smtClean="0">
                <a:solidFill>
                  <a:srgbClr val="FF0000"/>
                </a:solidFill>
              </a:rPr>
              <a:t>Kuruluş Usulü</a:t>
            </a:r>
          </a:p>
          <a:p>
            <a:endParaRPr lang="tr-TR" dirty="0" smtClean="0">
              <a:solidFill>
                <a:schemeClr val="tx2"/>
              </a:solidFill>
            </a:endParaRPr>
          </a:p>
          <a:p>
            <a:r>
              <a:rPr lang="tr-TR" dirty="0"/>
              <a:t>Tüzük ve belgelerin kanuna uygun hâle getirilmesi üzerine mahkeme durdurma kararını kaldırır. </a:t>
            </a:r>
            <a:endParaRPr lang="tr-TR" dirty="0" smtClean="0"/>
          </a:p>
          <a:p>
            <a:endParaRPr lang="tr-TR" dirty="0"/>
          </a:p>
          <a:p>
            <a:r>
              <a:rPr lang="tr-TR" dirty="0" smtClean="0"/>
              <a:t>Verilen </a:t>
            </a:r>
            <a:r>
              <a:rPr lang="tr-TR" dirty="0"/>
              <a:t>süre sonunda tüzük ve belgelerin kanuna uygun hâle getirilmemesi hâlinde ise mahkeme kuruluşun kapatılmasına karar verir.</a:t>
            </a:r>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20</a:t>
            </a:fld>
            <a:endParaRPr lang="tr-TR" noProof="0" dirty="0"/>
          </a:p>
        </p:txBody>
      </p:sp>
    </p:spTree>
    <p:extLst>
      <p:ext uri="{BB962C8B-B14F-4D97-AF65-F5344CB8AC3E}">
        <p14:creationId xmlns:p14="http://schemas.microsoft.com/office/powerpoint/2010/main" val="290733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Sendikaların Kurulması</a:t>
            </a:r>
            <a:endParaRPr lang="en-US" dirty="0"/>
          </a:p>
        </p:txBody>
      </p:sp>
      <p:sp>
        <p:nvSpPr>
          <p:cNvPr id="14" name="İçerik Yer Tutucusu 13"/>
          <p:cNvSpPr>
            <a:spLocks noGrp="1"/>
          </p:cNvSpPr>
          <p:nvPr>
            <p:ph idx="1"/>
          </p:nvPr>
        </p:nvSpPr>
        <p:spPr>
          <a:xfrm>
            <a:off x="1117309" y="1701800"/>
            <a:ext cx="10157354" cy="4823544"/>
          </a:xfrm>
        </p:spPr>
        <p:txBody>
          <a:bodyPr rtlCol="0">
            <a:normAutofit fontScale="92500" lnSpcReduction="20000"/>
          </a:bodyPr>
          <a:lstStyle/>
          <a:p>
            <a:pPr marL="0" indent="0">
              <a:buNone/>
            </a:pPr>
            <a:r>
              <a:rPr lang="tr-TR" dirty="0" smtClean="0">
                <a:solidFill>
                  <a:srgbClr val="FF0000"/>
                </a:solidFill>
              </a:rPr>
              <a:t>Kuruluşun Tüzüğü</a:t>
            </a:r>
          </a:p>
          <a:p>
            <a:pPr marL="0" indent="0">
              <a:buNone/>
            </a:pPr>
            <a:r>
              <a:rPr lang="tr-TR" dirty="0" smtClean="0">
                <a:solidFill>
                  <a:srgbClr val="FF0000"/>
                </a:solidFill>
              </a:rPr>
              <a:t>Tüzükte Yer Alması gerekenler nelerdir?</a:t>
            </a:r>
          </a:p>
          <a:p>
            <a:r>
              <a:rPr lang="tr-TR" dirty="0"/>
              <a:t>Kuruluşların tüzüklerinde aşağıdaki hususların yer alması gerekir:</a:t>
            </a:r>
          </a:p>
          <a:p>
            <a:pPr marL="426645" lvl="1" indent="0">
              <a:lnSpc>
                <a:spcPct val="120000"/>
              </a:lnSpc>
              <a:spcBef>
                <a:spcPts val="0"/>
              </a:spcBef>
              <a:buNone/>
            </a:pPr>
            <a:r>
              <a:rPr lang="tr-TR" dirty="0"/>
              <a:t>a) Adı, merkezi ve adresi</a:t>
            </a:r>
          </a:p>
          <a:p>
            <a:pPr marL="426645" lvl="1" indent="0">
              <a:lnSpc>
                <a:spcPct val="120000"/>
              </a:lnSpc>
              <a:spcBef>
                <a:spcPts val="0"/>
              </a:spcBef>
              <a:buNone/>
            </a:pPr>
            <a:r>
              <a:rPr lang="tr-TR" dirty="0"/>
              <a:t>b) Amacı</a:t>
            </a:r>
          </a:p>
          <a:p>
            <a:pPr marL="426645" lvl="1" indent="0">
              <a:lnSpc>
                <a:spcPct val="120000"/>
              </a:lnSpc>
              <a:spcBef>
                <a:spcPts val="0"/>
              </a:spcBef>
              <a:buNone/>
            </a:pPr>
            <a:r>
              <a:rPr lang="tr-TR" dirty="0"/>
              <a:t>c) Sendikanın faaliyet göstereceği işkolu</a:t>
            </a:r>
          </a:p>
          <a:p>
            <a:pPr marL="426645" lvl="1" indent="0">
              <a:lnSpc>
                <a:spcPct val="120000"/>
              </a:lnSpc>
              <a:spcBef>
                <a:spcPts val="0"/>
              </a:spcBef>
              <a:buNone/>
            </a:pPr>
            <a:r>
              <a:rPr lang="tr-TR" dirty="0"/>
              <a:t>ç) Sendika kurucularının ad ve soyadları, kimlik bilgileri, meslek ve sanatları ve yerleşim yerleri; üst kuruluşları kuran sendikaların işkolları ile ad ve adresleri</a:t>
            </a:r>
          </a:p>
          <a:p>
            <a:pPr marL="426645" lvl="1" indent="0">
              <a:lnSpc>
                <a:spcPct val="120000"/>
              </a:lnSpc>
              <a:spcBef>
                <a:spcPts val="0"/>
              </a:spcBef>
              <a:buNone/>
            </a:pPr>
            <a:r>
              <a:rPr lang="tr-TR" dirty="0"/>
              <a:t>d) Üye olma, üyelikten çıkma ve çıkarılmanın şartları</a:t>
            </a:r>
          </a:p>
          <a:p>
            <a:pPr marL="426645" lvl="1" indent="0">
              <a:lnSpc>
                <a:spcPct val="120000"/>
              </a:lnSpc>
              <a:spcBef>
                <a:spcPts val="0"/>
              </a:spcBef>
              <a:buNone/>
            </a:pPr>
            <a:r>
              <a:rPr lang="tr-TR" dirty="0"/>
              <a:t>e) Genel kurulun oluşumu, toplanma zamanı, görev ve yetkileri, üye ve delegelerinin oy kullanmaları, çalışma usul ve esasları ile toplantı ve karar yeter sayıları</a:t>
            </a:r>
          </a:p>
          <a:p>
            <a:pPr marL="426645" lvl="1" indent="0">
              <a:lnSpc>
                <a:spcPct val="120000"/>
              </a:lnSpc>
              <a:spcBef>
                <a:spcPts val="0"/>
              </a:spcBef>
              <a:buNone/>
            </a:pPr>
            <a:r>
              <a:rPr lang="tr-TR" dirty="0"/>
              <a:t>f) Genel kurul dışında kalan organlar, bu organların oluşumu, görev, yetki ve sorumlulukları, çalışma usul ve esasları ile toplantı ve karar yeter sayıları</a:t>
            </a:r>
          </a:p>
          <a:p>
            <a:endParaRPr lang="tr-TR" dirty="0" smtClean="0">
              <a:solidFill>
                <a:schemeClr val="tx2"/>
              </a:solidFill>
            </a:endParaRPr>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21</a:t>
            </a:fld>
            <a:endParaRPr lang="tr-TR" noProof="0" dirty="0"/>
          </a:p>
        </p:txBody>
      </p:sp>
    </p:spTree>
    <p:extLst>
      <p:ext uri="{BB962C8B-B14F-4D97-AF65-F5344CB8AC3E}">
        <p14:creationId xmlns:p14="http://schemas.microsoft.com/office/powerpoint/2010/main" val="134472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Sendikaların Kurulması</a:t>
            </a:r>
            <a:endParaRPr lang="en-US" dirty="0"/>
          </a:p>
        </p:txBody>
      </p:sp>
      <p:sp>
        <p:nvSpPr>
          <p:cNvPr id="14" name="İçerik Yer Tutucusu 13"/>
          <p:cNvSpPr>
            <a:spLocks noGrp="1"/>
          </p:cNvSpPr>
          <p:nvPr>
            <p:ph idx="1"/>
          </p:nvPr>
        </p:nvSpPr>
        <p:spPr>
          <a:xfrm>
            <a:off x="1117309" y="1701800"/>
            <a:ext cx="10157354" cy="4823544"/>
          </a:xfrm>
        </p:spPr>
        <p:txBody>
          <a:bodyPr rtlCol="0">
            <a:normAutofit lnSpcReduction="10000"/>
          </a:bodyPr>
          <a:lstStyle/>
          <a:p>
            <a:pPr marL="0" indent="0">
              <a:buNone/>
            </a:pPr>
            <a:r>
              <a:rPr lang="tr-TR" dirty="0" smtClean="0">
                <a:solidFill>
                  <a:srgbClr val="FF0000"/>
                </a:solidFill>
              </a:rPr>
              <a:t>Kuruluşun Tüzüğü</a:t>
            </a:r>
          </a:p>
          <a:p>
            <a:pPr marL="0" indent="0">
              <a:buNone/>
            </a:pPr>
            <a:r>
              <a:rPr lang="tr-TR" dirty="0" smtClean="0">
                <a:solidFill>
                  <a:srgbClr val="FF0000"/>
                </a:solidFill>
              </a:rPr>
              <a:t>Tüzükte Yer Alması gerekenler nelerdir?</a:t>
            </a:r>
          </a:p>
          <a:p>
            <a:pPr marL="0" indent="0">
              <a:lnSpc>
                <a:spcPct val="110000"/>
              </a:lnSpc>
              <a:spcBef>
                <a:spcPts val="0"/>
              </a:spcBef>
              <a:buNone/>
            </a:pPr>
            <a:r>
              <a:rPr lang="tr-TR" dirty="0"/>
              <a:t>Kuruluşların tüzüklerinde aşağıdaki hususların yer alması gerekir:</a:t>
            </a:r>
          </a:p>
          <a:p>
            <a:pPr marL="853290" lvl="2" indent="0">
              <a:lnSpc>
                <a:spcPct val="110000"/>
              </a:lnSpc>
              <a:spcBef>
                <a:spcPts val="0"/>
              </a:spcBef>
              <a:buNone/>
            </a:pPr>
            <a:r>
              <a:rPr lang="tr-TR" dirty="0"/>
              <a:t>g) Şube veya bölge şubelerinin nasıl kurulacağı, birleştirileceği veya kapatılacağı, görev ve yetkileri, genel kurullarının toplantılarına ve kararlarına ilişkin usul ve esaslar ile sendika genel kurulunda şube ve bölge şubelerinin nasıl temsil edileceği</a:t>
            </a:r>
            <a:endParaRPr lang="tr-TR" sz="2200" dirty="0"/>
          </a:p>
          <a:p>
            <a:pPr marL="853290" lvl="2" indent="0">
              <a:lnSpc>
                <a:spcPct val="110000"/>
              </a:lnSpc>
              <a:spcBef>
                <a:spcPts val="0"/>
              </a:spcBef>
              <a:buNone/>
            </a:pPr>
            <a:r>
              <a:rPr lang="tr-TR" dirty="0"/>
              <a:t>ğ) Üyelerce ödenecek aidat ve sendika yöneticilerinin ücretleri ile ilgili usul ve esaslar</a:t>
            </a:r>
            <a:endParaRPr lang="tr-TR" sz="2200" dirty="0"/>
          </a:p>
          <a:p>
            <a:pPr marL="853290" lvl="2" indent="0">
              <a:lnSpc>
                <a:spcPct val="110000"/>
              </a:lnSpc>
              <a:spcBef>
                <a:spcPts val="0"/>
              </a:spcBef>
              <a:buNone/>
            </a:pPr>
            <a:r>
              <a:rPr lang="tr-TR" dirty="0"/>
              <a:t>h) Demirbaşların satış ve terkininde uygulanacak usul ve esaslar</a:t>
            </a:r>
            <a:endParaRPr lang="tr-TR" sz="2200" dirty="0"/>
          </a:p>
          <a:p>
            <a:pPr marL="853290" lvl="2" indent="0">
              <a:lnSpc>
                <a:spcPct val="110000"/>
              </a:lnSpc>
              <a:spcBef>
                <a:spcPts val="0"/>
              </a:spcBef>
              <a:buNone/>
            </a:pPr>
            <a:r>
              <a:rPr lang="tr-TR" dirty="0"/>
              <a:t>ı) İç denetim </a:t>
            </a:r>
            <a:r>
              <a:rPr lang="tr-TR" dirty="0" smtClean="0"/>
              <a:t>usulleri</a:t>
            </a:r>
          </a:p>
          <a:p>
            <a:pPr marL="853290" lvl="2" indent="0">
              <a:lnSpc>
                <a:spcPct val="120000"/>
              </a:lnSpc>
              <a:spcBef>
                <a:spcPts val="0"/>
              </a:spcBef>
              <a:buNone/>
            </a:pPr>
            <a:r>
              <a:rPr lang="tr-TR" dirty="0"/>
              <a:t>i) Tüzüğün değiştirilme usulleri</a:t>
            </a:r>
            <a:endParaRPr lang="tr-TR" sz="2200" dirty="0"/>
          </a:p>
          <a:p>
            <a:pPr marL="853290" lvl="2" indent="0">
              <a:lnSpc>
                <a:spcPct val="120000"/>
              </a:lnSpc>
              <a:spcBef>
                <a:spcPts val="0"/>
              </a:spcBef>
              <a:buNone/>
            </a:pPr>
            <a:r>
              <a:rPr lang="tr-TR" dirty="0"/>
              <a:t>j) Sona erme hâlinde mallarının tasfiye şekli</a:t>
            </a:r>
            <a:endParaRPr lang="tr-TR" sz="2200" dirty="0"/>
          </a:p>
          <a:p>
            <a:pPr marL="853290" lvl="2" indent="0">
              <a:lnSpc>
                <a:spcPct val="120000"/>
              </a:lnSpc>
              <a:spcBef>
                <a:spcPts val="0"/>
              </a:spcBef>
              <a:buNone/>
            </a:pPr>
            <a:r>
              <a:rPr lang="tr-TR" dirty="0"/>
              <a:t>k) Organlarının oluşumuna kadar kuruluşun işlerini yürütmeye ve kuruluşu temsile yetkili geçici yönetim kurulu üyelerinin ad ve soyadları ile yerleşim yerleri</a:t>
            </a:r>
            <a:endParaRPr lang="tr-TR" sz="2200" dirty="0"/>
          </a:p>
          <a:p>
            <a:pPr marL="853290" lvl="2" indent="0">
              <a:lnSpc>
                <a:spcPct val="110000"/>
              </a:lnSpc>
              <a:spcBef>
                <a:spcPts val="0"/>
              </a:spcBef>
              <a:buNone/>
            </a:pPr>
            <a:endParaRPr lang="tr-TR" sz="2200" dirty="0"/>
          </a:p>
          <a:p>
            <a:endParaRPr lang="tr-TR" dirty="0" smtClean="0">
              <a:solidFill>
                <a:schemeClr val="tx2"/>
              </a:solidFill>
            </a:endParaRPr>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22</a:t>
            </a:fld>
            <a:endParaRPr lang="tr-TR" noProof="0" dirty="0"/>
          </a:p>
        </p:txBody>
      </p:sp>
    </p:spTree>
    <p:extLst>
      <p:ext uri="{BB962C8B-B14F-4D97-AF65-F5344CB8AC3E}">
        <p14:creationId xmlns:p14="http://schemas.microsoft.com/office/powerpoint/2010/main" val="347912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fontScale="90000"/>
          </a:bodyPr>
          <a:lstStyle/>
          <a:p>
            <a:pPr rtl="0"/>
            <a:r>
              <a:rPr lang="tr" dirty="0" smtClean="0"/>
              <a:t>İŞKOLUNA GÖRE SENDİKALAŞMA İLKESİ</a:t>
            </a:r>
            <a:endParaRPr lang="en-US" dirty="0"/>
          </a:p>
        </p:txBody>
      </p:sp>
      <p:sp>
        <p:nvSpPr>
          <p:cNvPr id="14" name="İçerik Yer Tutucusu 13"/>
          <p:cNvSpPr>
            <a:spLocks noGrp="1"/>
          </p:cNvSpPr>
          <p:nvPr>
            <p:ph idx="1"/>
          </p:nvPr>
        </p:nvSpPr>
        <p:spPr>
          <a:xfrm>
            <a:off x="1117309" y="1701800"/>
            <a:ext cx="10157354" cy="4823544"/>
          </a:xfrm>
        </p:spPr>
        <p:txBody>
          <a:bodyPr rtlCol="0">
            <a:normAutofit fontScale="92500" lnSpcReduction="10000"/>
          </a:bodyPr>
          <a:lstStyle/>
          <a:p>
            <a:pPr rtl="0"/>
            <a:endParaRPr lang="tr" dirty="0" smtClean="0"/>
          </a:p>
          <a:p>
            <a:pPr rtl="0"/>
            <a:r>
              <a:rPr lang="tr-TR" dirty="0" smtClean="0"/>
              <a:t>Sadece bir işyerinde çalışan işçilerin kurduğu sendikaya </a:t>
            </a:r>
            <a:r>
              <a:rPr lang="tr-TR" b="1" dirty="0" smtClean="0"/>
              <a:t>«işyeri sendikası»,</a:t>
            </a:r>
          </a:p>
          <a:p>
            <a:pPr rtl="0"/>
            <a:r>
              <a:rPr lang="tr-TR" dirty="0" smtClean="0"/>
              <a:t>O işyerini de içine alan bir endüstri kolunda çalışan işçilerim kurduğu sendikaya ise </a:t>
            </a:r>
            <a:r>
              <a:rPr lang="tr-TR" b="1" dirty="0" smtClean="0"/>
              <a:t>«işkolu sendikası» </a:t>
            </a:r>
            <a:r>
              <a:rPr lang="tr-TR" dirty="0" smtClean="0"/>
              <a:t>denir.</a:t>
            </a:r>
          </a:p>
          <a:p>
            <a:pPr rtl="0"/>
            <a:endParaRPr lang="tr-TR" dirty="0"/>
          </a:p>
          <a:p>
            <a:pPr rtl="0"/>
            <a:r>
              <a:rPr lang="tr-TR" dirty="0" smtClean="0"/>
              <a:t>Meslek sendikası ise, çalıştıkları işyeri ya da sektöre bakılmaksızın aynı mesleği yapanların örgütlendiği sendikaya denir. </a:t>
            </a:r>
          </a:p>
          <a:p>
            <a:pPr rtl="0"/>
            <a:endParaRPr lang="tr-TR" dirty="0"/>
          </a:p>
          <a:p>
            <a:pPr rtl="0"/>
            <a:r>
              <a:rPr lang="tr-TR" dirty="0" smtClean="0"/>
              <a:t>Coğrafi faaliyet alanında ise yerel, bölgesel ya da ulusal düzeyde örgütlerin kurulduğu da görülmektedir.</a:t>
            </a:r>
            <a:endParaRPr lang="tr" dirty="0" smtClean="0"/>
          </a:p>
          <a:p>
            <a:pPr rtl="0"/>
            <a:endParaRPr lang="en-US" dirty="0"/>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3</a:t>
            </a:fld>
            <a:endParaRPr lang="tr-TR" noProof="0" dirty="0"/>
          </a:p>
        </p:txBody>
      </p:sp>
    </p:spTree>
    <p:extLst>
      <p:ext uri="{BB962C8B-B14F-4D97-AF65-F5344CB8AC3E}">
        <p14:creationId xmlns:p14="http://schemas.microsoft.com/office/powerpoint/2010/main" val="375032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fontScale="90000"/>
          </a:bodyPr>
          <a:lstStyle/>
          <a:p>
            <a:pPr rtl="0"/>
            <a:r>
              <a:rPr lang="tr" dirty="0" smtClean="0"/>
              <a:t>İŞKOLUNA GÖRE SENDİKALAŞMA İLKESİ</a:t>
            </a:r>
            <a:endParaRPr lang="en-US" dirty="0"/>
          </a:p>
        </p:txBody>
      </p:sp>
      <p:sp>
        <p:nvSpPr>
          <p:cNvPr id="14" name="İçerik Yer Tutucusu 13"/>
          <p:cNvSpPr>
            <a:spLocks noGrp="1"/>
          </p:cNvSpPr>
          <p:nvPr>
            <p:ph idx="1"/>
          </p:nvPr>
        </p:nvSpPr>
        <p:spPr>
          <a:xfrm>
            <a:off x="1117309" y="1701800"/>
            <a:ext cx="10157354" cy="4823544"/>
          </a:xfrm>
        </p:spPr>
        <p:txBody>
          <a:bodyPr rtlCol="0">
            <a:normAutofit/>
          </a:bodyPr>
          <a:lstStyle/>
          <a:p>
            <a:pPr rtl="0"/>
            <a:endParaRPr lang="tr" dirty="0" smtClean="0"/>
          </a:p>
          <a:p>
            <a:pPr rtl="0"/>
            <a:r>
              <a:rPr lang="tr-TR" b="1" dirty="0" smtClean="0"/>
              <a:t>Not: Anayasada ve 6356 </a:t>
            </a:r>
            <a:r>
              <a:rPr lang="tr-TR" b="1" dirty="0" err="1" smtClean="0"/>
              <a:t>sK</a:t>
            </a:r>
            <a:r>
              <a:rPr lang="tr-TR" b="1" dirty="0" smtClean="0"/>
              <a:t>.’da meslek ve işyeri esasına göre sendika kurulmasını açıkça yasaklayan bir hüküm yoktur.</a:t>
            </a:r>
          </a:p>
          <a:p>
            <a:pPr rtl="0"/>
            <a:endParaRPr lang="tr-TR" dirty="0"/>
          </a:p>
          <a:p>
            <a:pPr rtl="0"/>
            <a:r>
              <a:rPr lang="tr-TR" b="1" dirty="0" smtClean="0"/>
              <a:t>Ancak Toplu İş Sözleşmesi (TİS) yapma yetkisinin </a:t>
            </a:r>
            <a:r>
              <a:rPr lang="tr-TR" b="1" u="sng" dirty="0" smtClean="0"/>
              <a:t>sadece işkolu esasına göre kurulan sendikalara verilmiş </a:t>
            </a:r>
            <a:r>
              <a:rPr lang="tr-TR" b="1" dirty="0" smtClean="0"/>
              <a:t>olması nedeniyle </a:t>
            </a:r>
          </a:p>
          <a:p>
            <a:pPr rtl="0"/>
            <a:endParaRPr lang="tr-TR" b="1" dirty="0"/>
          </a:p>
          <a:p>
            <a:pPr rtl="0"/>
            <a:r>
              <a:rPr lang="tr-TR" b="1" dirty="0" smtClean="0"/>
              <a:t>işyeri ve meslek sendikalarının açıkça yasaklanmamış olmasının bir anlamı kalmamaktadır.</a:t>
            </a:r>
            <a:endParaRPr lang="tr" b="1" dirty="0" smtClean="0"/>
          </a:p>
          <a:p>
            <a:pPr rtl="0"/>
            <a:endParaRPr lang="en-US" dirty="0"/>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4</a:t>
            </a:fld>
            <a:endParaRPr lang="tr-TR" noProof="0" dirty="0"/>
          </a:p>
        </p:txBody>
      </p:sp>
    </p:spTree>
    <p:extLst>
      <p:ext uri="{BB962C8B-B14F-4D97-AF65-F5344CB8AC3E}">
        <p14:creationId xmlns:p14="http://schemas.microsoft.com/office/powerpoint/2010/main" val="39692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Kuruluş Serbestisi</a:t>
            </a:r>
            <a:endParaRPr lang="en-US" dirty="0"/>
          </a:p>
        </p:txBody>
      </p:sp>
      <p:sp>
        <p:nvSpPr>
          <p:cNvPr id="14" name="İçerik Yer Tutucusu 13"/>
          <p:cNvSpPr>
            <a:spLocks noGrp="1"/>
          </p:cNvSpPr>
          <p:nvPr>
            <p:ph idx="1"/>
          </p:nvPr>
        </p:nvSpPr>
        <p:spPr>
          <a:xfrm>
            <a:off x="1117309" y="1701800"/>
            <a:ext cx="10157354" cy="4823544"/>
          </a:xfrm>
        </p:spPr>
        <p:txBody>
          <a:bodyPr rtlCol="0">
            <a:normAutofit/>
          </a:bodyPr>
          <a:lstStyle/>
          <a:p>
            <a:endParaRPr lang="tr-TR" dirty="0" smtClean="0"/>
          </a:p>
          <a:p>
            <a:r>
              <a:rPr lang="tr-TR" dirty="0" smtClean="0"/>
              <a:t>Kuruluşlar</a:t>
            </a:r>
            <a:r>
              <a:rPr lang="tr-TR" dirty="0"/>
              <a:t>, </a:t>
            </a:r>
            <a:r>
              <a:rPr lang="tr-TR" dirty="0" err="1" smtClean="0"/>
              <a:t>STİSK’nda</a:t>
            </a:r>
            <a:r>
              <a:rPr lang="tr-TR" dirty="0" smtClean="0"/>
              <a:t> yer alan kuruluş </a:t>
            </a:r>
            <a:r>
              <a:rPr lang="tr-TR" dirty="0"/>
              <a:t>usul ve esaslarına uyarak </a:t>
            </a:r>
            <a:r>
              <a:rPr lang="tr-TR" b="1" dirty="0"/>
              <a:t>önceden izin almaks</a:t>
            </a:r>
            <a:r>
              <a:rPr lang="tr-TR" dirty="0"/>
              <a:t>ızın kurulur. </a:t>
            </a:r>
            <a:endParaRPr lang="tr-TR" dirty="0" smtClean="0"/>
          </a:p>
          <a:p>
            <a:r>
              <a:rPr lang="tr-TR" dirty="0" smtClean="0"/>
              <a:t>Sendikalar </a:t>
            </a:r>
            <a:r>
              <a:rPr lang="tr-TR" dirty="0"/>
              <a:t>kuruldukları işkolunda faaliyette bulunur</a:t>
            </a:r>
            <a:r>
              <a:rPr lang="tr-TR" dirty="0" smtClean="0"/>
              <a:t>.</a:t>
            </a:r>
          </a:p>
          <a:p>
            <a:endParaRPr lang="tr-TR" dirty="0" smtClean="0"/>
          </a:p>
          <a:p>
            <a:endParaRPr lang="tr-TR" dirty="0"/>
          </a:p>
          <a:p>
            <a:r>
              <a:rPr lang="tr-TR" dirty="0" smtClean="0"/>
              <a:t>Kamu </a:t>
            </a:r>
            <a:r>
              <a:rPr lang="tr-TR" dirty="0"/>
              <a:t>işveren sendikalarının, aynı işkolundaki kamu işverenleri tarafından kurulması ve faaliyette bulunması şartı aranmaz.</a:t>
            </a:r>
          </a:p>
          <a:p>
            <a:pPr rtl="0"/>
            <a:endParaRPr lang="tr" dirty="0" smtClean="0"/>
          </a:p>
          <a:p>
            <a:pPr rtl="0"/>
            <a:endParaRPr lang="en-US" dirty="0"/>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5</a:t>
            </a:fld>
            <a:endParaRPr lang="tr-TR" noProof="0" dirty="0"/>
          </a:p>
        </p:txBody>
      </p:sp>
    </p:spTree>
    <p:extLst>
      <p:ext uri="{BB962C8B-B14F-4D97-AF65-F5344CB8AC3E}">
        <p14:creationId xmlns:p14="http://schemas.microsoft.com/office/powerpoint/2010/main" val="49645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İşkolları</a:t>
            </a:r>
            <a:endParaRPr lang="en-US" dirty="0"/>
          </a:p>
        </p:txBody>
      </p:sp>
      <p:sp>
        <p:nvSpPr>
          <p:cNvPr id="14" name="İçerik Yer Tutucusu 13"/>
          <p:cNvSpPr>
            <a:spLocks noGrp="1"/>
          </p:cNvSpPr>
          <p:nvPr>
            <p:ph idx="1"/>
          </p:nvPr>
        </p:nvSpPr>
        <p:spPr>
          <a:xfrm>
            <a:off x="1117309" y="1701800"/>
            <a:ext cx="10157354" cy="4823544"/>
          </a:xfrm>
        </p:spPr>
        <p:txBody>
          <a:bodyPr rtlCol="0">
            <a:normAutofit/>
          </a:bodyPr>
          <a:lstStyle/>
          <a:p>
            <a:endParaRPr lang="tr-TR" dirty="0" smtClean="0"/>
          </a:p>
          <a:p>
            <a:pPr rtl="0"/>
            <a:r>
              <a:rPr lang="tr" dirty="0" smtClean="0"/>
              <a:t>Sendikalar kuruldukları işkolunda faaliyette bulunur.</a:t>
            </a:r>
          </a:p>
          <a:p>
            <a:pPr rtl="0"/>
            <a:endParaRPr lang="tr" dirty="0"/>
          </a:p>
          <a:p>
            <a:pPr rtl="0"/>
            <a:r>
              <a:rPr lang="tr-TR" dirty="0" smtClean="0"/>
              <a:t>E</a:t>
            </a:r>
            <a:r>
              <a:rPr lang="tr" dirty="0" smtClean="0"/>
              <a:t>ski Kanunda 28 olan işkolu sayısı yeni Kanunda 20 olarak belirlenmiştir.</a:t>
            </a:r>
          </a:p>
          <a:p>
            <a:pPr rtl="0"/>
            <a:endParaRPr lang="tr" dirty="0"/>
          </a:p>
          <a:p>
            <a:pPr rtl="0"/>
            <a:endParaRPr lang="tr" dirty="0" smtClean="0"/>
          </a:p>
          <a:p>
            <a:pPr rtl="0"/>
            <a:endParaRPr lang="en-US" dirty="0"/>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6</a:t>
            </a:fld>
            <a:endParaRPr lang="tr-TR" noProof="0" dirty="0"/>
          </a:p>
        </p:txBody>
      </p:sp>
    </p:spTree>
    <p:extLst>
      <p:ext uri="{BB962C8B-B14F-4D97-AF65-F5344CB8AC3E}">
        <p14:creationId xmlns:p14="http://schemas.microsoft.com/office/powerpoint/2010/main" val="309162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13"/>
          <p:cNvSpPr>
            <a:spLocks noGrp="1"/>
          </p:cNvSpPr>
          <p:nvPr>
            <p:ph idx="1"/>
          </p:nvPr>
        </p:nvSpPr>
        <p:spPr>
          <a:xfrm>
            <a:off x="1117309" y="1701800"/>
            <a:ext cx="10157354" cy="4823544"/>
          </a:xfrm>
        </p:spPr>
        <p:txBody>
          <a:bodyPr rtlCol="0">
            <a:normAutofit/>
          </a:bodyPr>
          <a:lstStyle/>
          <a:p>
            <a:endParaRPr lang="tr-TR" dirty="0" smtClean="0"/>
          </a:p>
          <a:p>
            <a:pPr rtl="0"/>
            <a:endParaRPr lang="en-US" dirty="0"/>
          </a:p>
        </p:txBody>
      </p:sp>
      <p:pic>
        <p:nvPicPr>
          <p:cNvPr id="2" name="Resim 1"/>
          <p:cNvPicPr>
            <a:picLocks noChangeAspect="1"/>
          </p:cNvPicPr>
          <p:nvPr/>
        </p:nvPicPr>
        <p:blipFill>
          <a:blip r:embed="rId2"/>
          <a:stretch>
            <a:fillRect/>
          </a:stretch>
        </p:blipFill>
        <p:spPr>
          <a:xfrm>
            <a:off x="1989956" y="582683"/>
            <a:ext cx="7128792" cy="5692633"/>
          </a:xfrm>
          <a:prstGeom prst="rect">
            <a:avLst/>
          </a:prstGeom>
        </p:spPr>
      </p:pic>
      <p:sp>
        <p:nvSpPr>
          <p:cNvPr id="3" name="Slayt Numarası Yer Tutucusu 2"/>
          <p:cNvSpPr>
            <a:spLocks noGrp="1"/>
          </p:cNvSpPr>
          <p:nvPr>
            <p:ph type="sldNum" sz="quarter" idx="12"/>
          </p:nvPr>
        </p:nvSpPr>
        <p:spPr/>
        <p:txBody>
          <a:bodyPr/>
          <a:lstStyle/>
          <a:p>
            <a:pPr rtl="0"/>
            <a:fld id="{DA60BA0E-20D0-4E7C-B286-26C960A6788F}" type="slidenum">
              <a:rPr lang="tr-TR" noProof="0" smtClean="0"/>
              <a:t>7</a:t>
            </a:fld>
            <a:endParaRPr lang="tr-TR" noProof="0" dirty="0"/>
          </a:p>
        </p:txBody>
      </p:sp>
    </p:spTree>
    <p:extLst>
      <p:ext uri="{BB962C8B-B14F-4D97-AF65-F5344CB8AC3E}">
        <p14:creationId xmlns:p14="http://schemas.microsoft.com/office/powerpoint/2010/main" val="45056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İşkolunun Tespiti</a:t>
            </a:r>
            <a:endParaRPr lang="en-US" dirty="0"/>
          </a:p>
        </p:txBody>
      </p:sp>
      <p:sp>
        <p:nvSpPr>
          <p:cNvPr id="14" name="İçerik Yer Tutucusu 13"/>
          <p:cNvSpPr>
            <a:spLocks noGrp="1"/>
          </p:cNvSpPr>
          <p:nvPr>
            <p:ph idx="1"/>
          </p:nvPr>
        </p:nvSpPr>
        <p:spPr>
          <a:xfrm>
            <a:off x="1117309" y="1701800"/>
            <a:ext cx="10157354" cy="4823544"/>
          </a:xfrm>
        </p:spPr>
        <p:txBody>
          <a:bodyPr rtlCol="0">
            <a:normAutofit/>
          </a:bodyPr>
          <a:lstStyle/>
          <a:p>
            <a:endParaRPr lang="tr-TR" dirty="0" smtClean="0"/>
          </a:p>
          <a:p>
            <a:r>
              <a:rPr lang="tr-TR" dirty="0"/>
              <a:t>Yeni bir toplu iş sözleşmesi için yetki süreci başlamış ise işkolu değişikliği tespiti bir sonraki dönem için geçerli olur. </a:t>
            </a:r>
            <a:endParaRPr lang="tr-TR" dirty="0" smtClean="0"/>
          </a:p>
          <a:p>
            <a:endParaRPr lang="tr-TR" dirty="0" smtClean="0"/>
          </a:p>
          <a:p>
            <a:endParaRPr lang="tr-TR" dirty="0"/>
          </a:p>
          <a:p>
            <a:r>
              <a:rPr lang="tr-TR" dirty="0"/>
              <a:t>İ</a:t>
            </a:r>
            <a:r>
              <a:rPr lang="tr-TR" dirty="0" smtClean="0"/>
              <a:t>şkolu </a:t>
            </a:r>
            <a:r>
              <a:rPr lang="tr-TR" dirty="0"/>
              <a:t>değişikliği yürürlükteki toplu iş sözleşmesini etkilemez.</a:t>
            </a:r>
          </a:p>
          <a:p>
            <a:pPr rtl="0"/>
            <a:endParaRPr lang="en-US" dirty="0"/>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8</a:t>
            </a:fld>
            <a:endParaRPr lang="tr-TR" noProof="0" dirty="0"/>
          </a:p>
        </p:txBody>
      </p:sp>
    </p:spTree>
    <p:extLst>
      <p:ext uri="{BB962C8B-B14F-4D97-AF65-F5344CB8AC3E}">
        <p14:creationId xmlns:p14="http://schemas.microsoft.com/office/powerpoint/2010/main" val="287977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17309" y="260648"/>
            <a:ext cx="10157354" cy="1180976"/>
          </a:xfrm>
        </p:spPr>
        <p:txBody>
          <a:bodyPr rtlCol="0">
            <a:normAutofit/>
          </a:bodyPr>
          <a:lstStyle/>
          <a:p>
            <a:pPr rtl="0"/>
            <a:r>
              <a:rPr lang="tr" dirty="0" smtClean="0"/>
              <a:t>Sendikaların Kurulması</a:t>
            </a:r>
            <a:endParaRPr lang="en-US" dirty="0"/>
          </a:p>
        </p:txBody>
      </p:sp>
      <p:sp>
        <p:nvSpPr>
          <p:cNvPr id="14" name="İçerik Yer Tutucusu 13"/>
          <p:cNvSpPr>
            <a:spLocks noGrp="1"/>
          </p:cNvSpPr>
          <p:nvPr>
            <p:ph idx="1"/>
          </p:nvPr>
        </p:nvSpPr>
        <p:spPr>
          <a:xfrm>
            <a:off x="1117309" y="1701800"/>
            <a:ext cx="10157354" cy="4823544"/>
          </a:xfrm>
        </p:spPr>
        <p:txBody>
          <a:bodyPr rtlCol="0">
            <a:normAutofit fontScale="92500" lnSpcReduction="10000"/>
          </a:bodyPr>
          <a:lstStyle/>
          <a:p>
            <a:pPr marL="0" indent="0">
              <a:buNone/>
            </a:pPr>
            <a:r>
              <a:rPr lang="tr-TR" dirty="0" smtClean="0">
                <a:solidFill>
                  <a:srgbClr val="FF0000"/>
                </a:solidFill>
              </a:rPr>
              <a:t>I-Kuruculuk Şartları</a:t>
            </a:r>
          </a:p>
          <a:p>
            <a:pPr marL="0" indent="0">
              <a:buNone/>
            </a:pPr>
            <a:r>
              <a:rPr lang="tr-TR" dirty="0" smtClean="0">
                <a:solidFill>
                  <a:srgbClr val="FF0000"/>
                </a:solidFill>
              </a:rPr>
              <a:t>A-İşçi Sendikası Kuruculuğu İçin Aranan Şartlar</a:t>
            </a:r>
          </a:p>
          <a:p>
            <a:pPr marL="0" indent="0">
              <a:buNone/>
            </a:pPr>
            <a:r>
              <a:rPr lang="tr-TR" dirty="0" smtClean="0">
                <a:solidFill>
                  <a:srgbClr val="FF0000"/>
                </a:solidFill>
              </a:rPr>
              <a:t>1-İşçi Niteliğine Sahip Olmak</a:t>
            </a:r>
          </a:p>
          <a:p>
            <a:r>
              <a:rPr lang="tr-TR" dirty="0" smtClean="0">
                <a:solidFill>
                  <a:schemeClr val="tx2"/>
                </a:solidFill>
              </a:rPr>
              <a:t>6356 </a:t>
            </a:r>
            <a:r>
              <a:rPr lang="tr-TR" dirty="0" err="1" smtClean="0">
                <a:solidFill>
                  <a:schemeClr val="tx2"/>
                </a:solidFill>
              </a:rPr>
              <a:t>sK</a:t>
            </a:r>
            <a:r>
              <a:rPr lang="tr-TR" dirty="0" smtClean="0">
                <a:solidFill>
                  <a:schemeClr val="tx2"/>
                </a:solidFill>
              </a:rPr>
              <a:t>. İşçi tanımını yapmak yerine, 4857 </a:t>
            </a:r>
            <a:r>
              <a:rPr lang="tr-TR" dirty="0" err="1" smtClean="0">
                <a:solidFill>
                  <a:schemeClr val="tx2"/>
                </a:solidFill>
              </a:rPr>
              <a:t>sK</a:t>
            </a:r>
            <a:r>
              <a:rPr lang="tr-TR" dirty="0" smtClean="0">
                <a:solidFill>
                  <a:schemeClr val="tx2"/>
                </a:solidFill>
              </a:rPr>
              <a:t>.’</a:t>
            </a:r>
            <a:r>
              <a:rPr lang="tr-TR" dirty="0" err="1" smtClean="0">
                <a:solidFill>
                  <a:schemeClr val="tx2"/>
                </a:solidFill>
              </a:rPr>
              <a:t>na</a:t>
            </a:r>
            <a:r>
              <a:rPr lang="tr-TR" dirty="0" smtClean="0">
                <a:solidFill>
                  <a:schemeClr val="tx2"/>
                </a:solidFill>
              </a:rPr>
              <a:t> gönderme yapmıştır.</a:t>
            </a:r>
          </a:p>
          <a:p>
            <a:r>
              <a:rPr lang="tr-TR" dirty="0" smtClean="0">
                <a:solidFill>
                  <a:schemeClr val="tx2"/>
                </a:solidFill>
              </a:rPr>
              <a:t>«bir iş sözleşmesine dayanarak çalışan gerçek kişiye işçi denir» (İK/2-1).</a:t>
            </a:r>
          </a:p>
          <a:p>
            <a:endParaRPr lang="tr-TR" dirty="0">
              <a:solidFill>
                <a:schemeClr val="tx2"/>
              </a:solidFill>
            </a:endParaRPr>
          </a:p>
          <a:p>
            <a:r>
              <a:rPr lang="tr-TR" dirty="0" smtClean="0">
                <a:solidFill>
                  <a:schemeClr val="tx2"/>
                </a:solidFill>
              </a:rPr>
              <a:t>Bununla birlikte, iş sözleşmesi dışında başka hukuki ilişkilere (taşıma, eser, yayın, vekalet vs.) tabi olarak çalışan bazı kişiler de STİSK bakımından işçi sayılmıştır.</a:t>
            </a:r>
          </a:p>
          <a:p>
            <a:r>
              <a:rPr lang="tr-TR" dirty="0" smtClean="0">
                <a:solidFill>
                  <a:schemeClr val="tx2"/>
                </a:solidFill>
              </a:rPr>
              <a:t>Yani STİSK, </a:t>
            </a:r>
            <a:r>
              <a:rPr lang="tr-TR" dirty="0" err="1" smtClean="0">
                <a:solidFill>
                  <a:schemeClr val="tx2"/>
                </a:solidFill>
              </a:rPr>
              <a:t>İK’ndan</a:t>
            </a:r>
            <a:r>
              <a:rPr lang="tr-TR" dirty="0" smtClean="0">
                <a:solidFill>
                  <a:schemeClr val="tx2"/>
                </a:solidFill>
              </a:rPr>
              <a:t> daha geniş bir işçi tanımı getirmiştir.</a:t>
            </a:r>
          </a:p>
        </p:txBody>
      </p:sp>
      <p:sp>
        <p:nvSpPr>
          <p:cNvPr id="2" name="Slayt Numarası Yer Tutucusu 1"/>
          <p:cNvSpPr>
            <a:spLocks noGrp="1"/>
          </p:cNvSpPr>
          <p:nvPr>
            <p:ph type="sldNum" sz="quarter" idx="12"/>
          </p:nvPr>
        </p:nvSpPr>
        <p:spPr/>
        <p:txBody>
          <a:bodyPr/>
          <a:lstStyle/>
          <a:p>
            <a:pPr rtl="0"/>
            <a:fld id="{DA60BA0E-20D0-4E7C-B286-26C960A6788F}" type="slidenum">
              <a:rPr lang="tr-TR" noProof="0" smtClean="0"/>
              <a:t>9</a:t>
            </a:fld>
            <a:endParaRPr lang="tr-TR" noProof="0" dirty="0"/>
          </a:p>
        </p:txBody>
      </p:sp>
    </p:spTree>
    <p:extLst>
      <p:ext uri="{BB962C8B-B14F-4D97-AF65-F5344CB8AC3E}">
        <p14:creationId xmlns:p14="http://schemas.microsoft.com/office/powerpoint/2010/main" val="264258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itapla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19_TF02787940_TF02787940.potx" id="{28172E8D-EAD7-4AC2-8B44-6816FF20E00E}" vid="{89738596-E4E7-4B62-90A4-7590996B647A}"/>
    </a:ext>
  </a:extLst>
</a:theme>
</file>

<file path=ppt/theme/theme2.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schemas.microsoft.com/office/2006/documentManagement/types"/>
    <ds:schemaRef ds:uri="http://purl.org/dc/terms/"/>
    <ds:schemaRef ds:uri="4873beb7-5857-4685-be1f-d57550cc96cc"/>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Mavi kitap yığını sunusu (geniş ekran)</Template>
  <TotalTime>0</TotalTime>
  <Words>1194</Words>
  <Application>Microsoft Office PowerPoint</Application>
  <PresentationFormat>Özel</PresentationFormat>
  <Paragraphs>171</Paragraphs>
  <Slides>22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22</vt:i4>
      </vt:variant>
    </vt:vector>
  </HeadingPairs>
  <TitlesOfParts>
    <vt:vector size="25" baseType="lpstr">
      <vt:lpstr>Arial</vt:lpstr>
      <vt:lpstr>Century Gothic</vt:lpstr>
      <vt:lpstr>Kitaplar 16 x 9</vt:lpstr>
      <vt:lpstr>TOPLU İŞ HUKUKU  &amp;Sendikaların Kuruluşuna Egemen Olan İlkeler&amp;</vt:lpstr>
      <vt:lpstr>İŞKOLUNA GÖRE SENDİKALAŞMA İLKESİ</vt:lpstr>
      <vt:lpstr>İŞKOLUNA GÖRE SENDİKALAŞMA İLKESİ</vt:lpstr>
      <vt:lpstr>İŞKOLUNA GÖRE SENDİKALAŞMA İLKESİ</vt:lpstr>
      <vt:lpstr>Kuruluş Serbestisi</vt:lpstr>
      <vt:lpstr>İşkolları</vt:lpstr>
      <vt:lpstr>PowerPoint Sunusu</vt:lpstr>
      <vt:lpstr>İşkolunun Tespiti</vt:lpstr>
      <vt:lpstr>Sendikaların Kurulması</vt:lpstr>
      <vt:lpstr>Sendikaların Kurulması</vt:lpstr>
      <vt:lpstr>Sendikaların Kurulması</vt:lpstr>
      <vt:lpstr>Sendikaların Kurulması</vt:lpstr>
      <vt:lpstr>Sendikaların Kurulması</vt:lpstr>
      <vt:lpstr>Sendikaların Kurulması</vt:lpstr>
      <vt:lpstr>Sendikaların Kurulması</vt:lpstr>
      <vt:lpstr>Sendikaların Kurulması</vt:lpstr>
      <vt:lpstr>Sendikaların Kurulması</vt:lpstr>
      <vt:lpstr>Sendikaların Kurulması</vt:lpstr>
      <vt:lpstr>Sendikaların Kurulması</vt:lpstr>
      <vt:lpstr>Sendikaların Kurulması</vt:lpstr>
      <vt:lpstr>Sendikaların Kurulması</vt:lpstr>
      <vt:lpstr>Sendikaların Kurulması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2020-02-11T18:38:38Z</dcterms:created>
  <dcterms:modified xsi:type="dcterms:W3CDTF">2020-04-26T22:16:28Z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