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6" r:id="rId6"/>
    <p:sldId id="281" r:id="rId7"/>
    <p:sldId id="283" r:id="rId8"/>
    <p:sldId id="284" r:id="rId9"/>
    <p:sldId id="287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97" r:id="rId18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836713"/>
            <a:ext cx="7008574" cy="3960714"/>
          </a:xfrm>
        </p:spPr>
        <p:txBody>
          <a:bodyPr rtlCol="0"/>
          <a:lstStyle/>
          <a:p>
            <a:pPr algn="r" rtl="0"/>
            <a:r>
              <a:rPr lang="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Sendika ve Konfederasyonların Denetimi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14492" y="6021288"/>
            <a:ext cx="5154497" cy="517624"/>
          </a:xfrm>
        </p:spPr>
        <p:txBody>
          <a:bodyPr rtlCol="0">
            <a:normAutofit lnSpcReduction="10000"/>
          </a:bodyPr>
          <a:lstStyle/>
          <a:p>
            <a:pPr algn="r"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108012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#Sendika ve Konfederasyonun Sona Ermesi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426645" lvl="1" indent="0">
              <a:buNone/>
            </a:pPr>
            <a:r>
              <a:rPr lang="tr" b="1" i="1" dirty="0" smtClean="0"/>
              <a:t>B. Genel Kurul Kararı ile Fesih</a:t>
            </a:r>
          </a:p>
          <a:p>
            <a:pPr lvl="1"/>
            <a:r>
              <a:rPr lang="tr" dirty="0" smtClean="0"/>
              <a:t>Genel kurul kararı ile fesih herzaman mümkündür.</a:t>
            </a:r>
          </a:p>
          <a:p>
            <a:pPr lvl="1"/>
            <a:endParaRPr lang="tr" dirty="0"/>
          </a:p>
          <a:p>
            <a:pPr lvl="1"/>
            <a:r>
              <a:rPr lang="tr-TR" b="1" dirty="0" smtClean="0"/>
              <a:t>F</a:t>
            </a:r>
            <a:r>
              <a:rPr lang="tr" b="1" dirty="0" smtClean="0"/>
              <a:t>esih kararının alınabilmesi için genel kurul üyelerinin en az 2/3’sinin toplantıda hazır bulunması şarttır. </a:t>
            </a:r>
          </a:p>
          <a:p>
            <a:pPr lvl="1"/>
            <a:endParaRPr lang="tr" dirty="0"/>
          </a:p>
          <a:p>
            <a:pPr lvl="2"/>
            <a:r>
              <a:rPr lang="tr-TR" dirty="0" smtClean="0"/>
              <a:t>Ü</a:t>
            </a:r>
            <a:r>
              <a:rPr lang="tr" dirty="0" smtClean="0"/>
              <a:t>çteki çoğunluğun ilk toplantıda sağlanamaması halinde üyeler en geç 15 gün sonraya tekrar toplantıya çağrılır.</a:t>
            </a:r>
          </a:p>
          <a:p>
            <a:pPr lvl="2"/>
            <a:r>
              <a:rPr lang="tr-TR" dirty="0" smtClean="0"/>
              <a:t>B</a:t>
            </a:r>
            <a:r>
              <a:rPr lang="tr" dirty="0" smtClean="0"/>
              <a:t>u toplantıya katılanların sayısı üye veya delege tam sayısının 1/3’inden az olmamalıdır.</a:t>
            </a:r>
          </a:p>
          <a:p>
            <a:pPr lvl="2"/>
            <a:r>
              <a:rPr lang="tr-TR" dirty="0" smtClean="0"/>
              <a:t>A</a:t>
            </a:r>
            <a:r>
              <a:rPr lang="tr" dirty="0" smtClean="0"/>
              <a:t>ncak bu halde feshe ilişkin karar üye veya delege tam sayısının salt çoğunluğu ile alınır. </a:t>
            </a:r>
          </a:p>
          <a:p>
            <a:pPr rtl="0"/>
            <a:endParaRPr lang="tr" dirty="0" smtClean="0"/>
          </a:p>
        </p:txBody>
      </p:sp>
    </p:spTree>
    <p:extLst>
      <p:ext uri="{BB962C8B-B14F-4D97-AF65-F5344CB8AC3E}">
        <p14:creationId xmlns:p14="http://schemas.microsoft.com/office/powerpoint/2010/main" val="31157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108012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#Sendika ve Konfederasyonun Sona Ermesi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426645" lvl="1" indent="0">
              <a:buNone/>
            </a:pPr>
            <a:r>
              <a:rPr lang="tr-TR" b="1" i="1" dirty="0" smtClean="0"/>
              <a:t>C. Mahkeme Kararı ile Kapatma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Sendika ve konfederasyonlar mahkeme kararı ile kapatılabilir.</a:t>
            </a:r>
          </a:p>
          <a:p>
            <a:pPr lvl="1"/>
            <a:r>
              <a:rPr lang="tr-TR" dirty="0" smtClean="0"/>
              <a:t>Bu mahkeme iş mahkemesidir.</a:t>
            </a:r>
          </a:p>
          <a:p>
            <a:pPr lvl="1"/>
            <a:r>
              <a:rPr lang="tr-TR" dirty="0" smtClean="0"/>
              <a:t>İdari bir organ kapatma kararı veremez.</a:t>
            </a:r>
            <a:endParaRPr lang="tr" dirty="0" smtClean="0"/>
          </a:p>
          <a:p>
            <a:pPr rtl="0"/>
            <a:endParaRPr lang="tr" dirty="0" smtClean="0"/>
          </a:p>
        </p:txBody>
      </p:sp>
    </p:spTree>
    <p:extLst>
      <p:ext uri="{BB962C8B-B14F-4D97-AF65-F5344CB8AC3E}">
        <p14:creationId xmlns:p14="http://schemas.microsoft.com/office/powerpoint/2010/main" val="38210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108012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#Sendika ve Konfederasyonun Sona Ermesi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426645" lvl="1" indent="0">
              <a:buNone/>
            </a:pPr>
            <a:r>
              <a:rPr lang="tr-TR" b="1" i="1" dirty="0" smtClean="0"/>
              <a:t>D. Sona Erme Hükümleri</a:t>
            </a:r>
          </a:p>
          <a:p>
            <a:pPr marL="426645" lvl="1" indent="0">
              <a:buNone/>
            </a:pPr>
            <a:r>
              <a:rPr lang="tr-TR" b="1" i="1" dirty="0" smtClean="0"/>
              <a:t>1.Tasfiye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Tasfiye, tüzel kişiliği sona erdirecek olan kuruluşun mal varlığının aktif ve pasifiyle tespiti ile hukuki ilişkilerinin kesilmesi işlemidir.</a:t>
            </a:r>
          </a:p>
          <a:p>
            <a:pPr lvl="1"/>
            <a:r>
              <a:rPr lang="tr-TR" dirty="0" smtClean="0"/>
              <a:t>Tasfiye, derneklerde olduğu gibi tüzükte gösterilen esaslara göre yapılır. </a:t>
            </a:r>
          </a:p>
          <a:p>
            <a:pPr lvl="1"/>
            <a:r>
              <a:rPr lang="tr-TR" dirty="0" smtClean="0"/>
              <a:t>Tüzükte hüküm yoksa Ticaret Kanuna göre yapılması uygun olur. </a:t>
            </a:r>
            <a:endParaRPr lang="tr" dirty="0" smtClean="0"/>
          </a:p>
          <a:p>
            <a:pPr rtl="0"/>
            <a:endParaRPr lang="tr" dirty="0" smtClean="0"/>
          </a:p>
        </p:txBody>
      </p:sp>
    </p:spTree>
    <p:extLst>
      <p:ext uri="{BB962C8B-B14F-4D97-AF65-F5344CB8AC3E}">
        <p14:creationId xmlns:p14="http://schemas.microsoft.com/office/powerpoint/2010/main" val="40823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108012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#Sendika ve Konfederasyonun Sona Ermesi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426645" lvl="1" indent="0">
              <a:buNone/>
            </a:pPr>
            <a:r>
              <a:rPr lang="tr-TR" b="1" i="1" dirty="0" smtClean="0"/>
              <a:t>D. Sona Erme Hükümleri</a:t>
            </a:r>
          </a:p>
          <a:p>
            <a:pPr marL="426645" lvl="1" indent="0">
              <a:buNone/>
            </a:pPr>
            <a:r>
              <a:rPr lang="tr-TR" b="1" i="1" dirty="0" smtClean="0"/>
              <a:t>2. Tahsis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Tahsis, tüzel kişinin tasfiye sonunda arta kalacak malvarlığının nereye verileceğini belirleme anlamına gelir.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Tasfiye sonunda kuruluşun mal ve paralarının kalması halinde bunun hangi kuruluşa devredileceği gündeme gelir.</a:t>
            </a:r>
          </a:p>
          <a:p>
            <a:pPr rtl="0"/>
            <a:endParaRPr lang="tr" dirty="0" smtClean="0"/>
          </a:p>
        </p:txBody>
      </p:sp>
    </p:spTree>
    <p:extLst>
      <p:ext uri="{BB962C8B-B14F-4D97-AF65-F5344CB8AC3E}">
        <p14:creationId xmlns:p14="http://schemas.microsoft.com/office/powerpoint/2010/main" val="34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108012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#Sendika ve Konfederasyonun Sona Ermesi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426645" lvl="1" indent="0">
              <a:buNone/>
            </a:pPr>
            <a:r>
              <a:rPr lang="tr-TR" b="1" i="1" dirty="0" smtClean="0"/>
              <a:t>D. Sona Erme Hükümleri</a:t>
            </a:r>
          </a:p>
          <a:p>
            <a:pPr marL="426645" lvl="1" indent="0">
              <a:buNone/>
            </a:pPr>
            <a:r>
              <a:rPr lang="tr-TR" b="1" i="1" dirty="0" smtClean="0"/>
              <a:t>2. Tahsis</a:t>
            </a:r>
          </a:p>
          <a:p>
            <a:pPr marL="426645" lvl="1" indent="0">
              <a:buNone/>
            </a:pPr>
            <a:endParaRPr lang="tr-TR" dirty="0"/>
          </a:p>
          <a:p>
            <a:pPr lvl="1"/>
            <a:r>
              <a:rPr lang="tr-TR" b="1" dirty="0" smtClean="0"/>
              <a:t>Tüzükte hüküm bulunmaması ya da fesih halinde;</a:t>
            </a:r>
          </a:p>
          <a:p>
            <a:pPr lvl="1"/>
            <a:r>
              <a:rPr lang="tr-TR" dirty="0" smtClean="0"/>
              <a:t>Genel kurul kararının bulunmaması veya devrin ilgili kuruluş tarafından kabul edilmemesi halinde</a:t>
            </a:r>
          </a:p>
          <a:p>
            <a:pPr lvl="1"/>
            <a:r>
              <a:rPr lang="tr-TR" dirty="0" smtClean="0"/>
              <a:t> </a:t>
            </a:r>
            <a:r>
              <a:rPr lang="tr-TR" b="1" dirty="0" smtClean="0"/>
              <a:t>tasfiye sonucunda kalacak paralar İşsizlik Sigortası Fonuna aktarılır.</a:t>
            </a:r>
          </a:p>
          <a:p>
            <a:pPr lvl="1"/>
            <a:r>
              <a:rPr lang="tr-TR" b="1" dirty="0" smtClean="0"/>
              <a:t>Mallar ise Türkiye İş Kurumuna devredilir.</a:t>
            </a:r>
          </a:p>
          <a:p>
            <a:pPr lvl="1"/>
            <a:endParaRPr lang="tr-TR" dirty="0" smtClean="0"/>
          </a:p>
          <a:p>
            <a:pPr lvl="2"/>
            <a:r>
              <a:rPr lang="tr-TR" dirty="0" smtClean="0"/>
              <a:t>Sona eren tüzel kişi bir konfederasyon ise, malvarlığı üyesi bulunan kuruluşlara bırakılabilir. </a:t>
            </a:r>
            <a:endParaRPr lang="tr" dirty="0" smtClean="0"/>
          </a:p>
          <a:p>
            <a:pPr rtl="0"/>
            <a:endParaRPr lang="tr" dirty="0" smtClean="0"/>
          </a:p>
        </p:txBody>
      </p:sp>
    </p:spTree>
    <p:extLst>
      <p:ext uri="{BB962C8B-B14F-4D97-AF65-F5344CB8AC3E}">
        <p14:creationId xmlns:p14="http://schemas.microsoft.com/office/powerpoint/2010/main" val="26488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648072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dirty="0" smtClean="0"/>
              <a:t>G</a:t>
            </a:r>
            <a:r>
              <a:rPr lang="tr" dirty="0" smtClean="0"/>
              <a:t>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/>
          <a:lstStyle/>
          <a:p>
            <a:pPr rtl="0"/>
            <a:endParaRPr lang="tr" dirty="0" smtClean="0"/>
          </a:p>
          <a:p>
            <a:pPr rtl="0"/>
            <a:r>
              <a:rPr lang="tr" dirty="0" smtClean="0"/>
              <a:t>6356 sK.’un yürürlüğe girmesi ile birlikte artık sendika ve konfederasyonlarda organlar eliylle yürütülen iç denetimden başka bir de </a:t>
            </a:r>
          </a:p>
          <a:p>
            <a:pPr rtl="0"/>
            <a:endParaRPr lang="tr" dirty="0"/>
          </a:p>
          <a:p>
            <a:pPr rtl="0"/>
            <a:r>
              <a:rPr lang="tr-TR" dirty="0" smtClean="0"/>
              <a:t>D</a:t>
            </a:r>
            <a:r>
              <a:rPr lang="tr" dirty="0" smtClean="0"/>
              <a:t>enetim yetkisine sahip </a:t>
            </a:r>
            <a:r>
              <a:rPr lang="tr" b="1" dirty="0" smtClean="0"/>
              <a:t>mali müşavirlerce yapılan dış denetim usulü</a:t>
            </a:r>
            <a:r>
              <a:rPr lang="tr" dirty="0" smtClean="0"/>
              <a:t> kabul edilmiştir.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648072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I.DIŞ DENETİM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/>
          <a:lstStyle/>
          <a:p>
            <a:pPr rtl="0"/>
            <a:endParaRPr lang="tr" dirty="0" smtClean="0"/>
          </a:p>
          <a:p>
            <a:r>
              <a:rPr lang="tr-TR" dirty="0"/>
              <a:t>Kuruluşların gelir ve giderlerine ilişkin mali denetimleri, </a:t>
            </a:r>
            <a:endParaRPr lang="tr-TR" dirty="0" smtClean="0"/>
          </a:p>
          <a:p>
            <a:r>
              <a:rPr lang="tr-TR" b="1" dirty="0" smtClean="0"/>
              <a:t>en </a:t>
            </a:r>
            <a:r>
              <a:rPr lang="tr-TR" b="1" dirty="0"/>
              <a:t>geç iki yılda bir </a:t>
            </a:r>
            <a:endParaRPr lang="tr-TR" b="1" dirty="0" smtClean="0"/>
          </a:p>
          <a:p>
            <a:r>
              <a:rPr lang="tr-TR" dirty="0" smtClean="0"/>
              <a:t>1/6/1989 </a:t>
            </a:r>
            <a:r>
              <a:rPr lang="tr-TR" dirty="0"/>
              <a:t>tarihli ve 3568 sayılı Serbest Muhasebeci Mali Müşavirlik ve Yeminli Mali Müşavirlik Kanununa göre </a:t>
            </a:r>
            <a:endParaRPr lang="tr-TR" dirty="0" smtClean="0"/>
          </a:p>
          <a:p>
            <a:r>
              <a:rPr lang="tr-TR" b="1" dirty="0" smtClean="0"/>
              <a:t>denetim </a:t>
            </a:r>
            <a:r>
              <a:rPr lang="tr-TR" b="1" dirty="0"/>
              <a:t>yetkisine sahip yeminli mali müşavirlerce yapılır. </a:t>
            </a:r>
            <a:endParaRPr lang="tr-TR" b="1" dirty="0" smtClean="0"/>
          </a:p>
          <a:p>
            <a:endParaRPr lang="tr-TR" dirty="0"/>
          </a:p>
          <a:p>
            <a:r>
              <a:rPr lang="tr-TR" b="1" dirty="0" smtClean="0"/>
              <a:t>Bu </a:t>
            </a:r>
            <a:r>
              <a:rPr lang="tr-TR" b="1" dirty="0"/>
              <a:t>denetimin yapılmış olması, denetleme kurulunun yükümlülüğünü ortadan kaldırmaz.</a:t>
            </a:r>
          </a:p>
        </p:txBody>
      </p:sp>
    </p:spTree>
    <p:extLst>
      <p:ext uri="{BB962C8B-B14F-4D97-AF65-F5344CB8AC3E}">
        <p14:creationId xmlns:p14="http://schemas.microsoft.com/office/powerpoint/2010/main" val="41581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648072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II.İÇ DENETİM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/>
          <a:lstStyle/>
          <a:p>
            <a:pPr rtl="0"/>
            <a:endParaRPr lang="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Kuruluşların </a:t>
            </a:r>
            <a:r>
              <a:rPr lang="tr-TR" dirty="0"/>
              <a:t>denetimi, </a:t>
            </a:r>
            <a:endParaRPr lang="tr-TR" dirty="0" smtClean="0"/>
          </a:p>
          <a:p>
            <a:r>
              <a:rPr lang="tr-TR" dirty="0" smtClean="0"/>
              <a:t>kanun </a:t>
            </a:r>
            <a:r>
              <a:rPr lang="tr-TR" dirty="0"/>
              <a:t>ve kuruluşun tüzük hükümlerine göre </a:t>
            </a:r>
            <a:r>
              <a:rPr lang="tr-TR" b="1" dirty="0"/>
              <a:t>denetleme kurulları </a:t>
            </a:r>
            <a:r>
              <a:rPr lang="tr-TR" dirty="0"/>
              <a:t>tarafından yapılır.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32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648072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II.İÇ DENETİM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/>
          <a:lstStyle/>
          <a:p>
            <a:pPr rtl="0"/>
            <a:endParaRPr lang="tr" dirty="0" smtClean="0"/>
          </a:p>
          <a:p>
            <a:r>
              <a:rPr lang="tr-TR" dirty="0"/>
              <a:t>Kuruluşlar; faaliyet, dış denetim ve denetleme kurulu raporları ile genel kurul kararlarını uygun vasıtalarla derhâl yayınlar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pPr lvl="1"/>
            <a:r>
              <a:rPr lang="tr-TR" dirty="0" smtClean="0"/>
              <a:t>İç </a:t>
            </a:r>
            <a:r>
              <a:rPr lang="tr-TR" dirty="0"/>
              <a:t>ve dış denetim esasları, işçi ve işveren konfederasyonlarının görüşleri alınarak Bakanlıkça çıkarılacak bir yönetmelikle düzenlenir.</a:t>
            </a:r>
          </a:p>
          <a:p>
            <a:endParaRPr lang="tr" dirty="0" smtClean="0"/>
          </a:p>
        </p:txBody>
      </p:sp>
    </p:spTree>
    <p:extLst>
      <p:ext uri="{BB962C8B-B14F-4D97-AF65-F5344CB8AC3E}">
        <p14:creationId xmlns:p14="http://schemas.microsoft.com/office/powerpoint/2010/main" val="29796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108012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&amp;Sendika ve Konfederasyonların Faaliyetlerinin Durdurulması ve Sona Ermesi</a:t>
            </a:r>
            <a:endParaRPr lang="tr-TR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426645" lvl="1" indent="0">
              <a:buNone/>
            </a:pPr>
            <a:r>
              <a:rPr lang="tr-TR" b="1" i="1" dirty="0" smtClean="0"/>
              <a:t>I. Faaliyetin Durdurulması</a:t>
            </a:r>
          </a:p>
          <a:p>
            <a:endParaRPr lang="tr" dirty="0" smtClean="0"/>
          </a:p>
          <a:p>
            <a:r>
              <a:rPr lang="tr-TR" b="1" dirty="0" smtClean="0"/>
              <a:t>K</a:t>
            </a:r>
            <a:r>
              <a:rPr lang="tr" b="1" dirty="0" smtClean="0"/>
              <a:t>apatma ile faaliyetin durdurulması arasındaki en önemli fark;</a:t>
            </a:r>
          </a:p>
          <a:p>
            <a:endParaRPr lang="tr-TR" dirty="0" smtClean="0"/>
          </a:p>
          <a:p>
            <a:r>
              <a:rPr lang="tr-TR" dirty="0" smtClean="0"/>
              <a:t>F</a:t>
            </a:r>
            <a:r>
              <a:rPr lang="tr" dirty="0" smtClean="0"/>
              <a:t>aaliyetin durdurulmasında </a:t>
            </a:r>
          </a:p>
          <a:p>
            <a:r>
              <a:rPr lang="tr" dirty="0" smtClean="0"/>
              <a:t>mahkemece tespit edilen eksikliklerin, kanuna aykırılıkların giderilinceye kadar kuruluşun </a:t>
            </a:r>
            <a:r>
              <a:rPr lang="tr" b="1" i="1" dirty="0" smtClean="0"/>
              <a:t>geçici olarak faaliyetten men edilmesinin </a:t>
            </a:r>
          </a:p>
          <a:p>
            <a:r>
              <a:rPr lang="tr" dirty="0" smtClean="0"/>
              <a:t>diğer bir ifadeyle </a:t>
            </a:r>
            <a:r>
              <a:rPr lang="tr" b="1" dirty="0" smtClean="0"/>
              <a:t>fiil ehliyetimin ortadan kaldırılmasının</a:t>
            </a:r>
            <a:r>
              <a:rPr lang="tr" dirty="0" smtClean="0"/>
              <a:t>,</a:t>
            </a:r>
          </a:p>
          <a:p>
            <a:endParaRPr lang="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569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108012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&amp;Sendika ve Konfederasyonların Faaliyetlerinin Durdurulması ve Sona Ermesi</a:t>
            </a:r>
            <a:endParaRPr lang="tr-TR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426645" lvl="1" indent="0">
              <a:buNone/>
            </a:pPr>
            <a:r>
              <a:rPr lang="tr-TR" b="1" i="1" dirty="0" smtClean="0"/>
              <a:t>I. Faaliyetin Durdurulması</a:t>
            </a:r>
          </a:p>
          <a:p>
            <a:endParaRPr lang="tr" dirty="0" smtClean="0"/>
          </a:p>
          <a:p>
            <a:r>
              <a:rPr lang="tr-TR" b="1" dirty="0" smtClean="0"/>
              <a:t>Sendikalarda faaliyetin durdurulması ve kapatma ancak mahkeme kararıyla olur.</a:t>
            </a:r>
          </a:p>
          <a:p>
            <a:r>
              <a:rPr lang="tr-TR" b="1" dirty="0" smtClean="0"/>
              <a:t>İdari kararla olmaz.</a:t>
            </a:r>
            <a:endParaRPr lang="tr" dirty="0" smtClean="0"/>
          </a:p>
        </p:txBody>
      </p:sp>
    </p:spTree>
    <p:extLst>
      <p:ext uri="{BB962C8B-B14F-4D97-AF65-F5344CB8AC3E}">
        <p14:creationId xmlns:p14="http://schemas.microsoft.com/office/powerpoint/2010/main" val="227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108012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&amp;Sendika ve Konfederasyonların Faaliyetlerinin Durdurulması ve Sona Ermesi</a:t>
            </a:r>
            <a:endParaRPr lang="tr-TR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426645" lvl="1" indent="0">
              <a:buNone/>
            </a:pPr>
            <a:r>
              <a:rPr lang="tr-TR" b="1" i="1" dirty="0" smtClean="0"/>
              <a:t>KAYYUM ATANMASI</a:t>
            </a:r>
          </a:p>
          <a:p>
            <a:pPr marL="426645" lvl="1" indent="0">
              <a:buNone/>
            </a:pPr>
            <a:endParaRPr lang="tr-TR" b="1" i="1" dirty="0"/>
          </a:p>
          <a:p>
            <a:pPr lvl="1"/>
            <a:r>
              <a:rPr lang="tr-TR" dirty="0" smtClean="0"/>
              <a:t>Faaliyeti durdurulan sendika veya konfederasyonun mallarının yönetimi ve çıkarlarının korunması ve </a:t>
            </a:r>
          </a:p>
          <a:p>
            <a:pPr lvl="1"/>
            <a:r>
              <a:rPr lang="tr-TR" dirty="0" smtClean="0"/>
              <a:t>durdurma süresi sonunda yeniden faaliyete geçebilmesi amacıyla genel kurul yapılabilmesi için </a:t>
            </a:r>
          </a:p>
          <a:p>
            <a:pPr lvl="1"/>
            <a:endParaRPr lang="tr-TR" dirty="0"/>
          </a:p>
          <a:p>
            <a:pPr lvl="1"/>
            <a:r>
              <a:rPr lang="tr-TR" b="1" dirty="0" smtClean="0"/>
              <a:t>faaliyetin durdurulmasına karar veren mahkemece MK. </a:t>
            </a:r>
            <a:r>
              <a:rPr lang="tr-TR" b="1" dirty="0"/>
              <a:t>h</a:t>
            </a:r>
            <a:r>
              <a:rPr lang="tr-TR" b="1" dirty="0" smtClean="0"/>
              <a:t>ükümleri uyarınca 1 veya 3 kayyum tayin edilir. </a:t>
            </a:r>
            <a:endParaRPr lang="tr" b="1" dirty="0" smtClean="0"/>
          </a:p>
        </p:txBody>
      </p:sp>
    </p:spTree>
    <p:extLst>
      <p:ext uri="{BB962C8B-B14F-4D97-AF65-F5344CB8AC3E}">
        <p14:creationId xmlns:p14="http://schemas.microsoft.com/office/powerpoint/2010/main" val="142123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333772" y="476672"/>
            <a:ext cx="10940891" cy="108012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#Sendika ve Konfederasyonun Sona Ermesi</a:t>
            </a:r>
            <a:endParaRPr lang="tr-T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405780" y="1701800"/>
            <a:ext cx="11449272" cy="5039568"/>
          </a:xfrm>
        </p:spPr>
        <p:txBody>
          <a:bodyPr rtlCol="0">
            <a:normAutofit/>
          </a:bodyPr>
          <a:lstStyle/>
          <a:p>
            <a:pPr rtl="0"/>
            <a:endParaRPr lang="tr" dirty="0" smtClean="0"/>
          </a:p>
          <a:p>
            <a:pPr marL="883845" lvl="1" indent="-457200">
              <a:buAutoNum type="alphaUcPeriod"/>
            </a:pPr>
            <a:r>
              <a:rPr lang="tr-TR" b="1" i="1" u="sng" dirty="0" smtClean="0"/>
              <a:t>Kendiliğinden Sona Erme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Kuruluşlar borçlarını ödeyemez duruma (acze) düştüğü veya </a:t>
            </a:r>
          </a:p>
          <a:p>
            <a:pPr lvl="1"/>
            <a:r>
              <a:rPr lang="tr-TR" dirty="0" smtClean="0"/>
              <a:t>tüzüğe göre yönetim kurulunu oluşturma olanağının kalmadığı yahut </a:t>
            </a:r>
          </a:p>
          <a:p>
            <a:pPr lvl="1"/>
            <a:r>
              <a:rPr lang="tr-TR" dirty="0" smtClean="0"/>
              <a:t>yeterli sayı bulunamaması nedeniyle </a:t>
            </a:r>
            <a:r>
              <a:rPr lang="tr-TR" b="1" dirty="0" smtClean="0"/>
              <a:t>üst üste iki olağan genel kurul toplantısının yapılamaması halinde </a:t>
            </a:r>
          </a:p>
          <a:p>
            <a:pPr lvl="1"/>
            <a:r>
              <a:rPr lang="tr-TR" dirty="0" smtClean="0"/>
              <a:t>tüzel kişilik kendiliğinden sona erer. </a:t>
            </a:r>
          </a:p>
          <a:p>
            <a:pPr lvl="1"/>
            <a:endParaRPr lang="tr-TR" dirty="0"/>
          </a:p>
          <a:p>
            <a:pPr lvl="1"/>
            <a:r>
              <a:rPr lang="tr-TR" b="1" dirty="0" smtClean="0"/>
              <a:t>Sendikaların tüzel kişiliği, tüm üyeleri kaybetmesi halinde de kendiliğinden sona erer. </a:t>
            </a:r>
            <a:endParaRPr lang="tr" b="1" dirty="0" smtClean="0"/>
          </a:p>
        </p:txBody>
      </p:sp>
    </p:spTree>
    <p:extLst>
      <p:ext uri="{BB962C8B-B14F-4D97-AF65-F5344CB8AC3E}">
        <p14:creationId xmlns:p14="http://schemas.microsoft.com/office/powerpoint/2010/main" val="36838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613</Words>
  <Application>Microsoft Office PowerPoint</Application>
  <PresentationFormat>Özel</PresentationFormat>
  <Paragraphs>104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Kitaplar 16 x 9</vt:lpstr>
      <vt:lpstr>Sendika ve Konfederasyonların Denetimi</vt:lpstr>
      <vt:lpstr>Genel olarak</vt:lpstr>
      <vt:lpstr>I.DIŞ DENETİM</vt:lpstr>
      <vt:lpstr>II.İÇ DENETİM</vt:lpstr>
      <vt:lpstr>II.İÇ DENETİM</vt:lpstr>
      <vt:lpstr>&amp;Sendika ve Konfederasyonların Faaliyetlerinin Durdurulması ve Sona Ermesi</vt:lpstr>
      <vt:lpstr>&amp;Sendika ve Konfederasyonların Faaliyetlerinin Durdurulması ve Sona Ermesi</vt:lpstr>
      <vt:lpstr>&amp;Sendika ve Konfederasyonların Faaliyetlerinin Durdurulması ve Sona Ermesi</vt:lpstr>
      <vt:lpstr>#Sendika ve Konfederasyonun Sona Ermesi</vt:lpstr>
      <vt:lpstr>#Sendika ve Konfederasyonun Sona Ermesi</vt:lpstr>
      <vt:lpstr>#Sendika ve Konfederasyonun Sona Ermesi</vt:lpstr>
      <vt:lpstr>#Sendika ve Konfederasyonun Sona Ermesi</vt:lpstr>
      <vt:lpstr>#Sendika ve Konfederasyonun Sona Ermesi</vt:lpstr>
      <vt:lpstr>#Sendika ve Konfederasyonun Sona Ermesi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2020-03-20T10:21:04Z</dcterms:created>
  <dcterms:modified xsi:type="dcterms:W3CDTF">2020-04-26T22:25:48Z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