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64" r:id="rId5"/>
    <p:sldId id="276" r:id="rId6"/>
    <p:sldId id="282" r:id="rId7"/>
    <p:sldId id="286" r:id="rId8"/>
    <p:sldId id="287" r:id="rId9"/>
    <p:sldId id="288" r:id="rId10"/>
    <p:sldId id="289" r:id="rId11"/>
    <p:sldId id="300" r:id="rId12"/>
    <p:sldId id="304" r:id="rId13"/>
    <p:sldId id="307" r:id="rId14"/>
    <p:sldId id="308" r:id="rId15"/>
    <p:sldId id="313" r:id="rId16"/>
  </p:sldIdLst>
  <p:sldSz cx="12188825" cy="6858000"/>
  <p:notesSz cx="6858000" cy="9144000"/>
  <p:defaultTextStyle>
    <a:defPPr rtl="0">
      <a:defRPr lang="tr-T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4660"/>
  </p:normalViewPr>
  <p:slideViewPr>
    <p:cSldViewPr showGuides="1">
      <p:cViewPr varScale="1">
        <p:scale>
          <a:sx n="88" d="100"/>
          <a:sy n="88" d="100"/>
        </p:scale>
        <p:origin x="672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6766E61-8483-4E85-A7AA-B03676934E74}" type="datetime1">
              <a:rPr lang="tr-TR" smtClean="0">
                <a:solidFill>
                  <a:schemeClr val="tx2"/>
                </a:solidFill>
              </a:rPr>
              <a:pPr algn="r" rtl="0"/>
              <a:t>27.04.2020</a:t>
            </a:fld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tr-TR" smtClean="0">
                <a:solidFill>
                  <a:schemeClr val="tx2"/>
                </a:solidFill>
              </a:rPr>
              <a:pPr algn="r" rtl="0"/>
              <a:t>‹#›</a:t>
            </a:fld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D4890AD5-4316-40C1-84C6-5DB9875CE083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 smtClean="0"/>
              <a:t>Asıl alt başlık stilini düzenlemek için tıklayın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93C2F-276E-45A2-A26D-280D43F4DEC0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E73423-0FCB-43D8-A89E-348919C940EF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CD94FF-AF33-4AFA-A6D6-D15D6E4AF075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60B1F9-9B61-4E5E-BE20-BD0526E05453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21372" y="1608835"/>
            <a:ext cx="4973041" cy="753363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17309" y="2590800"/>
            <a:ext cx="4977104" cy="3581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753362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7559" y="2590800"/>
            <a:ext cx="4977104" cy="3581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74B9DD9-F15D-4B9F-93EF-364AA77EACFA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9802B63-CB18-4428-940D-76000F7D0D7F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3D9A3A-F2D1-49D2-9940-81A32FD4BC1B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7729AD-F7C7-473C-BE4B-248522DE8F48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FCCC71-70BB-43D3-97CB-6EEE61369627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E217E46-B403-4530-8B5B-57B5C1217BD3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r" rtl="0"/>
            <a:r>
              <a:rPr lang="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Toplu İş Sözleşmesinin Yapılması</a:t>
            </a:r>
            <a:r>
              <a:rPr lang="tr" dirty="0" smtClean="0"/>
              <a:t/>
            </a:r>
            <a:br>
              <a:rPr lang="tr" dirty="0" smtClean="0"/>
            </a:b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86500" y="6165304"/>
            <a:ext cx="5022429" cy="510952"/>
          </a:xfrm>
        </p:spPr>
        <p:txBody>
          <a:bodyPr rtlCol="0">
            <a:normAutofit fontScale="92500"/>
          </a:bodyPr>
          <a:lstStyle/>
          <a:p>
            <a:pPr rtl="0"/>
            <a:r>
              <a:rPr lang="tr" dirty="0" smtClean="0"/>
              <a:t>Öğr. Gör. Yusuf Can ÇALIŞIR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05780" y="476672"/>
            <a:ext cx="11377264" cy="996528"/>
          </a:xfrm>
        </p:spPr>
        <p:txBody>
          <a:bodyPr rtlCol="0">
            <a:noAutofit/>
          </a:bodyPr>
          <a:lstStyle/>
          <a:p>
            <a:r>
              <a:rPr lang="tr-TR" sz="3600" b="1" dirty="0" smtClean="0">
                <a:solidFill>
                  <a:schemeClr val="tx2"/>
                </a:solidFill>
              </a:rPr>
              <a:t>3</a:t>
            </a:r>
            <a:r>
              <a:rPr lang="tr-TR" sz="3600" b="1" dirty="0">
                <a:solidFill>
                  <a:schemeClr val="tx2"/>
                </a:solidFill>
              </a:rPr>
              <a:t>. Toplu </a:t>
            </a:r>
            <a:r>
              <a:rPr lang="tr-TR" sz="3600" b="1" dirty="0" smtClean="0">
                <a:solidFill>
                  <a:schemeClr val="tx2"/>
                </a:solidFill>
              </a:rPr>
              <a:t>Görüşme</a:t>
            </a:r>
            <a:br>
              <a:rPr lang="tr-TR" sz="3600" b="1" dirty="0" smtClean="0">
                <a:solidFill>
                  <a:schemeClr val="tx2"/>
                </a:solidFill>
              </a:rPr>
            </a:br>
            <a:r>
              <a:rPr lang="tr-TR" sz="3600" b="1" dirty="0" smtClean="0">
                <a:solidFill>
                  <a:schemeClr val="tx2"/>
                </a:solidFill>
              </a:rPr>
              <a:t>3.2</a:t>
            </a:r>
            <a:r>
              <a:rPr lang="tr-TR" sz="3600" b="1" dirty="0">
                <a:solidFill>
                  <a:schemeClr val="tx2"/>
                </a:solidFill>
              </a:rPr>
              <a:t>. Toplu Görüşmenin Başlaması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473200"/>
            <a:ext cx="11377264" cy="5196160"/>
          </a:xfrm>
        </p:spPr>
        <p:txBody>
          <a:bodyPr rtlCol="0"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Toplu </a:t>
            </a:r>
            <a:r>
              <a:rPr lang="tr-TR" b="1" dirty="0">
                <a:solidFill>
                  <a:srgbClr val="FF0000"/>
                </a:solidFill>
              </a:rPr>
              <a:t>görüşmenin süresi ilk toplantı tarihinden itibaren altmış gündür (STİSK.47/3). </a:t>
            </a:r>
            <a:endParaRPr lang="tr-TR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9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05780" y="249064"/>
            <a:ext cx="11377264" cy="1224136"/>
          </a:xfrm>
        </p:spPr>
        <p:txBody>
          <a:bodyPr rtlCol="0">
            <a:noAutofit/>
          </a:bodyPr>
          <a:lstStyle/>
          <a:p>
            <a:r>
              <a:rPr lang="tr-TR" sz="2800" b="1" dirty="0" smtClean="0"/>
              <a:t>4</a:t>
            </a:r>
            <a:r>
              <a:rPr lang="tr-TR" sz="2800" b="1" dirty="0"/>
              <a:t>. Toplu İş Sözleşmesinin Metninin Hazırlanması, İmzalanması, Görevli Makama Tevdi Edilmesi Ve İşyerinde İlanı 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473200"/>
            <a:ext cx="11377264" cy="519616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Toplu </a:t>
            </a:r>
            <a:r>
              <a:rPr lang="tr-TR" dirty="0"/>
              <a:t>görüşmeler sonunda taraflar </a:t>
            </a:r>
            <a:r>
              <a:rPr lang="tr-TR" dirty="0" smtClean="0"/>
              <a:t>anlaşma sağlayabilirse</a:t>
            </a:r>
            <a:r>
              <a:rPr lang="tr-TR" dirty="0"/>
              <a:t>, görüşmelere katılan taraf </a:t>
            </a:r>
            <a:r>
              <a:rPr lang="tr-TR" dirty="0" smtClean="0"/>
              <a:t>temsilcileri üzerinde </a:t>
            </a:r>
            <a:r>
              <a:rPr lang="tr-TR" dirty="0"/>
              <a:t>anlaşılan metni imzalarlar </a:t>
            </a:r>
            <a:endParaRPr lang="tr-TR" dirty="0" smtClean="0"/>
          </a:p>
          <a:p>
            <a:r>
              <a:rPr lang="tr-TR" dirty="0" smtClean="0"/>
              <a:t>ve böylece toplu </a:t>
            </a:r>
            <a:r>
              <a:rPr lang="tr-TR" dirty="0"/>
              <a:t>iş sözleşmesi meydana gelmiş olur. </a:t>
            </a:r>
            <a:endParaRPr lang="tr-TR" dirty="0" smtClean="0"/>
          </a:p>
          <a:p>
            <a:endParaRPr lang="tr-TR" dirty="0"/>
          </a:p>
          <a:p>
            <a:r>
              <a:rPr lang="tr-TR" b="1" dirty="0" smtClean="0"/>
              <a:t>Toplu iş sözleşmesi</a:t>
            </a:r>
            <a:r>
              <a:rPr lang="tr-TR" b="1" dirty="0"/>
              <a:t>, dört nüsha olarak hazırlanır</a:t>
            </a:r>
            <a:r>
              <a:rPr lang="tr-TR" dirty="0"/>
              <a:t>. </a:t>
            </a:r>
            <a:endParaRPr lang="tr-TR" dirty="0" smtClean="0"/>
          </a:p>
          <a:p>
            <a:pPr lvl="1"/>
            <a:r>
              <a:rPr lang="tr-TR" dirty="0" smtClean="0"/>
              <a:t>Doğal olarak sözleşmenin </a:t>
            </a:r>
            <a:r>
              <a:rPr lang="tr-TR" dirty="0"/>
              <a:t>birer nüshası taraflarda kalacaktır.</a:t>
            </a:r>
          </a:p>
          <a:p>
            <a:pPr lvl="1"/>
            <a:r>
              <a:rPr lang="tr-TR" dirty="0"/>
              <a:t>İki nüsha ise çağrıyı yapan tarafça imza </a:t>
            </a:r>
            <a:r>
              <a:rPr lang="tr-TR" dirty="0" smtClean="0"/>
              <a:t>gününden başlayarak </a:t>
            </a:r>
            <a:r>
              <a:rPr lang="tr-TR" dirty="0"/>
              <a:t>altı işgünü </a:t>
            </a:r>
            <a:r>
              <a:rPr lang="tr-TR" dirty="0" err="1"/>
              <a:t>içersinde</a:t>
            </a:r>
            <a:r>
              <a:rPr lang="tr-TR" dirty="0"/>
              <a:t> görevli makama </a:t>
            </a:r>
            <a:r>
              <a:rPr lang="tr-TR" dirty="0" smtClean="0"/>
              <a:t>iletilir (m.48/I</a:t>
            </a:r>
            <a:r>
              <a:rPr lang="tr-TR" dirty="0"/>
              <a:t>).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9058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05780" y="249064"/>
            <a:ext cx="11377264" cy="1224136"/>
          </a:xfrm>
        </p:spPr>
        <p:txBody>
          <a:bodyPr rtlCol="0">
            <a:noAutofit/>
          </a:bodyPr>
          <a:lstStyle/>
          <a:p>
            <a:r>
              <a:rPr lang="tr-TR" sz="5400" b="1" dirty="0" smtClean="0"/>
              <a:t>SORU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473200"/>
            <a:ext cx="11377264" cy="519616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Toplu </a:t>
            </a:r>
            <a:r>
              <a:rPr lang="tr-TR" dirty="0"/>
              <a:t>iş sözleşmesi imzalandıktan </a:t>
            </a:r>
            <a:r>
              <a:rPr lang="tr-TR" dirty="0" smtClean="0"/>
              <a:t>sonra toplu </a:t>
            </a:r>
            <a:r>
              <a:rPr lang="tr-TR" dirty="0"/>
              <a:t>iş sözleşmesinde değişiklik </a:t>
            </a:r>
            <a:r>
              <a:rPr lang="tr-TR" dirty="0" smtClean="0"/>
              <a:t>yapılabilir mi</a:t>
            </a:r>
            <a:r>
              <a:rPr lang="tr-TR" dirty="0"/>
              <a:t>?</a:t>
            </a: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241051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05780" y="76200"/>
            <a:ext cx="11377264" cy="1397000"/>
          </a:xfrm>
        </p:spPr>
        <p:txBody>
          <a:bodyPr rtlCol="0"/>
          <a:lstStyle/>
          <a:p>
            <a:r>
              <a:rPr lang="tr-TR" dirty="0" smtClean="0"/>
              <a:t>1.</a:t>
            </a:r>
            <a:r>
              <a:rPr lang="tr-TR" b="1" dirty="0"/>
              <a:t> Toplu İş Sözleşmesi Yapma Ehliyeti 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701800"/>
            <a:ext cx="11377264" cy="4967560"/>
          </a:xfrm>
        </p:spPr>
        <p:txBody>
          <a:bodyPr rtlCol="0"/>
          <a:lstStyle/>
          <a:p>
            <a:endParaRPr lang="tr-TR" dirty="0" smtClean="0"/>
          </a:p>
          <a:p>
            <a:r>
              <a:rPr lang="tr-TR" b="1" dirty="0" smtClean="0"/>
              <a:t>Toplu </a:t>
            </a:r>
            <a:r>
              <a:rPr lang="tr-TR" b="1" dirty="0"/>
              <a:t>iş sözleşmesi yapma ehliyeti </a:t>
            </a:r>
            <a:endParaRPr lang="tr-TR" b="1" dirty="0" smtClean="0"/>
          </a:p>
          <a:p>
            <a:r>
              <a:rPr lang="tr-TR" dirty="0" smtClean="0"/>
              <a:t>bir </a:t>
            </a:r>
            <a:r>
              <a:rPr lang="tr-TR" dirty="0"/>
              <a:t>toplu iş sözleşmesine taraf olabilme ehliyetini ifade eder. 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Toplu </a:t>
            </a:r>
            <a:r>
              <a:rPr lang="tr-TR" dirty="0"/>
              <a:t>iş sözleşmesi ehliyetine sahip olmayan kişi veya kuruluşlar geçerli bir toplu iş sözleşmesi yapamazlar.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05780" y="76200"/>
            <a:ext cx="11377264" cy="1397000"/>
          </a:xfrm>
        </p:spPr>
        <p:txBody>
          <a:bodyPr rtlCol="0"/>
          <a:lstStyle/>
          <a:p>
            <a:r>
              <a:rPr lang="tr-TR" dirty="0" smtClean="0"/>
              <a:t>1.</a:t>
            </a:r>
            <a:r>
              <a:rPr lang="tr-TR" b="1" dirty="0"/>
              <a:t> Toplu İş Sözleşmesi Yapma Ehliyeti 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701800"/>
            <a:ext cx="11377264" cy="4967560"/>
          </a:xfrm>
        </p:spPr>
        <p:txBody>
          <a:bodyPr rtlCol="0"/>
          <a:lstStyle/>
          <a:p>
            <a:endParaRPr lang="tr-TR" dirty="0" smtClean="0"/>
          </a:p>
          <a:p>
            <a:r>
              <a:rPr lang="tr-TR" dirty="0"/>
              <a:t>Toplu iş sözleşmesinin </a:t>
            </a:r>
            <a:r>
              <a:rPr lang="tr-TR" b="1" dirty="0"/>
              <a:t>işçi tarafı açısından </a:t>
            </a:r>
            <a:endParaRPr lang="tr-TR" b="1" dirty="0" smtClean="0"/>
          </a:p>
          <a:p>
            <a:r>
              <a:rPr lang="tr-TR" dirty="0" smtClean="0"/>
              <a:t>sadece </a:t>
            </a:r>
            <a:r>
              <a:rPr lang="tr-TR" b="1" dirty="0"/>
              <a:t>işçi sendikaları toplu iş sözleşmesi yapma ehliyetine </a:t>
            </a:r>
            <a:r>
              <a:rPr lang="tr-TR" dirty="0"/>
              <a:t>sahiptir. </a:t>
            </a:r>
            <a:endParaRPr lang="tr-TR" dirty="0" smtClean="0"/>
          </a:p>
          <a:p>
            <a:endParaRPr lang="tr-TR" dirty="0"/>
          </a:p>
          <a:p>
            <a:r>
              <a:rPr lang="tr-TR" b="1" dirty="0" smtClean="0"/>
              <a:t>Bu </a:t>
            </a:r>
            <a:r>
              <a:rPr lang="tr-TR" b="1" dirty="0"/>
              <a:t>nedenle konfederasyonların işçiler adına toplu iş sözleşmesi yapma ehliyeti yoktur. </a:t>
            </a:r>
            <a:endParaRPr lang="tr-TR" b="1" dirty="0" smtClean="0"/>
          </a:p>
          <a:p>
            <a:endParaRPr lang="tr-TR" dirty="0"/>
          </a:p>
          <a:p>
            <a:pPr lvl="2"/>
            <a:r>
              <a:rPr lang="tr-TR" dirty="0" smtClean="0"/>
              <a:t>Bunun </a:t>
            </a:r>
            <a:r>
              <a:rPr lang="tr-TR" dirty="0"/>
              <a:t>gibi işçiler veya işçi toplulukları da doğrudan toplu iş sözleşmesi yapma ehliyetine sahip değildir.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1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05780" y="76200"/>
            <a:ext cx="11377264" cy="1397000"/>
          </a:xfrm>
        </p:spPr>
        <p:txBody>
          <a:bodyPr rtlCol="0"/>
          <a:lstStyle/>
          <a:p>
            <a:r>
              <a:rPr lang="tr-TR" b="1" dirty="0" smtClean="0">
                <a:solidFill>
                  <a:srgbClr val="00B050"/>
                </a:solidFill>
              </a:rPr>
              <a:t>2</a:t>
            </a:r>
            <a:r>
              <a:rPr lang="tr-TR" b="1" dirty="0">
                <a:solidFill>
                  <a:srgbClr val="00B050"/>
                </a:solidFill>
              </a:rPr>
              <a:t>. Toplu İş Sözleşmesi Yapma Yetkisi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701800"/>
            <a:ext cx="11377264" cy="4967560"/>
          </a:xfrm>
        </p:spPr>
        <p:txBody>
          <a:bodyPr rtlCol="0">
            <a:normAutofit/>
          </a:bodyPr>
          <a:lstStyle/>
          <a:p>
            <a:endParaRPr lang="tr-TR" dirty="0" smtClean="0"/>
          </a:p>
          <a:p>
            <a:pPr marL="426645" lvl="1" indent="0">
              <a:buNone/>
            </a:pPr>
            <a:r>
              <a:rPr lang="tr-TR" sz="2800" b="1" i="1" u="sng" dirty="0" smtClean="0">
                <a:solidFill>
                  <a:srgbClr val="00B050"/>
                </a:solidFill>
              </a:rPr>
              <a:t>2.1</a:t>
            </a:r>
            <a:r>
              <a:rPr lang="tr-TR" sz="2800" b="1" i="1" u="sng" dirty="0">
                <a:solidFill>
                  <a:srgbClr val="00B050"/>
                </a:solidFill>
              </a:rPr>
              <a:t>. İşçi Tarafının Toplu İş Sözleşmesi Yapma Yetkileri </a:t>
            </a:r>
            <a:endParaRPr lang="tr-TR" sz="2800" b="1" i="1" u="sng" dirty="0" smtClean="0">
              <a:solidFill>
                <a:srgbClr val="00B050"/>
              </a:solidFill>
            </a:endParaRPr>
          </a:p>
          <a:p>
            <a:pPr lvl="1"/>
            <a:r>
              <a:rPr lang="tr-TR" dirty="0"/>
              <a:t>Bir işçi sendikasının kurulu olduğu işkoluna giren bir işyeri veya işyerlerinde </a:t>
            </a:r>
            <a:endParaRPr lang="tr-TR" dirty="0" smtClean="0"/>
          </a:p>
          <a:p>
            <a:pPr lvl="1"/>
            <a:r>
              <a:rPr lang="tr-TR" dirty="0" smtClean="0"/>
              <a:t>ya </a:t>
            </a:r>
            <a:r>
              <a:rPr lang="tr-TR" dirty="0"/>
              <a:t>da işletmede toplu iş sözleşmesi yapma yetkisine sahip olabilmesi için </a:t>
            </a:r>
            <a:r>
              <a:rPr lang="tr-TR" b="1" u="sng" dirty="0"/>
              <a:t>iki koşulun gerçekleşmiş olması gerekir (STİSK.41/1): </a:t>
            </a:r>
            <a:endParaRPr lang="tr-TR" b="1" u="sng" dirty="0" smtClean="0"/>
          </a:p>
          <a:p>
            <a:pPr marL="0" indent="0">
              <a:buNone/>
            </a:pPr>
            <a:endParaRPr lang="tr-TR" b="1" u="sng" dirty="0" smtClean="0"/>
          </a:p>
          <a:p>
            <a:pPr marL="883845" lvl="1" indent="-457200">
              <a:buFont typeface="+mj-lt"/>
              <a:buAutoNum type="arabicPeriod"/>
            </a:pPr>
            <a:r>
              <a:rPr lang="tr-TR" dirty="0" smtClean="0"/>
              <a:t>İşçi </a:t>
            </a:r>
            <a:r>
              <a:rPr lang="tr-TR" dirty="0"/>
              <a:t>sendikasının </a:t>
            </a:r>
            <a:r>
              <a:rPr lang="tr-TR" b="1" u="sng" dirty="0"/>
              <a:t>kurulu bulunduğu işkolunda çalışan işçilerin en az yüzde biri bu sendikanın üyesi olmalıdır. </a:t>
            </a:r>
          </a:p>
          <a:p>
            <a:pPr marL="883845" lvl="1" indent="-457200">
              <a:buFont typeface="+mj-lt"/>
              <a:buAutoNum type="arabicPeriod"/>
            </a:pPr>
            <a:r>
              <a:rPr lang="tr-TR" dirty="0" smtClean="0"/>
              <a:t>Sendikanın </a:t>
            </a:r>
            <a:r>
              <a:rPr lang="tr-TR" b="1" u="sng" dirty="0"/>
              <a:t>toplu iş sözleşmesi yapmak istediği işyerinde çalışan işçilerin yarısından fazlası bu sendikanın üyesi bulunmalıdır. </a:t>
            </a:r>
            <a:endParaRPr lang="tr-TR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27431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05780" y="76200"/>
            <a:ext cx="11377264" cy="1397000"/>
          </a:xfrm>
        </p:spPr>
        <p:txBody>
          <a:bodyPr rtlCol="0"/>
          <a:lstStyle/>
          <a:p>
            <a:r>
              <a:rPr lang="tr-TR" b="1" dirty="0" smtClean="0">
                <a:solidFill>
                  <a:srgbClr val="00B050"/>
                </a:solidFill>
              </a:rPr>
              <a:t>2</a:t>
            </a:r>
            <a:r>
              <a:rPr lang="tr-TR" b="1" dirty="0">
                <a:solidFill>
                  <a:srgbClr val="00B050"/>
                </a:solidFill>
              </a:rPr>
              <a:t>. Toplu İş Sözleşmesi Yapma Yetkisi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701800"/>
            <a:ext cx="11377264" cy="4967560"/>
          </a:xfrm>
        </p:spPr>
        <p:txBody>
          <a:bodyPr rtlCol="0">
            <a:normAutofit fontScale="92500" lnSpcReduction="10000"/>
          </a:bodyPr>
          <a:lstStyle/>
          <a:p>
            <a:endParaRPr lang="tr-TR" dirty="0" smtClean="0"/>
          </a:p>
          <a:p>
            <a:pPr marL="426645" lvl="1" indent="0">
              <a:buNone/>
            </a:pPr>
            <a:r>
              <a:rPr lang="tr-TR" sz="2800" b="1" i="1" u="sng" dirty="0" smtClean="0">
                <a:solidFill>
                  <a:srgbClr val="00B050"/>
                </a:solidFill>
              </a:rPr>
              <a:t>2.1</a:t>
            </a:r>
            <a:r>
              <a:rPr lang="tr-TR" sz="2800" b="1" i="1" u="sng" dirty="0">
                <a:solidFill>
                  <a:srgbClr val="00B050"/>
                </a:solidFill>
              </a:rPr>
              <a:t>. İşçi Tarafının Toplu İş Sözleşmesi Yapma Yetkileri </a:t>
            </a:r>
            <a:endParaRPr lang="tr-TR" sz="2800" b="1" i="1" u="sng" dirty="0" smtClean="0">
              <a:solidFill>
                <a:srgbClr val="00B050"/>
              </a:solidFill>
            </a:endParaRPr>
          </a:p>
          <a:p>
            <a:r>
              <a:rPr lang="tr-TR" dirty="0"/>
              <a:t>Grup toplu iş sözleşmesi için, </a:t>
            </a:r>
            <a:endParaRPr lang="tr-TR" dirty="0" smtClean="0"/>
          </a:p>
          <a:p>
            <a:r>
              <a:rPr lang="tr-TR" dirty="0" smtClean="0"/>
              <a:t>işçi </a:t>
            </a:r>
            <a:r>
              <a:rPr lang="tr-TR" dirty="0"/>
              <a:t>sendikası toplu iş sözleşmesinin kapsamındaki </a:t>
            </a:r>
            <a:r>
              <a:rPr lang="tr-TR" b="1" dirty="0"/>
              <a:t>her işyeri açısından ayrı ayrı yarıdan bir fazla çoğunluğa sahip olmalıdır. </a:t>
            </a:r>
          </a:p>
          <a:p>
            <a:endParaRPr lang="tr-TR" dirty="0" smtClean="0"/>
          </a:p>
          <a:p>
            <a:r>
              <a:rPr lang="tr-TR" b="1" dirty="0" smtClean="0"/>
              <a:t>İşletmede </a:t>
            </a:r>
            <a:r>
              <a:rPr lang="tr-TR" b="1" dirty="0"/>
              <a:t>ise </a:t>
            </a:r>
            <a:r>
              <a:rPr lang="tr-TR" b="1" dirty="0" smtClean="0"/>
              <a:t>% 40’nın </a:t>
            </a:r>
            <a:r>
              <a:rPr lang="tr-TR" b="1" dirty="0"/>
              <a:t>sendikanın kendi üyesi bulunması hâlinde bu işletme için toplu iş sözleşmesi yapmaya yetkilidir. </a:t>
            </a:r>
            <a:endParaRPr lang="tr-TR" b="1" dirty="0" smtClean="0"/>
          </a:p>
          <a:p>
            <a:endParaRPr lang="tr-TR" b="1" dirty="0"/>
          </a:p>
          <a:p>
            <a:pPr lvl="1"/>
            <a:r>
              <a:rPr lang="tr-TR" dirty="0" smtClean="0"/>
              <a:t>Kanun </a:t>
            </a:r>
            <a:r>
              <a:rPr lang="tr-TR" dirty="0"/>
              <a:t>işyeri toplu iş sözleşmeleri için aranan yarıdan bir fazla çoğunluk koşulunu işletme toplu iş sözleşmeleri açısından yüzde kırk çoğunluğa indirmiştir (STİSK.41/2). </a:t>
            </a:r>
            <a:endParaRPr lang="tr-TR" sz="5000" b="1" i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8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05780" y="76200"/>
            <a:ext cx="11377264" cy="1397000"/>
          </a:xfrm>
        </p:spPr>
        <p:txBody>
          <a:bodyPr rtlCol="0"/>
          <a:lstStyle/>
          <a:p>
            <a:r>
              <a:rPr lang="tr-TR" b="1" dirty="0" smtClean="0">
                <a:solidFill>
                  <a:srgbClr val="00B050"/>
                </a:solidFill>
              </a:rPr>
              <a:t>2</a:t>
            </a:r>
            <a:r>
              <a:rPr lang="tr-TR" b="1" dirty="0">
                <a:solidFill>
                  <a:srgbClr val="00B050"/>
                </a:solidFill>
              </a:rPr>
              <a:t>. Toplu İş Sözleşmesi Yapma Yetkisi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701800"/>
            <a:ext cx="11377264" cy="4967560"/>
          </a:xfrm>
        </p:spPr>
        <p:txBody>
          <a:bodyPr rtlCol="0">
            <a:normAutofit/>
          </a:bodyPr>
          <a:lstStyle/>
          <a:p>
            <a:endParaRPr lang="tr-TR" dirty="0" smtClean="0"/>
          </a:p>
          <a:p>
            <a:pPr marL="426645" lvl="1" indent="0">
              <a:buNone/>
            </a:pPr>
            <a:r>
              <a:rPr lang="tr-TR" b="1" i="1" u="sng" dirty="0" smtClean="0">
                <a:solidFill>
                  <a:srgbClr val="C00000"/>
                </a:solidFill>
              </a:rPr>
              <a:t>2.2</a:t>
            </a:r>
            <a:r>
              <a:rPr lang="tr-TR" b="1" i="1" u="sng" dirty="0">
                <a:solidFill>
                  <a:srgbClr val="C00000"/>
                </a:solidFill>
              </a:rPr>
              <a:t>. İşveren Tarafının Toplu İş Sözleşmesi Yapma Yetkisi </a:t>
            </a:r>
            <a:endParaRPr lang="tr-TR" b="1" i="1" u="sng" dirty="0" smtClean="0">
              <a:solidFill>
                <a:srgbClr val="C00000"/>
              </a:solidFill>
            </a:endParaRP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Bir </a:t>
            </a:r>
            <a:r>
              <a:rPr lang="tr-TR" dirty="0"/>
              <a:t>işveren sendikası, </a:t>
            </a:r>
            <a:endParaRPr lang="tr-TR" dirty="0" smtClean="0"/>
          </a:p>
          <a:p>
            <a:pPr lvl="1"/>
            <a:r>
              <a:rPr lang="tr-TR" dirty="0" smtClean="0"/>
              <a:t>üyesi </a:t>
            </a:r>
            <a:r>
              <a:rPr lang="tr-TR" dirty="0"/>
              <a:t>işverenlere ait işyeri veya işyerleri, </a:t>
            </a:r>
            <a:endParaRPr lang="tr-TR" dirty="0" smtClean="0"/>
          </a:p>
          <a:p>
            <a:pPr lvl="1"/>
            <a:endParaRPr lang="tr-TR" dirty="0"/>
          </a:p>
          <a:p>
            <a:pPr lvl="1"/>
            <a:r>
              <a:rPr lang="tr-TR" dirty="0" smtClean="0"/>
              <a:t>sendika </a:t>
            </a:r>
            <a:r>
              <a:rPr lang="tr-TR" dirty="0"/>
              <a:t>üyesi olmayan bir işveren ise kendi işyeri veya işyerleri için toplu iş sözleşmesi yapmaya yetkilidir (STİSK.41/4). </a:t>
            </a:r>
            <a:endParaRPr lang="tr-TR" dirty="0" smtClean="0"/>
          </a:p>
          <a:p>
            <a:pPr marL="426645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495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05780" y="76200"/>
            <a:ext cx="11377264" cy="1397000"/>
          </a:xfrm>
        </p:spPr>
        <p:txBody>
          <a:bodyPr rtlCol="0"/>
          <a:lstStyle/>
          <a:p>
            <a:r>
              <a:rPr lang="tr-TR" dirty="0"/>
              <a:t>Toplu iş sözleşmesinin yapılmasındaki </a:t>
            </a:r>
            <a:r>
              <a:rPr lang="tr-TR" dirty="0" smtClean="0"/>
              <a:t>safhalar: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701800"/>
            <a:ext cx="11377264" cy="4967560"/>
          </a:xfrm>
        </p:spPr>
        <p:txBody>
          <a:bodyPr rtlCol="0">
            <a:normAutofit/>
          </a:bodyPr>
          <a:lstStyle/>
          <a:p>
            <a:endParaRPr lang="tr-TR" dirty="0" smtClean="0"/>
          </a:p>
          <a:p>
            <a:r>
              <a:rPr lang="tr-TR" b="1" dirty="0" smtClean="0"/>
              <a:t>Toplu </a:t>
            </a:r>
            <a:r>
              <a:rPr lang="tr-TR" b="1" dirty="0"/>
              <a:t>iş sözleşmesinin yapılmasındaki </a:t>
            </a:r>
            <a:r>
              <a:rPr lang="tr-TR" b="1" dirty="0" smtClean="0"/>
              <a:t>safhalar şunlardır</a:t>
            </a:r>
            <a:r>
              <a:rPr lang="tr-TR" b="1" dirty="0"/>
              <a:t>:</a:t>
            </a:r>
          </a:p>
          <a:p>
            <a:pPr marL="426645" lvl="1" indent="0">
              <a:buNone/>
            </a:pPr>
            <a:endParaRPr lang="tr-TR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tr-TR" dirty="0" smtClean="0"/>
              <a:t>Yetki </a:t>
            </a:r>
            <a:r>
              <a:rPr lang="tr-TR" dirty="0"/>
              <a:t>tespiti,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dirty="0" smtClean="0"/>
              <a:t>Toplu </a:t>
            </a:r>
            <a:r>
              <a:rPr lang="tr-TR" dirty="0"/>
              <a:t>görüşmeye çağrı,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dirty="0" smtClean="0"/>
              <a:t>Toplu </a:t>
            </a:r>
            <a:r>
              <a:rPr lang="tr-TR" dirty="0"/>
              <a:t>görüşme,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dirty="0" smtClean="0"/>
              <a:t>Toplu </a:t>
            </a:r>
            <a:r>
              <a:rPr lang="tr-TR" dirty="0"/>
              <a:t>iş sözleşmesinin imzalanmasıdır.</a:t>
            </a:r>
          </a:p>
        </p:txBody>
      </p:sp>
    </p:spTree>
    <p:extLst>
      <p:ext uri="{BB962C8B-B14F-4D97-AF65-F5344CB8AC3E}">
        <p14:creationId xmlns:p14="http://schemas.microsoft.com/office/powerpoint/2010/main" val="360194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05780" y="476672"/>
            <a:ext cx="11377264" cy="996528"/>
          </a:xfrm>
        </p:spPr>
        <p:txBody>
          <a:bodyPr rtlCol="0">
            <a:noAutofit/>
          </a:bodyPr>
          <a:lstStyle/>
          <a:p>
            <a:r>
              <a:rPr lang="tr-TR" sz="3600" b="1" dirty="0" smtClean="0">
                <a:solidFill>
                  <a:schemeClr val="tx2"/>
                </a:solidFill>
              </a:rPr>
              <a:t>3</a:t>
            </a:r>
            <a:r>
              <a:rPr lang="tr-TR" sz="3600" b="1" dirty="0">
                <a:solidFill>
                  <a:schemeClr val="tx2"/>
                </a:solidFill>
              </a:rPr>
              <a:t>. Toplu </a:t>
            </a:r>
            <a:r>
              <a:rPr lang="tr-TR" sz="3600" b="1" dirty="0" smtClean="0">
                <a:solidFill>
                  <a:schemeClr val="tx2"/>
                </a:solidFill>
              </a:rPr>
              <a:t>Görüşme</a:t>
            </a:r>
            <a:br>
              <a:rPr lang="tr-TR" sz="3600" b="1" dirty="0" smtClean="0">
                <a:solidFill>
                  <a:schemeClr val="tx2"/>
                </a:solidFill>
              </a:rPr>
            </a:br>
            <a:r>
              <a:rPr lang="tr-TR" sz="3600" b="1" dirty="0" smtClean="0">
                <a:solidFill>
                  <a:schemeClr val="tx2"/>
                </a:solidFill>
              </a:rPr>
              <a:t>3.1</a:t>
            </a:r>
            <a:r>
              <a:rPr lang="tr-TR" sz="3600" b="1" dirty="0">
                <a:solidFill>
                  <a:schemeClr val="tx2"/>
                </a:solidFill>
              </a:rPr>
              <a:t>. Toplu Görüşmeye Çağrı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473200"/>
            <a:ext cx="11377264" cy="5196160"/>
          </a:xfrm>
        </p:spPr>
        <p:txBody>
          <a:bodyPr rtlCol="0">
            <a:normAutofit/>
          </a:bodyPr>
          <a:lstStyle/>
          <a:p>
            <a:endParaRPr lang="tr-TR" dirty="0" smtClean="0"/>
          </a:p>
          <a:p>
            <a:r>
              <a:rPr lang="tr-TR" dirty="0"/>
              <a:t>Toplu iş sözleşmesi yapma yetkisinin tespitinden sonra </a:t>
            </a:r>
            <a:endParaRPr lang="tr-TR" dirty="0" smtClean="0"/>
          </a:p>
          <a:p>
            <a:r>
              <a:rPr lang="tr-TR" dirty="0" smtClean="0"/>
              <a:t>toplu </a:t>
            </a:r>
            <a:r>
              <a:rPr lang="tr-TR" dirty="0"/>
              <a:t>görüşme safhası başlar.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Toplu </a:t>
            </a:r>
            <a:r>
              <a:rPr lang="tr-TR" dirty="0"/>
              <a:t>görüşmenin başlayabilmesi için öncelikle kanuna uygun şekilde çağrının yapılmış olması gerekir. </a:t>
            </a:r>
            <a:endParaRPr lang="tr-TR" dirty="0" smtClean="0"/>
          </a:p>
          <a:p>
            <a:endParaRPr lang="tr-TR" dirty="0"/>
          </a:p>
          <a:p>
            <a:r>
              <a:rPr lang="tr-TR" b="1" dirty="0" smtClean="0"/>
              <a:t>Taraflardan </a:t>
            </a:r>
            <a:r>
              <a:rPr lang="tr-TR" b="1" dirty="0"/>
              <a:t>biri, yetki belgesinin alındığı tarihten itibaren </a:t>
            </a:r>
            <a:r>
              <a:rPr lang="tr-TR" b="1" dirty="0" smtClean="0"/>
              <a:t>15 gün </a:t>
            </a:r>
            <a:r>
              <a:rPr lang="tr-TR" b="1" dirty="0"/>
              <a:t>içinde karşı </a:t>
            </a:r>
            <a:r>
              <a:rPr lang="tr-TR" b="1" dirty="0" smtClean="0"/>
              <a:t>tarafı </a:t>
            </a:r>
            <a:r>
              <a:rPr lang="tr-TR" b="1" dirty="0"/>
              <a:t>toplu görüşmeye çağırır. </a:t>
            </a:r>
            <a:endParaRPr lang="tr-TR" b="1" dirty="0" smtClean="0"/>
          </a:p>
          <a:p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173719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05780" y="476672"/>
            <a:ext cx="11377264" cy="996528"/>
          </a:xfrm>
        </p:spPr>
        <p:txBody>
          <a:bodyPr rtlCol="0">
            <a:noAutofit/>
          </a:bodyPr>
          <a:lstStyle/>
          <a:p>
            <a:r>
              <a:rPr lang="tr-TR" sz="3600" b="1" dirty="0" smtClean="0">
                <a:solidFill>
                  <a:schemeClr val="tx2"/>
                </a:solidFill>
              </a:rPr>
              <a:t>3</a:t>
            </a:r>
            <a:r>
              <a:rPr lang="tr-TR" sz="3600" b="1" dirty="0">
                <a:solidFill>
                  <a:schemeClr val="tx2"/>
                </a:solidFill>
              </a:rPr>
              <a:t>. Toplu </a:t>
            </a:r>
            <a:r>
              <a:rPr lang="tr-TR" sz="3600" b="1" dirty="0" smtClean="0">
                <a:solidFill>
                  <a:schemeClr val="tx2"/>
                </a:solidFill>
              </a:rPr>
              <a:t>Görüşme</a:t>
            </a:r>
            <a:br>
              <a:rPr lang="tr-TR" sz="3600" b="1" dirty="0" smtClean="0">
                <a:solidFill>
                  <a:schemeClr val="tx2"/>
                </a:solidFill>
              </a:rPr>
            </a:br>
            <a:r>
              <a:rPr lang="tr-TR" sz="3600" b="1" dirty="0" smtClean="0">
                <a:solidFill>
                  <a:schemeClr val="tx2"/>
                </a:solidFill>
              </a:rPr>
              <a:t>3.2</a:t>
            </a:r>
            <a:r>
              <a:rPr lang="tr-TR" sz="3600" b="1" dirty="0">
                <a:solidFill>
                  <a:schemeClr val="tx2"/>
                </a:solidFill>
              </a:rPr>
              <a:t>. Toplu Görüşmenin Başlaması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473200"/>
            <a:ext cx="11377264" cy="5196160"/>
          </a:xfrm>
        </p:spPr>
        <p:txBody>
          <a:bodyPr rtlCol="0">
            <a:normAutofit fontScale="92500" lnSpcReduction="10000"/>
          </a:bodyPr>
          <a:lstStyle/>
          <a:p>
            <a:endParaRPr lang="tr-TR" dirty="0" smtClean="0"/>
          </a:p>
          <a:p>
            <a:r>
              <a:rPr lang="tr-TR" dirty="0"/>
              <a:t>Toplu görüşmenin yapılabilmesi için çağrı işleminden sonra, </a:t>
            </a:r>
            <a:endParaRPr lang="tr-TR" dirty="0" smtClean="0"/>
          </a:p>
          <a:p>
            <a:r>
              <a:rPr lang="tr-TR" dirty="0" smtClean="0"/>
              <a:t>toplu </a:t>
            </a:r>
            <a:r>
              <a:rPr lang="tr-TR" dirty="0"/>
              <a:t>görüşmenin yapılacağı yer, gün ve saatin belirlenmesi gerekir.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Çağrının </a:t>
            </a:r>
            <a:r>
              <a:rPr lang="tr-TR" dirty="0"/>
              <a:t>karşı tarafa tebliğ edildiği tarihten itibaren </a:t>
            </a:r>
            <a:r>
              <a:rPr lang="tr-TR" b="1" dirty="0"/>
              <a:t>altı iş günü içinde </a:t>
            </a:r>
            <a:r>
              <a:rPr lang="tr-TR" dirty="0"/>
              <a:t>taraflar toplu görüşmenin yer, gün ve saatini aralarında anlaşarak belirler ve bunu görevli makama yazı ile bildirir.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Anlaşmaya </a:t>
            </a:r>
            <a:r>
              <a:rPr lang="tr-TR" dirty="0"/>
              <a:t>varılamazsa, </a:t>
            </a:r>
            <a:endParaRPr lang="tr-TR" dirty="0" smtClean="0"/>
          </a:p>
          <a:p>
            <a:r>
              <a:rPr lang="tr-TR" dirty="0" smtClean="0"/>
              <a:t>taraflardan </a:t>
            </a:r>
            <a:r>
              <a:rPr lang="tr-TR" dirty="0"/>
              <a:t>birinin başvurusu üzerine, yapılacak ilk toplantının yeri, günü ve saati görevli makamca derhâl belirlenir ve taraflara bildirilir (STİSK.47/1).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81464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aplar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9_TF02787940_TF02787940.potx" id="{28172E8D-EAD7-4AC2-8B44-6816FF20E00E}" vid="{89738596-E4E7-4B62-90A4-7590996B647A}"/>
    </a:ext>
  </a:extLst>
</a:theme>
</file>

<file path=ppt/theme/theme2.xml><?xml version="1.0" encoding="utf-8"?>
<a:theme xmlns:a="http://schemas.openxmlformats.org/drawingml/2006/main" name="Office Teması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Mavi kitap yığını sunusu (geniş ekran)</Template>
  <TotalTime>0</TotalTime>
  <Words>583</Words>
  <Application>Microsoft Office PowerPoint</Application>
  <PresentationFormat>Özel</PresentationFormat>
  <Paragraphs>82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</vt:lpstr>
      <vt:lpstr>Kitaplar 16 x 9</vt:lpstr>
      <vt:lpstr>Toplu İş Sözleşmesinin Yapılması </vt:lpstr>
      <vt:lpstr>1. Toplu İş Sözleşmesi Yapma Ehliyeti </vt:lpstr>
      <vt:lpstr>1. Toplu İş Sözleşmesi Yapma Ehliyeti </vt:lpstr>
      <vt:lpstr>2. Toplu İş Sözleşmesi Yapma Yetkisi </vt:lpstr>
      <vt:lpstr>2. Toplu İş Sözleşmesi Yapma Yetkisi </vt:lpstr>
      <vt:lpstr>2. Toplu İş Sözleşmesi Yapma Yetkisi </vt:lpstr>
      <vt:lpstr>Toplu iş sözleşmesinin yapılmasındaki safhalar:</vt:lpstr>
      <vt:lpstr>3. Toplu Görüşme 3.1. Toplu Görüşmeye Çağrı</vt:lpstr>
      <vt:lpstr>3. Toplu Görüşme 3.2. Toplu Görüşmenin Başlaması </vt:lpstr>
      <vt:lpstr>3. Toplu Görüşme 3.2. Toplu Görüşmenin Başlaması </vt:lpstr>
      <vt:lpstr>4. Toplu İş Sözleşmesinin Metninin Hazırlanması, İmzalanması, Görevli Makama Tevdi Edilmesi Ve İşyerinde İlanı </vt:lpstr>
      <vt:lpstr>SORU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2020-04-14T15:15:01Z</dcterms:created>
  <dcterms:modified xsi:type="dcterms:W3CDTF">2020-04-26T22:30:47Z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