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64" r:id="rId5"/>
    <p:sldId id="283" r:id="rId6"/>
    <p:sldId id="281" r:id="rId7"/>
    <p:sldId id="282" r:id="rId8"/>
    <p:sldId id="284" r:id="rId9"/>
    <p:sldId id="285" r:id="rId10"/>
    <p:sldId id="286" r:id="rId11"/>
    <p:sldId id="287" r:id="rId12"/>
    <p:sldId id="294" r:id="rId13"/>
    <p:sldId id="295" r:id="rId14"/>
    <p:sldId id="296" r:id="rId15"/>
    <p:sldId id="305" r:id="rId16"/>
    <p:sldId id="308" r:id="rId17"/>
    <p:sldId id="309" r:id="rId18"/>
    <p:sldId id="311" r:id="rId19"/>
    <p:sldId id="312" r:id="rId20"/>
    <p:sldId id="314" r:id="rId21"/>
    <p:sldId id="316" r:id="rId22"/>
    <p:sldId id="317" r:id="rId23"/>
    <p:sldId id="318" r:id="rId24"/>
  </p:sldIdLst>
  <p:sldSz cx="12188825" cy="6858000"/>
  <p:notesSz cx="6858000" cy="9144000"/>
  <p:defaultTextStyle>
    <a:defPPr rtl="0">
      <a:defRPr lang="tr-T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88" d="100"/>
          <a:sy n="88" d="100"/>
        </p:scale>
        <p:origin x="494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6766E61-8483-4E85-A7AA-B03676934E74}" type="datetime1">
              <a:rPr lang="tr-TR" smtClean="0">
                <a:solidFill>
                  <a:schemeClr val="tx2"/>
                </a:solidFill>
              </a:rPr>
              <a:pPr algn="r" rtl="0"/>
              <a:t>27.04.2020</a:t>
            </a:fld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tr-TR" smtClean="0">
                <a:solidFill>
                  <a:schemeClr val="tx2"/>
                </a:solidFill>
              </a:rPr>
              <a:pPr algn="r" rtl="0"/>
              <a:t>‹#›</a:t>
            </a:fld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D4890AD5-4316-40C1-84C6-5DB9875CE083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 smtClean="0"/>
              <a:t>Asıl alt başlık stilini düzenlemek için tıklayın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93C2F-276E-45A2-A26D-280D43F4DEC0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E73423-0FCB-43D8-A89E-348919C940EF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CD94FF-AF33-4AFA-A6D6-D15D6E4AF075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60B1F9-9B61-4E5E-BE20-BD0526E05453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21372" y="1608835"/>
            <a:ext cx="4973041" cy="753363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17309" y="2590800"/>
            <a:ext cx="4977104" cy="3581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753362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7559" y="2590800"/>
            <a:ext cx="4977104" cy="3581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74B9DD9-F15D-4B9F-93EF-364AA77EACFA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9802B63-CB18-4428-940D-76000F7D0D7F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3D9A3A-F2D1-49D2-9940-81A32FD4BC1B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7729AD-F7C7-473C-BE4B-248522DE8F48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FCCC71-70BB-43D3-97CB-6EEE61369627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E217E46-B403-4530-8B5B-57B5C1217BD3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1210319"/>
          </a:xfrm>
        </p:spPr>
        <p:txBody>
          <a:bodyPr rtlCol="0"/>
          <a:lstStyle/>
          <a:p>
            <a:pPr algn="ctr" rtl="0"/>
            <a:r>
              <a:rPr lang="tr" dirty="0" smtClean="0"/>
              <a:t>GREV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102524" y="6021288"/>
            <a:ext cx="5022429" cy="661640"/>
          </a:xfrm>
        </p:spPr>
        <p:txBody>
          <a:bodyPr rtlCol="0">
            <a:normAutofit fontScale="92500"/>
          </a:bodyPr>
          <a:lstStyle/>
          <a:p>
            <a:pPr rtl="0"/>
            <a:r>
              <a:rPr lang="tr" dirty="0" smtClean="0"/>
              <a:t>Öğr. Gör. Yusuf Can ÇALIŞIR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76200"/>
            <a:ext cx="11593288" cy="1480592"/>
          </a:xfrm>
        </p:spPr>
        <p:txBody>
          <a:bodyPr rtlCol="0"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Kanuni Grev </a:t>
            </a: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Unsurları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33772" y="1701800"/>
            <a:ext cx="11593288" cy="4967560"/>
          </a:xfrm>
        </p:spPr>
        <p:txBody>
          <a:bodyPr rtlCol="0">
            <a:normAutofit/>
          </a:bodyPr>
          <a:lstStyle/>
          <a:p>
            <a:pPr rtl="0"/>
            <a:endParaRPr lang="tr" dirty="0" smtClean="0"/>
          </a:p>
          <a:p>
            <a:r>
              <a:rPr lang="tr-TR" dirty="0"/>
              <a:t>STİSK.58/2’de yer alan tanımda, </a:t>
            </a:r>
            <a:r>
              <a:rPr lang="tr-TR" b="1" dirty="0"/>
              <a:t>kanuni grev için iki unsura </a:t>
            </a:r>
            <a:r>
              <a:rPr lang="tr-TR" dirty="0"/>
              <a:t>yer verilmiştir. </a:t>
            </a:r>
            <a:endParaRPr lang="tr-TR" dirty="0" smtClean="0"/>
          </a:p>
          <a:p>
            <a:r>
              <a:rPr lang="tr-TR" dirty="0" smtClean="0"/>
              <a:t>Bunlar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smtClean="0"/>
              <a:t>“</a:t>
            </a:r>
            <a:r>
              <a:rPr lang="tr-TR" dirty="0"/>
              <a:t>toplu iş sözleşmesinin yapılması sırasında uyuşmazlık çıkması halinde işçilerin ekonomik ve sosyal durumlarıyla, </a:t>
            </a:r>
            <a:r>
              <a:rPr lang="tr-TR" dirty="0" smtClean="0"/>
              <a:t>çalışma </a:t>
            </a:r>
            <a:r>
              <a:rPr lang="tr-TR" dirty="0"/>
              <a:t>şartlarını korumak ve düzeltmek amacı” ve </a:t>
            </a:r>
            <a:endParaRPr lang="tr-TR" dirty="0" smtClean="0"/>
          </a:p>
          <a:p>
            <a:r>
              <a:rPr lang="tr-TR" dirty="0" smtClean="0"/>
              <a:t>“</a:t>
            </a:r>
            <a:r>
              <a:rPr lang="tr-TR" dirty="0"/>
              <a:t>bu kanun (6356 sayılı Kanun) hükümlerine uygun olarak yapılma” unsurlarıdır.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83065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76200"/>
            <a:ext cx="11593288" cy="1480592"/>
          </a:xfrm>
        </p:spPr>
        <p:txBody>
          <a:bodyPr rtlCol="0"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Kanuni Grev </a:t>
            </a: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Unsurları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33772" y="1701800"/>
            <a:ext cx="11593288" cy="4967560"/>
          </a:xfrm>
        </p:spPr>
        <p:txBody>
          <a:bodyPr rtlCol="0">
            <a:normAutofit/>
          </a:bodyPr>
          <a:lstStyle/>
          <a:p>
            <a:pPr rtl="0"/>
            <a:endParaRPr lang="tr" dirty="0" smtClean="0"/>
          </a:p>
          <a:p>
            <a:r>
              <a:rPr lang="tr-TR" dirty="0" smtClean="0"/>
              <a:t>Bu </a:t>
            </a:r>
            <a:r>
              <a:rPr lang="tr-TR" dirty="0"/>
              <a:t>unsurlara öğretide kısaca, </a:t>
            </a:r>
            <a:endParaRPr lang="tr-TR" dirty="0" smtClean="0"/>
          </a:p>
          <a:p>
            <a:r>
              <a:rPr lang="tr-TR" b="1" dirty="0" smtClean="0"/>
              <a:t>mesleki </a:t>
            </a:r>
            <a:r>
              <a:rPr lang="tr-TR" b="1" dirty="0"/>
              <a:t>amaç </a:t>
            </a:r>
            <a:r>
              <a:rPr lang="tr-TR" dirty="0"/>
              <a:t>ve </a:t>
            </a:r>
            <a:r>
              <a:rPr lang="tr-TR" b="1" dirty="0"/>
              <a:t>kanunda öngörülen yönteme uygunluk </a:t>
            </a:r>
            <a:r>
              <a:rPr lang="tr-TR" dirty="0"/>
              <a:t>unsurları adı verilmektedir.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Tanımda </a:t>
            </a:r>
            <a:r>
              <a:rPr lang="tr-TR" dirty="0"/>
              <a:t>açık olarak belirtilmemekle birlikte, </a:t>
            </a:r>
            <a:endParaRPr lang="tr-TR" dirty="0" smtClean="0"/>
          </a:p>
          <a:p>
            <a:r>
              <a:rPr lang="tr-TR" b="1" dirty="0" smtClean="0"/>
              <a:t>bir </a:t>
            </a:r>
            <a:r>
              <a:rPr lang="tr-TR" b="1" dirty="0"/>
              <a:t>grevin kanuni grev sayılabilmesi için ayrıca grev yasağı ve engelinin bulunmaması gerekir.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1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188640"/>
            <a:ext cx="11593288" cy="1224136"/>
          </a:xfrm>
        </p:spPr>
        <p:txBody>
          <a:bodyPr rtlCol="0">
            <a:normAutofit/>
          </a:bodyPr>
          <a:lstStyle/>
          <a:p>
            <a:r>
              <a:rPr lang="tr-TR" b="1" dirty="0" smtClean="0"/>
              <a:t>Grev </a:t>
            </a:r>
            <a:r>
              <a:rPr lang="tr-TR" b="1" dirty="0"/>
              <a:t>Yasağı veya Engelinin Bulunmaması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33772" y="1701800"/>
            <a:ext cx="11593288" cy="4967560"/>
          </a:xfrm>
        </p:spPr>
        <p:txBody>
          <a:bodyPr rtlCol="0">
            <a:normAutofit/>
          </a:bodyPr>
          <a:lstStyle/>
          <a:p>
            <a:pPr rtl="0"/>
            <a:endParaRPr lang="tr" dirty="0" smtClean="0"/>
          </a:p>
          <a:p>
            <a:r>
              <a:rPr lang="tr-TR" dirty="0"/>
              <a:t>Kanunda öngörülen grev yasağının bulunduğu veya grev engelinin ortaya çıktığı uyuşmazlıklarda,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mesleki </a:t>
            </a:r>
            <a:r>
              <a:rPr lang="tr-TR" dirty="0"/>
              <a:t>amaçla ve kanundaki yönteme uyularak da olsa, grev kararı alınamaz ve uygulanamaz.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Aksi </a:t>
            </a:r>
            <a:r>
              <a:rPr lang="tr-TR" dirty="0"/>
              <a:t>takdirde yapılan grev, kanundışı grev olacaktır. </a:t>
            </a:r>
            <a:endParaRPr lang="tr-TR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146919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188640"/>
            <a:ext cx="11593288" cy="1224136"/>
          </a:xfrm>
        </p:spPr>
        <p:txBody>
          <a:bodyPr rtlCol="0">
            <a:normAutofit/>
          </a:bodyPr>
          <a:lstStyle/>
          <a:p>
            <a:r>
              <a:rPr lang="tr-TR" b="1" dirty="0" smtClean="0"/>
              <a:t>Grev </a:t>
            </a:r>
            <a:r>
              <a:rPr lang="tr-TR" b="1" dirty="0"/>
              <a:t>Yasağı veya Engelinin Bulunmaması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33772" y="1701800"/>
            <a:ext cx="11593288" cy="4967560"/>
          </a:xfrm>
        </p:spPr>
        <p:txBody>
          <a:bodyPr rtlCol="0">
            <a:normAutofit lnSpcReduction="10000"/>
          </a:bodyPr>
          <a:lstStyle/>
          <a:p>
            <a:pPr marL="426645" lvl="1" indent="0">
              <a:buNone/>
            </a:pPr>
            <a:endParaRPr lang="tr-TR" sz="2400" b="1" i="1" u="sng" dirty="0"/>
          </a:p>
          <a:p>
            <a:pPr lvl="1"/>
            <a:r>
              <a:rPr lang="tr-TR" b="1" u="sng" dirty="0" err="1">
                <a:solidFill>
                  <a:srgbClr val="FF0000"/>
                </a:solidFill>
              </a:rPr>
              <a:t>aa</a:t>
            </a:r>
            <a:r>
              <a:rPr lang="tr-TR" b="1" u="sng" dirty="0">
                <a:solidFill>
                  <a:srgbClr val="FF0000"/>
                </a:solidFill>
              </a:rPr>
              <a:t>) Sürekli Grev Yasakları </a:t>
            </a:r>
            <a:endParaRPr lang="tr-TR" b="1" u="sng" dirty="0" smtClean="0">
              <a:solidFill>
                <a:srgbClr val="FF0000"/>
              </a:solidFill>
            </a:endParaRPr>
          </a:p>
          <a:p>
            <a:pPr lvl="1"/>
            <a:endParaRPr lang="tr-TR" sz="2400" b="1" i="1" u="sng" dirty="0"/>
          </a:p>
          <a:p>
            <a:pPr lvl="1"/>
            <a:r>
              <a:rPr lang="tr-TR" b="1" i="1" u="sng" dirty="0"/>
              <a:t>Sürekli grev yasağının bulunduğu iş ve işyerleri şunlardır (STİSK.62/1): </a:t>
            </a:r>
            <a:endParaRPr lang="tr-TR" b="1" i="1" u="sng" dirty="0" smtClean="0"/>
          </a:p>
          <a:p>
            <a:pPr lvl="1"/>
            <a:r>
              <a:rPr lang="es-ES" dirty="0"/>
              <a:t>Can ve mal kurtarma işlerinde, </a:t>
            </a:r>
            <a:endParaRPr lang="tr-TR" dirty="0" smtClean="0"/>
          </a:p>
          <a:p>
            <a:pPr lvl="1"/>
            <a:r>
              <a:rPr lang="tr-TR" dirty="0"/>
              <a:t>Cenaze işlerinde ve mezarlıklarda </a:t>
            </a:r>
            <a:endParaRPr lang="tr-TR" dirty="0" smtClean="0"/>
          </a:p>
          <a:p>
            <a:pPr lvl="1"/>
            <a:r>
              <a:rPr lang="tr-TR" dirty="0"/>
              <a:t>Şehir şebeke suyu, elektrik, doğal gaz, petrol üretimi, tasfiyesi ve dağıtımı ile nafta veya doğalgazdan başlayan petrokimya işlerinde, </a:t>
            </a:r>
            <a:endParaRPr lang="tr-TR" dirty="0" smtClean="0"/>
          </a:p>
          <a:p>
            <a:pPr lvl="1"/>
            <a:r>
              <a:rPr lang="tr-TR" dirty="0"/>
              <a:t>Millî Savunma Bakanlığı ile Jandarma Genel Komutanlığı ve Sahil Güvenlik Komutanlığınca doğrudan işletilen işyerlerinde, </a:t>
            </a:r>
            <a:endParaRPr lang="tr-TR" dirty="0" smtClean="0"/>
          </a:p>
          <a:p>
            <a:pPr lvl="1"/>
            <a:r>
              <a:rPr lang="tr-TR" dirty="0"/>
              <a:t>Kamu kuruluşlarınca yürütülen itfaiye ve </a:t>
            </a:r>
            <a:endParaRPr lang="tr-TR" dirty="0" smtClean="0"/>
          </a:p>
          <a:p>
            <a:pPr lvl="1"/>
            <a:r>
              <a:rPr lang="tr-TR" dirty="0"/>
              <a:t>Hastanelerde grev yapılamaz </a:t>
            </a:r>
            <a:endParaRPr lang="tr-TR" sz="2400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312844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188640"/>
            <a:ext cx="11593288" cy="1224136"/>
          </a:xfrm>
        </p:spPr>
        <p:txBody>
          <a:bodyPr rtlCol="0">
            <a:normAutofit/>
          </a:bodyPr>
          <a:lstStyle/>
          <a:p>
            <a:r>
              <a:rPr lang="tr-TR" b="1" dirty="0" smtClean="0"/>
              <a:t>Grev </a:t>
            </a:r>
            <a:r>
              <a:rPr lang="tr-TR" b="1" dirty="0"/>
              <a:t>Yasağı veya Engelinin Bulunmaması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33772" y="1701800"/>
            <a:ext cx="11593288" cy="4967560"/>
          </a:xfrm>
        </p:spPr>
        <p:txBody>
          <a:bodyPr rtlCol="0">
            <a:normAutofit fontScale="92500" lnSpcReduction="10000"/>
          </a:bodyPr>
          <a:lstStyle/>
          <a:p>
            <a:pPr marL="426645" lvl="1" indent="0">
              <a:buNone/>
            </a:pPr>
            <a:endParaRPr lang="tr-TR" sz="2400" b="1" i="1" u="sng" dirty="0" smtClean="0"/>
          </a:p>
          <a:p>
            <a:pPr marL="426645" lvl="1" indent="0">
              <a:buNone/>
            </a:pPr>
            <a:r>
              <a:rPr lang="tr-TR" b="1" i="1" u="sng" dirty="0" err="1">
                <a:solidFill>
                  <a:srgbClr val="FF0000"/>
                </a:solidFill>
              </a:rPr>
              <a:t>bb</a:t>
            </a:r>
            <a:r>
              <a:rPr lang="tr-TR" b="1" i="1" u="sng" dirty="0">
                <a:solidFill>
                  <a:srgbClr val="FF0000"/>
                </a:solidFill>
              </a:rPr>
              <a:t>) Geçici Grev Yasakları </a:t>
            </a:r>
          </a:p>
          <a:p>
            <a:pPr marL="426645" lvl="1" indent="0">
              <a:buNone/>
            </a:pPr>
            <a:endParaRPr lang="tr-TR" sz="2400" b="1" i="1" u="sng" dirty="0">
              <a:solidFill>
                <a:srgbClr val="FF0000"/>
              </a:solidFill>
            </a:endParaRPr>
          </a:p>
          <a:p>
            <a:r>
              <a:rPr lang="tr-TR" dirty="0"/>
              <a:t>Geçici grev yasakları, grev hakkının kullanılmasının geçici olarak önlendiği ve geçici yasağın ortadan kalkmasıyla birlikte, grev hakkının tekrar kullanılabildiği hallerdir. </a:t>
            </a:r>
          </a:p>
          <a:p>
            <a:r>
              <a:rPr lang="tr-TR" dirty="0"/>
              <a:t>Geçici grev ve lokavt yasağının bulunduğu hallerde grev yapılamaz, yapılmakta olan greve devam edilemez.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Bu </a:t>
            </a:r>
            <a:r>
              <a:rPr lang="tr-TR" dirty="0"/>
              <a:t>dönem içerisinde grev kararı da alınmasında yasal bir engel yoktur. </a:t>
            </a:r>
            <a:endParaRPr lang="tr-TR" dirty="0" smtClean="0"/>
          </a:p>
          <a:p>
            <a:r>
              <a:rPr lang="tr-TR" dirty="0" smtClean="0"/>
              <a:t>Ancak </a:t>
            </a:r>
            <a:r>
              <a:rPr lang="tr-TR" dirty="0"/>
              <a:t>alınan grev kararının uygulanması bu dönem içerisinde mümkün değildir. </a:t>
            </a:r>
            <a:endParaRPr lang="tr-TR" sz="48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7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188640"/>
            <a:ext cx="11593288" cy="1224136"/>
          </a:xfrm>
        </p:spPr>
        <p:txBody>
          <a:bodyPr rtlCol="0">
            <a:normAutofit/>
          </a:bodyPr>
          <a:lstStyle/>
          <a:p>
            <a:r>
              <a:rPr lang="tr-TR" b="1" dirty="0" smtClean="0"/>
              <a:t>Grev </a:t>
            </a:r>
            <a:r>
              <a:rPr lang="tr-TR" b="1" dirty="0"/>
              <a:t>Yasağı veya Engelinin Bulunmaması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33772" y="1701800"/>
            <a:ext cx="11593288" cy="4967560"/>
          </a:xfrm>
        </p:spPr>
        <p:txBody>
          <a:bodyPr rtlCol="0">
            <a:normAutofit/>
          </a:bodyPr>
          <a:lstStyle/>
          <a:p>
            <a:pPr marL="426645" lvl="1" indent="0">
              <a:buNone/>
            </a:pPr>
            <a:endParaRPr lang="tr-TR" sz="2400" b="1" i="1" u="sng" dirty="0" smtClean="0"/>
          </a:p>
          <a:p>
            <a:pPr marL="426645" lvl="1" indent="0">
              <a:buNone/>
            </a:pPr>
            <a:r>
              <a:rPr lang="tr-TR" b="1" i="1" u="sng" dirty="0" err="1">
                <a:solidFill>
                  <a:srgbClr val="FF0000"/>
                </a:solidFill>
              </a:rPr>
              <a:t>bb</a:t>
            </a:r>
            <a:r>
              <a:rPr lang="tr-TR" b="1" i="1" u="sng" dirty="0">
                <a:solidFill>
                  <a:srgbClr val="FF0000"/>
                </a:solidFill>
              </a:rPr>
              <a:t>) Geçici Grev Yasakları </a:t>
            </a:r>
            <a:endParaRPr lang="tr-TR" sz="2400" b="1" i="1" u="sng" dirty="0">
              <a:solidFill>
                <a:srgbClr val="FF0000"/>
              </a:solidFill>
            </a:endParaRPr>
          </a:p>
          <a:p>
            <a:r>
              <a:rPr lang="tr-TR" b="1" u="sng" dirty="0"/>
              <a:t>Geçici grev yasakları şunlardır: </a:t>
            </a:r>
          </a:p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dirty="0"/>
              <a:t>(2) Sıkıyönetim </a:t>
            </a:r>
          </a:p>
          <a:p>
            <a:endParaRPr lang="tr-TR" dirty="0" smtClean="0"/>
          </a:p>
          <a:p>
            <a:r>
              <a:rPr lang="tr-TR" dirty="0" smtClean="0"/>
              <a:t>Sıkıyönetim </a:t>
            </a:r>
            <a:r>
              <a:rPr lang="tr-TR" dirty="0"/>
              <a:t>halinde, Sıkıyönetim Komutanları grev ve lokavt yetkilerinin kullanılmasını sürekli olarak durdurabilir ve izne bağlayabilir (Sık.K.3/f). </a:t>
            </a:r>
            <a:endParaRPr lang="tr-TR" sz="44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188640"/>
            <a:ext cx="11593288" cy="1224136"/>
          </a:xfrm>
        </p:spPr>
        <p:txBody>
          <a:bodyPr rtlCol="0">
            <a:normAutofit/>
          </a:bodyPr>
          <a:lstStyle/>
          <a:p>
            <a:r>
              <a:rPr lang="tr-TR" b="1" dirty="0" smtClean="0"/>
              <a:t>Grev </a:t>
            </a:r>
            <a:r>
              <a:rPr lang="tr-TR" b="1" dirty="0"/>
              <a:t>Yasağı veya Engelinin Bulunmaması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33772" y="1701800"/>
            <a:ext cx="11593288" cy="4967560"/>
          </a:xfrm>
        </p:spPr>
        <p:txBody>
          <a:bodyPr rtlCol="0">
            <a:normAutofit lnSpcReduction="10000"/>
          </a:bodyPr>
          <a:lstStyle/>
          <a:p>
            <a:pPr marL="426645" lvl="1" indent="0">
              <a:buNone/>
            </a:pPr>
            <a:endParaRPr lang="tr-TR" sz="2400" b="1" i="1" u="sng" dirty="0" smtClean="0"/>
          </a:p>
          <a:p>
            <a:pPr marL="426645" lvl="1" indent="0">
              <a:buNone/>
            </a:pPr>
            <a:r>
              <a:rPr lang="tr-TR" b="1" i="1" u="sng" dirty="0" err="1">
                <a:solidFill>
                  <a:srgbClr val="FF0000"/>
                </a:solidFill>
              </a:rPr>
              <a:t>bb</a:t>
            </a:r>
            <a:r>
              <a:rPr lang="tr-TR" b="1" i="1" u="sng" dirty="0">
                <a:solidFill>
                  <a:srgbClr val="FF0000"/>
                </a:solidFill>
              </a:rPr>
              <a:t>) Geçici Grev Yasakları </a:t>
            </a:r>
            <a:endParaRPr lang="tr-TR" sz="2400" b="1" i="1" u="sng" dirty="0">
              <a:solidFill>
                <a:srgbClr val="FF0000"/>
              </a:solidFill>
            </a:endParaRPr>
          </a:p>
          <a:p>
            <a:r>
              <a:rPr lang="tr-TR" b="1" u="sng" dirty="0"/>
              <a:t>Geçici grev yasakları şunlardır: 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3</a:t>
            </a:r>
            <a:r>
              <a:rPr lang="tr-TR" dirty="0"/>
              <a:t>) Ulaştırma araçlarının seyirleri sırasında </a:t>
            </a:r>
          </a:p>
          <a:p>
            <a:endParaRPr lang="tr-TR" dirty="0" smtClean="0"/>
          </a:p>
          <a:p>
            <a:r>
              <a:rPr lang="tr-TR" dirty="0" smtClean="0"/>
              <a:t>Başladığı </a:t>
            </a:r>
            <a:r>
              <a:rPr lang="tr-TR" dirty="0"/>
              <a:t>yolculuğu yurt içindeki varış yerlerinde bitirmemiş deniz, hava, demir ve kara ulaştırma araçlarında grev yapılamaz (STİSK.62/3).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Sözü </a:t>
            </a:r>
            <a:r>
              <a:rPr lang="tr-TR" dirty="0"/>
              <a:t>edilen araçların yurt içindeki varış noktalarına ulaşmalarıyla birlikte grev yasağı ortadan kalkar. </a:t>
            </a:r>
            <a:endParaRPr lang="tr-TR" sz="44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5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188640"/>
            <a:ext cx="11593288" cy="1224136"/>
          </a:xfrm>
        </p:spPr>
        <p:txBody>
          <a:bodyPr rtlCol="0">
            <a:normAutofit/>
          </a:bodyPr>
          <a:lstStyle/>
          <a:p>
            <a:r>
              <a:rPr lang="tr-TR" b="1" dirty="0" smtClean="0"/>
              <a:t>Grev </a:t>
            </a:r>
            <a:r>
              <a:rPr lang="tr-TR" b="1" dirty="0"/>
              <a:t>Yasağı veya Engelinin Bulunmaması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33772" y="1701800"/>
            <a:ext cx="11593288" cy="4967560"/>
          </a:xfrm>
        </p:spPr>
        <p:txBody>
          <a:bodyPr rtlCol="0">
            <a:normAutofit lnSpcReduction="10000"/>
          </a:bodyPr>
          <a:lstStyle/>
          <a:p>
            <a:pPr marL="426645" lvl="1" indent="0">
              <a:buNone/>
            </a:pPr>
            <a:endParaRPr lang="tr-TR" sz="2400" b="1" i="1" u="sng" dirty="0" smtClean="0"/>
          </a:p>
          <a:p>
            <a:pPr lvl="1"/>
            <a:r>
              <a:rPr lang="tr-TR" b="1" dirty="0"/>
              <a:t>Grev engelleri şunlardır: </a:t>
            </a:r>
          </a:p>
          <a:p>
            <a:pPr lvl="2"/>
            <a:r>
              <a:rPr lang="tr-TR" b="1" dirty="0" err="1"/>
              <a:t>aa</a:t>
            </a:r>
            <a:r>
              <a:rPr lang="tr-TR" b="1" dirty="0"/>
              <a:t>) </a:t>
            </a:r>
            <a:r>
              <a:rPr lang="tr-TR" b="1" dirty="0" smtClean="0"/>
              <a:t>Bakanlar </a:t>
            </a:r>
            <a:r>
              <a:rPr lang="tr-TR" b="1" dirty="0"/>
              <a:t>Kurulunun Grevi Ertelemesi </a:t>
            </a:r>
            <a:endParaRPr lang="tr-TR" b="1" dirty="0" smtClean="0"/>
          </a:p>
          <a:p>
            <a:pPr lvl="2"/>
            <a:endParaRPr lang="tr-TR" b="1" dirty="0"/>
          </a:p>
          <a:p>
            <a:pPr lvl="2"/>
            <a:r>
              <a:rPr lang="tr-TR" dirty="0"/>
              <a:t>Karar verilmiş veya başlanmış olan kanuni bir grev veya lokavt; </a:t>
            </a:r>
            <a:endParaRPr lang="tr-TR" dirty="0" smtClean="0"/>
          </a:p>
          <a:p>
            <a:pPr lvl="3"/>
            <a:r>
              <a:rPr lang="tr-TR" dirty="0" smtClean="0"/>
              <a:t>genel </a:t>
            </a:r>
            <a:r>
              <a:rPr lang="tr-TR" dirty="0"/>
              <a:t>sağlığı veya millî güvenliği, </a:t>
            </a:r>
            <a:endParaRPr lang="tr-TR" dirty="0" smtClean="0"/>
          </a:p>
          <a:p>
            <a:pPr lvl="3"/>
            <a:r>
              <a:rPr lang="tr-TR" dirty="0" smtClean="0"/>
              <a:t>büyükşehir </a:t>
            </a:r>
            <a:r>
              <a:rPr lang="tr-TR" dirty="0"/>
              <a:t>belediyelerinin şehir içi toplu taşıma hizmetlerini, </a:t>
            </a:r>
            <a:endParaRPr lang="tr-TR" dirty="0" smtClean="0"/>
          </a:p>
          <a:p>
            <a:pPr lvl="3"/>
            <a:r>
              <a:rPr lang="tr-TR" dirty="0" smtClean="0"/>
              <a:t>bankacılık </a:t>
            </a:r>
            <a:r>
              <a:rPr lang="tr-TR" dirty="0"/>
              <a:t>hizmetlerinde ekonomik veya finansal istikrarı bozucu nitelikte ise </a:t>
            </a:r>
            <a:endParaRPr lang="tr-TR" dirty="0" smtClean="0"/>
          </a:p>
          <a:p>
            <a:pPr lvl="2"/>
            <a:r>
              <a:rPr lang="tr-TR" dirty="0" smtClean="0"/>
              <a:t>Bakanlar </a:t>
            </a:r>
            <a:r>
              <a:rPr lang="tr-TR" dirty="0"/>
              <a:t>Kurulu bu uyuşmazlıkta grev ve lokavtı </a:t>
            </a:r>
            <a:r>
              <a:rPr lang="tr-TR" b="1" dirty="0"/>
              <a:t>altmış gün süre ile erteleyebilir</a:t>
            </a:r>
            <a:r>
              <a:rPr lang="tr-TR" dirty="0"/>
              <a:t>. </a:t>
            </a:r>
            <a:endParaRPr lang="tr-TR" dirty="0" smtClean="0"/>
          </a:p>
          <a:p>
            <a:pPr lvl="2"/>
            <a:endParaRPr lang="tr-TR" dirty="0"/>
          </a:p>
          <a:p>
            <a:pPr lvl="2"/>
            <a:r>
              <a:rPr lang="tr-TR" dirty="0" smtClean="0"/>
              <a:t>Erteleme </a:t>
            </a:r>
            <a:r>
              <a:rPr lang="tr-TR" dirty="0"/>
              <a:t>süresi, kararın yayımı tarihinde başlar (STİSK. 63/1). </a:t>
            </a:r>
            <a:endParaRPr lang="tr-TR" dirty="0" smtClean="0"/>
          </a:p>
          <a:p>
            <a:pPr lvl="2"/>
            <a:r>
              <a:rPr lang="tr-TR" dirty="0" smtClean="0"/>
              <a:t>Bir </a:t>
            </a:r>
            <a:r>
              <a:rPr lang="tr-TR" dirty="0"/>
              <a:t>grevin genel sağlığı veya milli güvenliği bozucu nitelikte olup olmadığının takdiri Bakanlar Kuruluna aittir.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84388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188640"/>
            <a:ext cx="11593288" cy="1224136"/>
          </a:xfrm>
        </p:spPr>
        <p:txBody>
          <a:bodyPr rtlCol="0">
            <a:normAutofit/>
          </a:bodyPr>
          <a:lstStyle/>
          <a:p>
            <a:r>
              <a:rPr lang="tr-TR" b="1" dirty="0" smtClean="0"/>
              <a:t>Grev </a:t>
            </a:r>
            <a:r>
              <a:rPr lang="tr-TR" b="1" dirty="0"/>
              <a:t>Yasağı veya Engelinin Bulunmaması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33772" y="1701800"/>
            <a:ext cx="11593288" cy="4967560"/>
          </a:xfrm>
        </p:spPr>
        <p:txBody>
          <a:bodyPr rtlCol="0">
            <a:normAutofit/>
          </a:bodyPr>
          <a:lstStyle/>
          <a:p>
            <a:pPr marL="426645" lvl="1" indent="0">
              <a:buNone/>
            </a:pPr>
            <a:endParaRPr lang="tr-TR" sz="2400" b="1" i="1" u="sng" dirty="0" smtClean="0"/>
          </a:p>
          <a:p>
            <a:pPr lvl="1"/>
            <a:r>
              <a:rPr lang="tr-TR" b="1" dirty="0"/>
              <a:t>Grev engelleri şunlardır: </a:t>
            </a:r>
            <a:endParaRPr lang="tr-TR" b="1" dirty="0" smtClean="0"/>
          </a:p>
          <a:p>
            <a:pPr lvl="1"/>
            <a:r>
              <a:rPr lang="tr-TR" b="1" dirty="0" err="1"/>
              <a:t>bb</a:t>
            </a:r>
            <a:r>
              <a:rPr lang="tr-TR" b="1" dirty="0"/>
              <a:t>) İşçilerin Grev Oylamasıyla Grevi Engellemeleri </a:t>
            </a:r>
            <a:endParaRPr lang="tr-TR" b="1" dirty="0" smtClean="0"/>
          </a:p>
          <a:p>
            <a:pPr lvl="1"/>
            <a:endParaRPr lang="tr-TR" b="1" dirty="0"/>
          </a:p>
          <a:p>
            <a:pPr lvl="1"/>
            <a:r>
              <a:rPr lang="tr-TR" dirty="0"/>
              <a:t>İşçiler, alınan bir grev kararının uygulanmasına grev oylaması yapmak suretiyle engel olabilirler. </a:t>
            </a:r>
            <a:endParaRPr lang="tr-TR" dirty="0" smtClean="0"/>
          </a:p>
          <a:p>
            <a:pPr lvl="1"/>
            <a:endParaRPr lang="tr-TR" dirty="0"/>
          </a:p>
          <a:p>
            <a:pPr lvl="1"/>
            <a:r>
              <a:rPr lang="tr-TR" dirty="0" smtClean="0"/>
              <a:t>Bunun </a:t>
            </a:r>
            <a:r>
              <a:rPr lang="tr-TR" dirty="0"/>
              <a:t>için, </a:t>
            </a:r>
            <a:endParaRPr lang="tr-TR" dirty="0" smtClean="0"/>
          </a:p>
          <a:p>
            <a:pPr lvl="1"/>
            <a:r>
              <a:rPr lang="tr-TR" dirty="0" smtClean="0"/>
              <a:t>grev </a:t>
            </a:r>
            <a:r>
              <a:rPr lang="tr-TR" dirty="0"/>
              <a:t>kararının ilan edildiği tarihte </a:t>
            </a:r>
            <a:r>
              <a:rPr lang="tr-TR" b="1" dirty="0"/>
              <a:t>o işyerinde çalışan işçilerin en az dörtte birinin, grev kararının işyerinde ilan edilmesinden itibaren altı iş günü içinde yazılı olarak grev oylaması yapılmasını, görevli makamdan istemeleri gerekir </a:t>
            </a:r>
            <a:r>
              <a:rPr lang="tr-TR" dirty="0"/>
              <a:t>(STİSK.61/1).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8672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188640"/>
            <a:ext cx="11593288" cy="1224136"/>
          </a:xfrm>
        </p:spPr>
        <p:txBody>
          <a:bodyPr rtlCol="0">
            <a:normAutofit/>
          </a:bodyPr>
          <a:lstStyle/>
          <a:p>
            <a:r>
              <a:rPr lang="tr-TR" b="1" dirty="0" smtClean="0"/>
              <a:t>Grev </a:t>
            </a:r>
            <a:r>
              <a:rPr lang="tr-TR" b="1" dirty="0"/>
              <a:t>Yasağı veya Engelinin Bulunmaması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33772" y="1701800"/>
            <a:ext cx="11593288" cy="4967560"/>
          </a:xfrm>
        </p:spPr>
        <p:txBody>
          <a:bodyPr rtlCol="0">
            <a:normAutofit/>
          </a:bodyPr>
          <a:lstStyle/>
          <a:p>
            <a:pPr marL="426645" lvl="1" indent="0">
              <a:buNone/>
            </a:pPr>
            <a:endParaRPr lang="tr-TR" sz="2400" b="1" i="1" u="sng" dirty="0" smtClean="0"/>
          </a:p>
          <a:p>
            <a:pPr marL="426645" lvl="1" indent="0">
              <a:buNone/>
            </a:pPr>
            <a:r>
              <a:rPr lang="tr-TR" b="1" dirty="0"/>
              <a:t>cc) Tarafların İsteğe Bağlı Tahkim Anlaşması Yapmaları 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Taraflar</a:t>
            </a:r>
            <a:r>
              <a:rPr lang="tr-TR" dirty="0"/>
              <a:t>, toplu çıkar uyuşmazlıklarının her safhasında yazılı olarak isteğe bağlı (özel) tahkim anlaşması yapabilirler.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Bu </a:t>
            </a:r>
            <a:r>
              <a:rPr lang="tr-TR" dirty="0"/>
              <a:t>anlaşmadan sonra, arabuluculuk, grev ve lokavt, zorunlu tahkim hükümleri uygulanmaz (STİSK.52/1,3).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74694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76200"/>
            <a:ext cx="11593288" cy="1120552"/>
          </a:xfrm>
        </p:spPr>
        <p:txBody>
          <a:bodyPr rtlCol="0"/>
          <a:lstStyle/>
          <a:p>
            <a:pPr rtl="0"/>
            <a:r>
              <a:rPr lang="tr" dirty="0" smtClean="0"/>
              <a:t>Grev Kavramı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33772" y="1701800"/>
            <a:ext cx="11593288" cy="4967560"/>
          </a:xfrm>
        </p:spPr>
        <p:txBody>
          <a:bodyPr rtlCol="0"/>
          <a:lstStyle/>
          <a:p>
            <a:pPr rtl="0"/>
            <a:endParaRPr lang="tr" dirty="0" smtClean="0"/>
          </a:p>
          <a:p>
            <a:r>
              <a:rPr lang="tr-TR" dirty="0"/>
              <a:t>Barışçı çözüm yollarından sonuç alamayan </a:t>
            </a:r>
            <a:r>
              <a:rPr lang="tr-TR" dirty="0" smtClean="0"/>
              <a:t>toplu iş </a:t>
            </a:r>
            <a:r>
              <a:rPr lang="tr-TR" dirty="0"/>
              <a:t>uyuşmazlığının tarafları, mücadeleci çözüm </a:t>
            </a:r>
            <a:r>
              <a:rPr lang="tr-TR" dirty="0" smtClean="0"/>
              <a:t>yollarını kullanarak </a:t>
            </a:r>
            <a:r>
              <a:rPr lang="tr-TR" dirty="0"/>
              <a:t>uyuşmazlığı gidermeye çalışırlar.</a:t>
            </a:r>
          </a:p>
          <a:p>
            <a:endParaRPr lang="tr-TR" dirty="0" smtClean="0"/>
          </a:p>
          <a:p>
            <a:r>
              <a:rPr lang="tr-TR" dirty="0" smtClean="0"/>
              <a:t>Uyuşmazlığın </a:t>
            </a:r>
            <a:r>
              <a:rPr lang="tr-TR" dirty="0"/>
              <a:t>işçi tarafının sahip olduğu </a:t>
            </a:r>
            <a:r>
              <a:rPr lang="tr-TR" dirty="0" smtClean="0"/>
              <a:t>mücadele aracı </a:t>
            </a:r>
            <a:r>
              <a:rPr lang="tr-TR" dirty="0"/>
              <a:t>grevdir.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69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188640"/>
            <a:ext cx="11593288" cy="1224136"/>
          </a:xfrm>
        </p:spPr>
        <p:txBody>
          <a:bodyPr rtlCol="0">
            <a:normAutofit/>
          </a:bodyPr>
          <a:lstStyle/>
          <a:p>
            <a:r>
              <a:rPr lang="tr-TR" b="1" dirty="0" smtClean="0"/>
              <a:t>Grev </a:t>
            </a:r>
            <a:r>
              <a:rPr lang="tr-TR" b="1" dirty="0"/>
              <a:t>Yasağı veya Engelinin Bulunmaması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33772" y="1701800"/>
            <a:ext cx="11593288" cy="4967560"/>
          </a:xfrm>
        </p:spPr>
        <p:txBody>
          <a:bodyPr rtlCol="0">
            <a:normAutofit/>
          </a:bodyPr>
          <a:lstStyle/>
          <a:p>
            <a:pPr marL="426645" lvl="1" indent="0">
              <a:buNone/>
            </a:pPr>
            <a:endParaRPr lang="tr-TR" sz="2400" b="1" i="1" u="sng" dirty="0" smtClean="0"/>
          </a:p>
          <a:p>
            <a:pPr marL="426645" lvl="1" indent="0">
              <a:buNone/>
            </a:pPr>
            <a:r>
              <a:rPr lang="tr-TR" b="1" dirty="0" err="1"/>
              <a:t>dd</a:t>
            </a:r>
            <a:r>
              <a:rPr lang="tr-TR" b="1" dirty="0"/>
              <a:t>) Mahkemenin Grevi Durdurma Kararı Vermesi </a:t>
            </a:r>
            <a:endParaRPr lang="tr-TR" b="1" dirty="0" smtClean="0"/>
          </a:p>
          <a:p>
            <a:pPr marL="426645" lvl="1" indent="0">
              <a:buNone/>
            </a:pPr>
            <a:endParaRPr lang="tr-TR" b="1" dirty="0"/>
          </a:p>
          <a:p>
            <a:pPr lvl="1"/>
            <a:r>
              <a:rPr lang="tr-TR" dirty="0"/>
              <a:t>Mahkemenin bir grev hakkında durdurma kararı verebilmesi, </a:t>
            </a:r>
            <a:endParaRPr lang="tr-TR" dirty="0" smtClean="0"/>
          </a:p>
          <a:p>
            <a:pPr lvl="1"/>
            <a:r>
              <a:rPr lang="tr-TR" dirty="0" smtClean="0"/>
              <a:t>“</a:t>
            </a:r>
            <a:r>
              <a:rPr lang="tr-TR" dirty="0"/>
              <a:t>grev hakkının </a:t>
            </a:r>
            <a:r>
              <a:rPr lang="tr-TR" dirty="0" err="1"/>
              <a:t>iyiniyet</a:t>
            </a:r>
            <a:r>
              <a:rPr lang="tr-TR" dirty="0"/>
              <a:t> kurallarına aykırı tarzda, toplum zararına ve milli serveti tahrip edecek şekilde kullanılması” koşuluna bağlıdır (AY.54/2 ve STİSK.72/1). </a:t>
            </a:r>
            <a:endParaRPr lang="tr-TR" dirty="0" smtClean="0"/>
          </a:p>
          <a:p>
            <a:pPr lvl="1"/>
            <a:endParaRPr lang="tr-TR" dirty="0"/>
          </a:p>
          <a:p>
            <a:pPr lvl="1"/>
            <a:r>
              <a:rPr lang="tr-TR" dirty="0" smtClean="0"/>
              <a:t>Bu </a:t>
            </a:r>
            <a:r>
              <a:rPr lang="tr-TR" dirty="0"/>
              <a:t>durumda, uygulanan grev, bir tarafın veya </a:t>
            </a:r>
            <a:r>
              <a:rPr lang="tr-TR" dirty="0" smtClean="0"/>
              <a:t>Bakanlığın </a:t>
            </a:r>
            <a:r>
              <a:rPr lang="tr-TR" dirty="0"/>
              <a:t>başvurusu üzerine görevli makamın bulunduğu yerdeki iş davalarına bakmakla görevli iş mahkemesinin kararıyla durdurulur (STİSK.72/1).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01704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76200"/>
            <a:ext cx="11593288" cy="1120552"/>
          </a:xfrm>
        </p:spPr>
        <p:txBody>
          <a:bodyPr rtlCol="0"/>
          <a:lstStyle/>
          <a:p>
            <a:pPr rtl="0"/>
            <a:r>
              <a:rPr lang="tr" dirty="0" smtClean="0"/>
              <a:t>Grev Kavramı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33772" y="1701800"/>
            <a:ext cx="11593288" cy="4967560"/>
          </a:xfrm>
        </p:spPr>
        <p:txBody>
          <a:bodyPr rtlCol="0">
            <a:normAutofit/>
          </a:bodyPr>
          <a:lstStyle/>
          <a:p>
            <a:pPr rtl="0"/>
            <a:endParaRPr lang="tr" dirty="0" smtClean="0"/>
          </a:p>
          <a:p>
            <a:r>
              <a:rPr lang="tr-TR" dirty="0"/>
              <a:t>İşçiler, kendilerini temsil eden </a:t>
            </a:r>
            <a:r>
              <a:rPr lang="tr-TR" dirty="0" smtClean="0"/>
              <a:t>sendikaları aracılığıyla </a:t>
            </a:r>
            <a:r>
              <a:rPr lang="tr-TR" dirty="0"/>
              <a:t>grev hakkını kullanarak işveren </a:t>
            </a:r>
            <a:r>
              <a:rPr lang="tr-TR" dirty="0" smtClean="0"/>
              <a:t>üzerinde ekonomik </a:t>
            </a:r>
            <a:r>
              <a:rPr lang="tr-TR" dirty="0"/>
              <a:t>bir baskı oluşturmaya ve bu suretle,</a:t>
            </a:r>
          </a:p>
          <a:p>
            <a:r>
              <a:rPr lang="tr-TR" dirty="0"/>
              <a:t>toplu iş uyuşmazlığını kendi lehlerine </a:t>
            </a:r>
            <a:r>
              <a:rPr lang="tr-TR" dirty="0" smtClean="0"/>
              <a:t>sonuçlandırmaya çalışırlar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tr-TR" b="1" dirty="0" smtClean="0"/>
              <a:t>Bu </a:t>
            </a:r>
            <a:r>
              <a:rPr lang="tr-TR" b="1" dirty="0"/>
              <a:t>yönüyle, grev hakkı </a:t>
            </a:r>
            <a:r>
              <a:rPr lang="tr-TR" b="1" dirty="0" smtClean="0"/>
              <a:t>hukukumuzda sadece </a:t>
            </a:r>
            <a:r>
              <a:rPr lang="tr-TR" b="1" dirty="0"/>
              <a:t>bir işverene iş sözleşmesiyle bağlı </a:t>
            </a:r>
            <a:r>
              <a:rPr lang="tr-TR" b="1" dirty="0" smtClean="0"/>
              <a:t>olarak çalışan </a:t>
            </a:r>
            <a:r>
              <a:rPr lang="tr-TR" b="1" dirty="0"/>
              <a:t>işçilere tanınmıştır. </a:t>
            </a:r>
            <a:endParaRPr lang="tr-TR" b="1" dirty="0" smtClean="0"/>
          </a:p>
          <a:p>
            <a:r>
              <a:rPr lang="tr-TR" b="1" dirty="0" smtClean="0"/>
              <a:t>Kamu </a:t>
            </a:r>
            <a:r>
              <a:rPr lang="tr-TR" b="1" dirty="0"/>
              <a:t>görevlilerinin </a:t>
            </a:r>
            <a:r>
              <a:rPr lang="tr-TR" b="1" dirty="0" smtClean="0"/>
              <a:t>grev yapmaları </a:t>
            </a:r>
            <a:r>
              <a:rPr lang="tr-TR" b="1" dirty="0"/>
              <a:t>yasaklanmıştır.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2492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76200"/>
            <a:ext cx="11593288" cy="1120552"/>
          </a:xfrm>
        </p:spPr>
        <p:txBody>
          <a:bodyPr rtlCol="0"/>
          <a:lstStyle/>
          <a:p>
            <a:pPr rtl="0"/>
            <a:r>
              <a:rPr lang="tr" dirty="0" smtClean="0"/>
              <a:t>Grev Kavramı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33772" y="1701800"/>
            <a:ext cx="11593288" cy="4967560"/>
          </a:xfrm>
        </p:spPr>
        <p:txBody>
          <a:bodyPr rtlCol="0">
            <a:normAutofit/>
          </a:bodyPr>
          <a:lstStyle/>
          <a:p>
            <a:pPr rtl="0"/>
            <a:endParaRPr lang="tr" dirty="0" smtClean="0"/>
          </a:p>
          <a:p>
            <a:r>
              <a:rPr lang="tr-TR" dirty="0" smtClean="0"/>
              <a:t>İşçilerin grev </a:t>
            </a:r>
            <a:r>
              <a:rPr lang="tr-TR" dirty="0"/>
              <a:t>hakkı, ilk defa 1961 Anayasası ve bu </a:t>
            </a:r>
            <a:r>
              <a:rPr lang="tr-TR" dirty="0" smtClean="0"/>
              <a:t>anayasal düzenleme </a:t>
            </a:r>
            <a:r>
              <a:rPr lang="tr-TR" dirty="0"/>
              <a:t>esas alınarak çıkarılan 275 sayılı </a:t>
            </a:r>
            <a:r>
              <a:rPr lang="tr-TR" dirty="0" smtClean="0"/>
              <a:t>Toplu İş </a:t>
            </a:r>
            <a:r>
              <a:rPr lang="tr-TR" dirty="0"/>
              <a:t>Sözleşmesi Grev ve Lokavt Kanununda düzenlenmiştir</a:t>
            </a:r>
            <a:r>
              <a:rPr lang="tr-TR" dirty="0" smtClean="0"/>
              <a:t>.</a:t>
            </a:r>
          </a:p>
          <a:p>
            <a:endParaRPr lang="tr-TR" b="1" dirty="0"/>
          </a:p>
          <a:p>
            <a:r>
              <a:rPr lang="tr-TR" dirty="0"/>
              <a:t>Grev hakkının esasları son olarak 7.11.2012 tarihinde yürürlüğe giren 6356 sayılı Sendikalar ve Toplu İş Sözleşmesi Kanunu ile belirlenmiştir.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6356 </a:t>
            </a:r>
            <a:r>
              <a:rPr lang="tr-TR" dirty="0"/>
              <a:t>sayılı Kanun greve başvurma yöntemini sadeleştirmiş ve bazı grev yasaklarını kaldırmıştır.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010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76200"/>
            <a:ext cx="11593288" cy="1120552"/>
          </a:xfrm>
        </p:spPr>
        <p:txBody>
          <a:bodyPr rtlCol="0"/>
          <a:lstStyle/>
          <a:p>
            <a:pPr rtl="0"/>
            <a:r>
              <a:rPr lang="tr" dirty="0" smtClean="0"/>
              <a:t>Grev Kavramı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33772" y="1701800"/>
            <a:ext cx="11593288" cy="4967560"/>
          </a:xfrm>
        </p:spPr>
        <p:txBody>
          <a:bodyPr rtlCol="0">
            <a:normAutofit/>
          </a:bodyPr>
          <a:lstStyle/>
          <a:p>
            <a:pPr rtl="0"/>
            <a:endParaRPr lang="tr" dirty="0" smtClean="0"/>
          </a:p>
          <a:p>
            <a:r>
              <a:rPr lang="tr-TR" dirty="0"/>
              <a:t>Günümüzde grev hakkı Anayasa ile tanınmış ve güvence altına alınmış bir temel hak ve özgürlüktür. 1982 Anayasasının 54. maddesine göre,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“</a:t>
            </a:r>
            <a:r>
              <a:rPr lang="tr-TR" dirty="0"/>
              <a:t>Toplu iş sözleşmesinin yapılması sırasında, uyuşmazlık çıkması halinde işçiler grev hakkına sahiptirler. Bu hakkın kullanılmasının... usul ve şartları ile kapsam ve istisnaları kanunla düzenlenir.”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43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76200"/>
            <a:ext cx="11593288" cy="1120552"/>
          </a:xfrm>
        </p:spPr>
        <p:txBody>
          <a:bodyPr rtlCol="0"/>
          <a:lstStyle/>
          <a:p>
            <a:pPr rtl="0"/>
            <a:r>
              <a:rPr lang="tr" dirty="0" smtClean="0"/>
              <a:t>Grev Kavramı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33772" y="1701800"/>
            <a:ext cx="11593288" cy="4967560"/>
          </a:xfrm>
        </p:spPr>
        <p:txBody>
          <a:bodyPr rtlCol="0">
            <a:normAutofit/>
          </a:bodyPr>
          <a:lstStyle/>
          <a:p>
            <a:pPr rtl="0"/>
            <a:endParaRPr lang="tr" dirty="0" smtClean="0"/>
          </a:p>
          <a:p>
            <a:r>
              <a:rPr lang="tr-TR" dirty="0"/>
              <a:t>Görüldüğü gibi Anayasa, </a:t>
            </a:r>
            <a:r>
              <a:rPr lang="tr-TR" b="1" dirty="0"/>
              <a:t>grev hakkını sadece toplu çıkar uyuşmazlıklarıyla sınırlı olmak üzere düzenlemiştir. </a:t>
            </a:r>
            <a:endParaRPr lang="tr-TR" b="1" dirty="0" smtClean="0"/>
          </a:p>
          <a:p>
            <a:endParaRPr lang="tr-TR" b="1" dirty="0"/>
          </a:p>
          <a:p>
            <a:r>
              <a:rPr lang="tr-TR" b="1" dirty="0" smtClean="0"/>
              <a:t>Dolayısıyla </a:t>
            </a:r>
            <a:r>
              <a:rPr lang="tr-TR" b="1" dirty="0"/>
              <a:t>toplu iş sözleşmesinin imzalanmasından sonra ortaya çıkan toplu hak uyuşmazlıkları için grev hakkı (hak grevi) tanınmamıştır.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968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76200"/>
            <a:ext cx="11593288" cy="1120552"/>
          </a:xfrm>
        </p:spPr>
        <p:txBody>
          <a:bodyPr rtlCol="0"/>
          <a:lstStyle/>
          <a:p>
            <a:pPr rtl="0"/>
            <a:r>
              <a:rPr lang="tr" dirty="0" smtClean="0"/>
              <a:t>Grev Kavramı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33772" y="1701800"/>
            <a:ext cx="11593288" cy="4967560"/>
          </a:xfrm>
        </p:spPr>
        <p:txBody>
          <a:bodyPr rtlCol="0">
            <a:normAutofit/>
          </a:bodyPr>
          <a:lstStyle/>
          <a:p>
            <a:pPr rtl="0"/>
            <a:endParaRPr lang="tr" dirty="0" smtClean="0"/>
          </a:p>
          <a:p>
            <a:r>
              <a:rPr lang="tr-TR" dirty="0"/>
              <a:t>Grev, STİSK.58/1’de tanımlanmıştır: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“</a:t>
            </a:r>
            <a:r>
              <a:rPr lang="tr-TR" dirty="0"/>
              <a:t>İşçilerin, topluca çalışmamak suretiyle işyerinde faaliyeti durdurmak veya </a:t>
            </a:r>
            <a:endParaRPr lang="tr-TR" dirty="0" smtClean="0"/>
          </a:p>
          <a:p>
            <a:r>
              <a:rPr lang="tr-TR" dirty="0" smtClean="0"/>
              <a:t>işin </a:t>
            </a:r>
            <a:r>
              <a:rPr lang="tr-TR" dirty="0"/>
              <a:t>niteliğine göre önemli ölçüde aksatmak amacıyla, aralarında anlaşarak veya </a:t>
            </a:r>
            <a:endParaRPr lang="tr-TR" dirty="0" smtClean="0"/>
          </a:p>
          <a:p>
            <a:r>
              <a:rPr lang="tr-TR" dirty="0" smtClean="0"/>
              <a:t>bir </a:t>
            </a:r>
            <a:r>
              <a:rPr lang="tr-TR" dirty="0"/>
              <a:t>kuruluşun aynı amaçla topluca çalışmamaları için verdiği karara uyarak işi bırakmalarına grev denir.”.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962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76200"/>
            <a:ext cx="11593288" cy="1120552"/>
          </a:xfrm>
        </p:spPr>
        <p:txBody>
          <a:bodyPr rtlCol="0"/>
          <a:lstStyle/>
          <a:p>
            <a:r>
              <a:rPr lang="tr-TR" b="1" dirty="0"/>
              <a:t>Unsurları 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33772" y="1701800"/>
            <a:ext cx="11593288" cy="4967560"/>
          </a:xfrm>
        </p:spPr>
        <p:txBody>
          <a:bodyPr rtlCol="0">
            <a:normAutofit/>
          </a:bodyPr>
          <a:lstStyle/>
          <a:p>
            <a:pPr rtl="0"/>
            <a:endParaRPr lang="tr" dirty="0" smtClean="0"/>
          </a:p>
          <a:p>
            <a:r>
              <a:rPr lang="tr-TR" dirty="0"/>
              <a:t>Grevin </a:t>
            </a:r>
            <a:endParaRPr lang="tr-TR" dirty="0" smtClean="0"/>
          </a:p>
          <a:p>
            <a:r>
              <a:rPr lang="tr-TR" dirty="0" smtClean="0"/>
              <a:t>maddi </a:t>
            </a:r>
            <a:r>
              <a:rPr lang="tr-TR" dirty="0"/>
              <a:t>(işçilerin işi bırakmaları) ve </a:t>
            </a:r>
            <a:endParaRPr lang="tr-TR" dirty="0" smtClean="0"/>
          </a:p>
          <a:p>
            <a:r>
              <a:rPr lang="tr-TR" dirty="0" smtClean="0"/>
              <a:t>manevi </a:t>
            </a:r>
            <a:r>
              <a:rPr lang="tr-TR" dirty="0"/>
              <a:t>(işçilerin aralarında anlaşmaları veya bir kuruluşun kararına uymaları) </a:t>
            </a:r>
            <a:endParaRPr lang="tr-TR" dirty="0" smtClean="0"/>
          </a:p>
          <a:p>
            <a:r>
              <a:rPr lang="tr-TR" dirty="0" smtClean="0"/>
              <a:t>olmak </a:t>
            </a:r>
            <a:r>
              <a:rPr lang="tr-TR" dirty="0"/>
              <a:t>üzere iki unsuru vardır.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364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76200"/>
            <a:ext cx="11593288" cy="1120552"/>
          </a:xfrm>
        </p:spPr>
        <p:txBody>
          <a:bodyPr rtlCol="0"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Kanuni Grev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33772" y="1701800"/>
            <a:ext cx="11593288" cy="4967560"/>
          </a:xfrm>
        </p:spPr>
        <p:txBody>
          <a:bodyPr rtlCol="0">
            <a:normAutofit/>
          </a:bodyPr>
          <a:lstStyle/>
          <a:p>
            <a:pPr rtl="0"/>
            <a:endParaRPr lang="tr" dirty="0" smtClean="0"/>
          </a:p>
          <a:p>
            <a:r>
              <a:rPr lang="tr-TR" b="1" dirty="0"/>
              <a:t>Grev tanımına uyan her davranış kanuni grev değildir. </a:t>
            </a:r>
            <a:endParaRPr lang="tr-TR" b="1" dirty="0" smtClean="0"/>
          </a:p>
          <a:p>
            <a:r>
              <a:rPr lang="tr-TR" dirty="0" smtClean="0"/>
              <a:t>Yapılan </a:t>
            </a:r>
            <a:r>
              <a:rPr lang="tr-TR" dirty="0"/>
              <a:t>grevin kanuni grev sayılabilmesi için ayrıca, STİSK.58/2’de yer alan tanıma uygun olması gerekir. </a:t>
            </a:r>
            <a:endParaRPr lang="tr-TR" dirty="0" smtClean="0"/>
          </a:p>
          <a:p>
            <a:r>
              <a:rPr lang="tr-TR" dirty="0" smtClean="0"/>
              <a:t>Buna </a:t>
            </a:r>
            <a:r>
              <a:rPr lang="tr-TR" dirty="0"/>
              <a:t>göre,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“</a:t>
            </a:r>
            <a:r>
              <a:rPr lang="tr-TR" b="1" dirty="0"/>
              <a:t>Toplu iş sözleşmesinin yapılması sırasında uyuşmazlık çıkması hâlinde, </a:t>
            </a:r>
            <a:r>
              <a:rPr lang="tr-TR" dirty="0"/>
              <a:t>işçilerin ekonomik ve sosyal durumları ile çalışma şartlarını korumak veya geliştirmek amacıyla, bu Kanun hükümlerine uygun olarak yapılan greve </a:t>
            </a:r>
            <a:r>
              <a:rPr lang="tr-TR" b="1" dirty="0"/>
              <a:t>kanuni grev </a:t>
            </a:r>
            <a:r>
              <a:rPr lang="tr-TR" dirty="0"/>
              <a:t>denir.”.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668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aplar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9_TF02787940_TF02787940.potx" id="{28172E8D-EAD7-4AC2-8B44-6816FF20E00E}" vid="{89738596-E4E7-4B62-90A4-7590996B647A}"/>
    </a:ext>
  </a:extLst>
</a:theme>
</file>

<file path=ppt/theme/theme2.xml><?xml version="1.0" encoding="utf-8"?>
<a:theme xmlns:a="http://schemas.openxmlformats.org/drawingml/2006/main" name="Office Teması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Mavi kitap yığını sunusu (geniş ekran)</Template>
  <TotalTime>0</TotalTime>
  <Words>1038</Words>
  <Application>Microsoft Office PowerPoint</Application>
  <PresentationFormat>Özel</PresentationFormat>
  <Paragraphs>144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Kitaplar 16 x 9</vt:lpstr>
      <vt:lpstr>GREV</vt:lpstr>
      <vt:lpstr>Grev Kavramı</vt:lpstr>
      <vt:lpstr>Grev Kavramı</vt:lpstr>
      <vt:lpstr>Grev Kavramı</vt:lpstr>
      <vt:lpstr>Grev Kavramı</vt:lpstr>
      <vt:lpstr>Grev Kavramı</vt:lpstr>
      <vt:lpstr>Grev Kavramı</vt:lpstr>
      <vt:lpstr>Unsurları </vt:lpstr>
      <vt:lpstr>Kanuni Grev </vt:lpstr>
      <vt:lpstr>Kanuni Grev  Unsurları </vt:lpstr>
      <vt:lpstr>Kanuni Grev  Unsurları </vt:lpstr>
      <vt:lpstr>Grev Yasağı veya Engelinin Bulunmaması </vt:lpstr>
      <vt:lpstr>Grev Yasağı veya Engelinin Bulunmaması </vt:lpstr>
      <vt:lpstr>Grev Yasağı veya Engelinin Bulunmaması </vt:lpstr>
      <vt:lpstr>Grev Yasağı veya Engelinin Bulunmaması </vt:lpstr>
      <vt:lpstr>Grev Yasağı veya Engelinin Bulunmaması </vt:lpstr>
      <vt:lpstr>Grev Yasağı veya Engelinin Bulunmaması </vt:lpstr>
      <vt:lpstr>Grev Yasağı veya Engelinin Bulunmaması </vt:lpstr>
      <vt:lpstr>Grev Yasağı veya Engelinin Bulunmaması </vt:lpstr>
      <vt:lpstr>Grev Yasağı veya Engelinin Bulunmaması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2020-04-25T19:11:08Z</dcterms:created>
  <dcterms:modified xsi:type="dcterms:W3CDTF">2020-04-26T22:37:17Z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