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81" r:id="rId6"/>
    <p:sldId id="282" r:id="rId7"/>
    <p:sldId id="284" r:id="rId8"/>
    <p:sldId id="286" r:id="rId9"/>
    <p:sldId id="287" r:id="rId10"/>
    <p:sldId id="290" r:id="rId11"/>
    <p:sldId id="291" r:id="rId12"/>
    <p:sldId id="292" r:id="rId13"/>
    <p:sldId id="294" r:id="rId14"/>
    <p:sldId id="297" r:id="rId15"/>
    <p:sldId id="298" r:id="rId16"/>
    <p:sldId id="299" r:id="rId17"/>
    <p:sldId id="301" r:id="rId18"/>
    <p:sldId id="304" r:id="rId19"/>
    <p:sldId id="305" r:id="rId20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006180" y="908721"/>
            <a:ext cx="7776864" cy="3312368"/>
          </a:xfrm>
        </p:spPr>
        <p:txBody>
          <a:bodyPr rtlCol="0">
            <a:normAutofit/>
          </a:bodyPr>
          <a:lstStyle/>
          <a:p>
            <a:pPr algn="ctr"/>
            <a:r>
              <a:rPr lang="tr-TR" b="1" dirty="0"/>
              <a:t>KANUNİ GREVİN SONUÇLARI,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SONA </a:t>
            </a:r>
            <a:r>
              <a:rPr lang="tr-TR" b="1" dirty="0"/>
              <a:t>ERMESİ </a:t>
            </a:r>
            <a:r>
              <a:rPr lang="tr-TR" b="1" dirty="0" smtClean="0"/>
              <a:t>ve </a:t>
            </a:r>
            <a:r>
              <a:rPr lang="tr-TR" b="1" dirty="0"/>
              <a:t>KANUNDIŞI GREV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86500" y="6021288"/>
            <a:ext cx="5166445" cy="51762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4000" b="1" dirty="0" smtClean="0"/>
              <a:t>1.1.2</a:t>
            </a:r>
            <a:r>
              <a:rPr lang="tr-TR" sz="4000" b="1" dirty="0"/>
              <a:t>. Grevci İşçilerin İşyerinden Ayrılma Zorunluluğu ve Engellemede Bulunma Yasağı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tr-TR" dirty="0" smtClean="0"/>
          </a:p>
          <a:p>
            <a:r>
              <a:rPr lang="tr-TR" dirty="0"/>
              <a:t>Bir işyerinde grevin uygulanmaya başlanması ile birlikte, işçiler işyerinden ayrılmak zorundadırlar (STİSK.64/1).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Kanun </a:t>
            </a:r>
            <a:r>
              <a:rPr lang="tr-TR" dirty="0"/>
              <a:t>koyucu bu hüküm ile greve katılan işçiler ile işyerinin ilişiğinin kesilmesi ve işçilerin işyerine zarar verme ihtimalinin ortadan kaldırılmasını amaçlamıştır.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Greve katılmayan veya katılmaktan vazgeçenlerin işyerinde çalışmaları hiçbir şekilde engellenemez (STİSK.64/1). </a:t>
            </a:r>
            <a:endParaRPr lang="tr-TR" dirty="0" smtClean="0"/>
          </a:p>
          <a:p>
            <a:r>
              <a:rPr lang="tr-TR" dirty="0" smtClean="0"/>
              <a:t>Greve </a:t>
            </a:r>
            <a:r>
              <a:rPr lang="tr-TR" dirty="0"/>
              <a:t>katılan veya lokavta maruz kalan işçilerin işyerine giriş çıkışı engellemeleri yasaktır (STİSK.64/1).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78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b="1" dirty="0" smtClean="0"/>
              <a:t>1.2</a:t>
            </a:r>
            <a:r>
              <a:rPr lang="tr-TR" b="1" dirty="0"/>
              <a:t>. Greve Katılmayan İşçiler Bakımından Sonuçları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 fontScale="85000" lnSpcReduction="20000"/>
          </a:bodyPr>
          <a:lstStyle/>
          <a:p>
            <a:pPr rtl="0"/>
            <a:endParaRPr lang="tr-TR" dirty="0" smtClean="0"/>
          </a:p>
          <a:p>
            <a:r>
              <a:rPr lang="tr-TR" b="1" dirty="0"/>
              <a:t>İşçiler greve katılıp katılmamakta serbesttir (STİSK.64/1). </a:t>
            </a:r>
            <a:endParaRPr lang="tr-TR" b="1" dirty="0" smtClean="0"/>
          </a:p>
          <a:p>
            <a:r>
              <a:rPr lang="tr-TR" dirty="0" smtClean="0"/>
              <a:t>Bir </a:t>
            </a:r>
            <a:r>
              <a:rPr lang="tr-TR" dirty="0"/>
              <a:t>diğer ifade ile dileyen işçi greve katılmayıp işyerinde çalışmaya devam edebilir.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Greve </a:t>
            </a:r>
            <a:r>
              <a:rPr lang="tr-TR" dirty="0"/>
              <a:t>katılmayan işçilerin, taraf işçi sendikası üyesi veya sendikasız işçi olmalarının bir önemi yoktur.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taraf sendika üyesi olup greve katılmayan işçilere sendikanın disiplin yaptırımı uygulama hakkı saklıdır.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Grev </a:t>
            </a:r>
            <a:r>
              <a:rPr lang="tr-TR" b="1" dirty="0"/>
              <a:t>başladığı tarihte greve katılmayan işçinin daha sonra greve katılması mümkün değildir. </a:t>
            </a:r>
            <a:endParaRPr lang="tr-TR" b="1" dirty="0" smtClean="0"/>
          </a:p>
          <a:p>
            <a:r>
              <a:rPr lang="tr-TR" dirty="0" smtClean="0"/>
              <a:t>İşçi </a:t>
            </a:r>
            <a:r>
              <a:rPr lang="tr-TR" dirty="0"/>
              <a:t>bu konudaki kararını grevin başladığı tarihe kadar vermiş olmalıdır.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135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sv-SE" sz="3600" b="1" dirty="0" smtClean="0"/>
              <a:t>1.</a:t>
            </a:r>
            <a:r>
              <a:rPr lang="tr-TR" sz="3600" b="1" dirty="0" smtClean="0"/>
              <a:t>3</a:t>
            </a:r>
            <a:r>
              <a:rPr lang="sv-SE" sz="3600" b="1" dirty="0" smtClean="0"/>
              <a:t>. </a:t>
            </a:r>
            <a:r>
              <a:rPr lang="sv-SE" sz="3600" b="1" dirty="0"/>
              <a:t>Grev Kararı Alan Sendika Bakımından Sonuçları </a:t>
            </a:r>
            <a:r>
              <a:rPr lang="sv-SE" sz="3600" dirty="0"/>
              <a:t/>
            </a:r>
            <a:br>
              <a:rPr lang="sv-SE" sz="3600" dirty="0"/>
            </a:br>
            <a:r>
              <a:rPr lang="tr-TR" sz="3600" b="1" dirty="0" smtClean="0"/>
              <a:t>1.3.1</a:t>
            </a:r>
            <a:r>
              <a:rPr lang="tr-TR" sz="3600" b="1" dirty="0"/>
              <a:t>. Grev Gözcüsü Koyma Yetkisi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İşyerinde grev ilan etmiş olan işçi sendikası, </a:t>
            </a:r>
            <a:endParaRPr lang="tr-TR" dirty="0" smtClean="0"/>
          </a:p>
          <a:p>
            <a:r>
              <a:rPr lang="tr-TR" dirty="0" smtClean="0"/>
              <a:t>kanuni </a:t>
            </a:r>
            <a:r>
              <a:rPr lang="tr-TR" dirty="0"/>
              <a:t>bir grev kararına uyulmasını sağlamak için güç kullanmaksızın ve tehditte bulunmaksızın </a:t>
            </a:r>
            <a:endParaRPr lang="tr-TR" dirty="0" smtClean="0"/>
          </a:p>
          <a:p>
            <a:r>
              <a:rPr lang="tr-TR" dirty="0" smtClean="0"/>
              <a:t>kendi </a:t>
            </a:r>
            <a:r>
              <a:rPr lang="tr-TR" dirty="0"/>
              <a:t>üyelerinin grev kararına uyup uymadıklarını denetlemek amacıyla, </a:t>
            </a:r>
            <a:endParaRPr lang="tr-TR" dirty="0" smtClean="0"/>
          </a:p>
          <a:p>
            <a:r>
              <a:rPr lang="tr-TR" dirty="0" smtClean="0"/>
              <a:t>işyerinin </a:t>
            </a:r>
            <a:r>
              <a:rPr lang="tr-TR" dirty="0"/>
              <a:t>giriş ve çıkış yerlerine, </a:t>
            </a:r>
            <a:r>
              <a:rPr lang="tr-TR" b="1" dirty="0" smtClean="0"/>
              <a:t>kendi üyeleri arasından </a:t>
            </a:r>
            <a:r>
              <a:rPr lang="tr-TR" b="1" u="sng" dirty="0" smtClean="0"/>
              <a:t>en çok dörder grev gözcüsü</a:t>
            </a:r>
            <a:r>
              <a:rPr lang="tr-TR" b="1" dirty="0" smtClean="0"/>
              <a:t> koyabilir </a:t>
            </a:r>
            <a:r>
              <a:rPr lang="tr-TR" dirty="0" smtClean="0"/>
              <a:t>(</a:t>
            </a:r>
            <a:r>
              <a:rPr lang="tr-TR" dirty="0"/>
              <a:t>STİSK. 73/1).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003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Kanundışı Grev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Kanundışı grevin tanımı STİSK.58/3’de yapılmıştır. </a:t>
            </a:r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göre, “</a:t>
            </a:r>
            <a:r>
              <a:rPr lang="tr-TR" b="1" dirty="0"/>
              <a:t>Kanuni grev için aranan şartlar gerçekleşmeden yapılan grev kanundışıdır</a:t>
            </a:r>
            <a:r>
              <a:rPr lang="tr-TR" dirty="0"/>
              <a:t>”.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Kanundışı grev, mesleki amaç taşımayan veya 6356 sayılı Kanun hükümlerine uygun olarak yapılmayan yahut grev yasağı veya engeli olmasına rağmen yapılan grevdir.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06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Kanundışı Grev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b="1" dirty="0"/>
              <a:t>Siyasi amaçlı grev, </a:t>
            </a:r>
            <a:endParaRPr lang="tr-TR" b="1" dirty="0" smtClean="0"/>
          </a:p>
          <a:p>
            <a:r>
              <a:rPr lang="tr-TR" b="1" dirty="0" smtClean="0"/>
              <a:t>genel </a:t>
            </a:r>
            <a:r>
              <a:rPr lang="tr-TR" b="1" dirty="0"/>
              <a:t>grev ve </a:t>
            </a:r>
            <a:endParaRPr lang="tr-TR" b="1" dirty="0" smtClean="0"/>
          </a:p>
          <a:p>
            <a:r>
              <a:rPr lang="tr-TR" b="1" dirty="0" smtClean="0"/>
              <a:t>dayanışma </a:t>
            </a:r>
            <a:r>
              <a:rPr lang="tr-TR" b="1" dirty="0"/>
              <a:t>grevi </a:t>
            </a:r>
            <a:endParaRPr lang="tr-TR" b="1" dirty="0" smtClean="0"/>
          </a:p>
          <a:p>
            <a:r>
              <a:rPr lang="tr-TR" dirty="0" smtClean="0"/>
              <a:t>toplu </a:t>
            </a:r>
            <a:r>
              <a:rPr lang="tr-TR" dirty="0"/>
              <a:t>iş sözleşmesinin yapılması sırasında çıkan bir uyuşmazlıkta işçilerin ekonomik ve sosyal durumları ile çalışma koşullarını korumak amacı taşımadığı için </a:t>
            </a:r>
            <a:r>
              <a:rPr lang="tr-TR" b="1" dirty="0"/>
              <a:t>kanundışı grevdir. </a:t>
            </a:r>
            <a:endParaRPr lang="tr-TR" b="1" dirty="0" smtClean="0"/>
          </a:p>
          <a:p>
            <a:endParaRPr lang="tr-TR" dirty="0"/>
          </a:p>
          <a:p>
            <a:pPr lvl="1"/>
            <a:r>
              <a:rPr lang="tr-TR" dirty="0" smtClean="0"/>
              <a:t>Kuşkusuz </a:t>
            </a:r>
            <a:r>
              <a:rPr lang="tr-TR" dirty="0"/>
              <a:t>devletin ülkesi ve milletiyle bölünmez bütünlüğüne, milli egemenliğe, milli güvenliğe aykırı amaçla yapılan grevler de kanundışı grev kabul edilir.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81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Kanundışı Grev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Kanundışı grev yapılması hâlinde işveren, </a:t>
            </a:r>
            <a:endParaRPr lang="tr-TR" dirty="0" smtClean="0"/>
          </a:p>
          <a:p>
            <a:r>
              <a:rPr lang="tr-TR" dirty="0" smtClean="0"/>
              <a:t>grevin </a:t>
            </a:r>
            <a:r>
              <a:rPr lang="tr-TR" dirty="0"/>
              <a:t>yapılması kararına katılan, grevin yapılmasını teşvik eden, greve katılan veya katılmaya ya da devama teşvik eden </a:t>
            </a:r>
            <a:endParaRPr lang="tr-TR" dirty="0" smtClean="0"/>
          </a:p>
          <a:p>
            <a:r>
              <a:rPr lang="tr-TR" b="1" dirty="0" smtClean="0"/>
              <a:t>işçilerin </a:t>
            </a:r>
            <a:r>
              <a:rPr lang="tr-TR" b="1" dirty="0"/>
              <a:t>iş sözleşmelerini haklı nedenle feshedebilir (STİSK.70/1). 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283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Kanundışı Grev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İşverenin, işçilerin iş sözleşmelerini feshedebilmesi için işçilerin katıldıkları grevin kanundışı olduğunu bilmeleri veya bilebilecek durumda olmaları gerekir.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Bunu </a:t>
            </a:r>
            <a:r>
              <a:rPr lang="tr-TR" dirty="0"/>
              <a:t>ispat yükü işçilerin üzerindedir. 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5099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976536"/>
          </a:xfrm>
        </p:spPr>
        <p:txBody>
          <a:bodyPr rtlCol="0"/>
          <a:lstStyle/>
          <a:p>
            <a:r>
              <a:rPr lang="tr-TR" b="1" dirty="0" smtClean="0"/>
              <a:t>1</a:t>
            </a:r>
            <a:r>
              <a:rPr lang="tr-TR" b="1" dirty="0"/>
              <a:t>. Kanuni Grevin Sonuçları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340768"/>
            <a:ext cx="11377264" cy="525658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 smtClean="0"/>
              <a:t>Burada </a:t>
            </a:r>
            <a:r>
              <a:rPr lang="tr-TR" dirty="0"/>
              <a:t>kanuni grevin, greve katılan, greve katılmayan ve greve katılamayan işçiler ile grev kararı alan sendika bakımından </a:t>
            </a:r>
            <a:r>
              <a:rPr lang="tr-TR" dirty="0" smtClean="0"/>
              <a:t>sonuçlarını ele alacağız.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/>
              <a:t>a) Genel Olarak </a:t>
            </a:r>
            <a:endParaRPr lang="en-US" sz="32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20207" y="169737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Kanuni greve katılan, greve katılmayan veya katılmaktan vazgeçip de grev nedeniyle çalıştırılamayan </a:t>
            </a:r>
            <a:r>
              <a:rPr lang="tr-TR" b="1" dirty="0"/>
              <a:t>işçilerin iş sözleşmeleri grev süresince askıda kalır (STİSK.67/1).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Yani,</a:t>
            </a:r>
          </a:p>
          <a:p>
            <a:r>
              <a:rPr lang="tr-TR" b="1" dirty="0" smtClean="0"/>
              <a:t>kanuni </a:t>
            </a:r>
            <a:r>
              <a:rPr lang="tr-TR" b="1" dirty="0"/>
              <a:t>grevin başlamasıyla birlikte işçilerin işi ifa borçları ortadan kalkar.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İşveren </a:t>
            </a:r>
            <a:r>
              <a:rPr lang="tr-TR" dirty="0"/>
              <a:t>bu sebebe dayanarak işçilerin iş sözleşmelerini </a:t>
            </a:r>
            <a:r>
              <a:rPr lang="tr-TR" dirty="0" smtClean="0"/>
              <a:t>feshedemez.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b="1" dirty="0"/>
              <a:t>b) İş Sözleşmesinin Askıda Kalmasının Hukuki Sonuçları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 err="1"/>
              <a:t>aa</a:t>
            </a:r>
            <a:r>
              <a:rPr lang="tr-TR" sz="2000" b="1" dirty="0"/>
              <a:t>) İş sözleşmesinin sona ermesi bakımından </a:t>
            </a:r>
            <a:endParaRPr lang="en-US" sz="1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Kanuni bir grev kararının alınmasına katılma, teşvik etme, greve katılma veya greve katılmaya teşvik etme nedeniyle bir işçinin iş sözleşmesi feshedilemez (STİSK.66/2).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b="1" dirty="0"/>
              <a:t>b) İş Sözleşmesinin Askıda Kalmasının Hukuki Sonuçları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 err="1"/>
              <a:t>aa</a:t>
            </a:r>
            <a:r>
              <a:rPr lang="tr-TR" sz="2000" b="1" dirty="0"/>
              <a:t>) İş sözleşmesinin sona ermesi bakımından </a:t>
            </a:r>
            <a:endParaRPr lang="en-US" sz="1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Kanuni grev esnasında bildirim süreleri işlemez. </a:t>
            </a:r>
            <a:endParaRPr lang="tr-TR" dirty="0" smtClean="0"/>
          </a:p>
          <a:p>
            <a:r>
              <a:rPr lang="tr-TR" dirty="0" smtClean="0"/>
              <a:t>Gerek </a:t>
            </a:r>
            <a:r>
              <a:rPr lang="tr-TR" dirty="0"/>
              <a:t>kanuni grevden önce, gerek kanuni grev sırasında yapılan bildirimli fesihlerde, bildirim süreleri kanuni grevin sona ermesinden sonra başlar </a:t>
            </a:r>
            <a:endParaRPr lang="tr-TR" dirty="0" smtClean="0"/>
          </a:p>
          <a:p>
            <a:r>
              <a:rPr lang="tr-TR" dirty="0" smtClean="0"/>
              <a:t>veya </a:t>
            </a:r>
            <a:r>
              <a:rPr lang="tr-TR" dirty="0"/>
              <a:t>kanuni grevin sona ermesiyle kaldığı yerden devam eder.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İşveren </a:t>
            </a:r>
            <a:r>
              <a:rPr lang="tr-TR" dirty="0"/>
              <a:t>kanuni grev esnasında, işçinin iş sözleşmesini, bildirim sürelerine ilişkin ücretini peşin vermek suretiyle de feshedemez.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b="1" dirty="0"/>
              <a:t>b) İş Sözleşmesinin Askıda Kalmasının Hukuki Sonuçları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 err="1">
                <a:solidFill>
                  <a:srgbClr val="FF0000"/>
                </a:solidFill>
              </a:rPr>
              <a:t>bb</a:t>
            </a:r>
            <a:r>
              <a:rPr lang="tr-TR" sz="2000" b="1" dirty="0">
                <a:solidFill>
                  <a:srgbClr val="FF0000"/>
                </a:solidFill>
              </a:rPr>
              <a:t>) Ücret ve sosyal yardımlar bakımından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 fontScale="92500"/>
          </a:bodyPr>
          <a:lstStyle/>
          <a:p>
            <a:pPr rtl="0"/>
            <a:endParaRPr lang="tr-TR" dirty="0" smtClean="0"/>
          </a:p>
          <a:p>
            <a:r>
              <a:rPr lang="tr-TR" dirty="0"/>
              <a:t>Grev ve lokavt süresince iş sözleşmeleri askıda kalan işçilere bu dönem için işverence ücret ve sosyal yardımlar ödenemez (STİSK.67/3).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Toplu </a:t>
            </a:r>
            <a:r>
              <a:rPr lang="tr-TR" dirty="0"/>
              <a:t>iş sözleşmelerine ve iş sözleşmelerine bunların aksine hüküm konulamaz.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İşveren</a:t>
            </a:r>
            <a:r>
              <a:rPr lang="tr-TR" dirty="0"/>
              <a:t>, grev ve lokavt nedeniyle iş sözleşmeleri askıda kalan işçilerin grev veya lokavtın başlamasından </a:t>
            </a:r>
            <a:r>
              <a:rPr lang="tr-TR" dirty="0" smtClean="0"/>
              <a:t>önce</a:t>
            </a:r>
          </a:p>
          <a:p>
            <a:r>
              <a:rPr lang="tr-TR" dirty="0" smtClean="0"/>
              <a:t> </a:t>
            </a:r>
            <a:r>
              <a:rPr lang="tr-TR" dirty="0"/>
              <a:t>işleyen ücretlerini ve eklerini olağan ödeme gününde ödemek zorundadır.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b="1" dirty="0"/>
              <a:t>b) İş Sözleşmesinin Askıda Kalmasının Hukuki Sonuçları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chemeClr val="tx2"/>
                </a:solidFill>
              </a:rPr>
              <a:t>cc) Yıllık ücretli izin bakımından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/>
              <a:t>Yıllık ücretli izne hak kazanılması için öngörülen sürenin belirlenmesinde, çalışılmış gibi sayılan süreleri düzenleyen İşK.55’de grev ve lokavt sürelerine yer verilmemiştir. </a:t>
            </a:r>
            <a:endParaRPr lang="tr-TR" dirty="0" smtClean="0"/>
          </a:p>
          <a:p>
            <a:endParaRPr lang="tr-TR" dirty="0"/>
          </a:p>
          <a:p>
            <a:r>
              <a:rPr lang="tr-TR" b="1" dirty="0"/>
              <a:t>Kanuni grevde geçen süre, ücretli izin hakkının kazanılması için geçmesi gereken bir yıllık sürenin (bekleme süresinin) hesabında dikkate alınmaz.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9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b="1" dirty="0"/>
              <a:t>b) İş Sözleşmesinin Askıda Kalmasının Hukuki Sonuçları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0" indent="0">
              <a:buNone/>
            </a:pPr>
            <a:r>
              <a:rPr lang="tr-TR" b="1" dirty="0" err="1"/>
              <a:t>dd</a:t>
            </a:r>
            <a:r>
              <a:rPr lang="tr-TR" b="1" dirty="0"/>
              <a:t>) Kıdem tazminatı bakımından </a:t>
            </a:r>
          </a:p>
          <a:p>
            <a:endParaRPr lang="tr-TR" b="1" dirty="0" smtClean="0"/>
          </a:p>
          <a:p>
            <a:r>
              <a:rPr lang="tr-TR" b="1" dirty="0" smtClean="0"/>
              <a:t>Kanuni </a:t>
            </a:r>
            <a:r>
              <a:rPr lang="tr-TR" b="1" dirty="0"/>
              <a:t>grevde geçen sürenin kıdem tazminatının hesabında dikkate alınmayacağı, </a:t>
            </a:r>
            <a:r>
              <a:rPr lang="tr-TR" dirty="0"/>
              <a:t>STİSK.67/3’de açık olarak hükme bağlanmıştır.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hüküm mutlak emredici niteliktedir. Dolayısıyla toplu iş sözleşmelerine veya iş sözleşmelerine bunun aksine hüküm konulamaz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7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77264" cy="1512168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1.1</a:t>
            </a:r>
            <a:r>
              <a:rPr lang="tr-TR" sz="3200" b="1" dirty="0"/>
              <a:t>. Greve Katılan İşçiler Bakımından Sonuçları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 smtClean="0"/>
              <a:t>1.1.1</a:t>
            </a:r>
            <a:r>
              <a:rPr lang="tr-TR" sz="3200" b="1" dirty="0"/>
              <a:t>. İş Sözleşmelerinin Askıda Kalması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b="1" dirty="0"/>
              <a:t>b) İş Sözleşmesinin Askıda Kalmasının Hukuki Sonuçları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96544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tr-TR" dirty="0" smtClean="0"/>
          </a:p>
          <a:p>
            <a:pPr marL="0" indent="0">
              <a:buNone/>
            </a:pPr>
            <a:r>
              <a:rPr lang="tr-TR" b="1" dirty="0" err="1"/>
              <a:t>ee</a:t>
            </a:r>
            <a:r>
              <a:rPr lang="tr-TR" b="1" dirty="0"/>
              <a:t>) Sosyal sigorta hakları bakımından </a:t>
            </a:r>
            <a:endParaRPr lang="tr-TR" dirty="0"/>
          </a:p>
          <a:p>
            <a:r>
              <a:rPr lang="tr-TR" dirty="0"/>
              <a:t>Grev süresince işçiler, sigorta yardımlarından 5510 sayılı Sosyal Sigortalar ve Genel Sağlık Sigortası Kanununun ilgili hükümlerine göre yararlanır (STİSK.66/3).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Bir </a:t>
            </a:r>
            <a:r>
              <a:rPr lang="tr-TR" b="1" dirty="0"/>
              <a:t>başka ifade ile grevci işçiler sigortalı olma niteliğine grev süresince de sahiptirler.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Ancak </a:t>
            </a:r>
            <a:r>
              <a:rPr lang="tr-TR" dirty="0"/>
              <a:t>işçinin Sosyal Sigortalar ve Genel Sağlık Sigortası Kanununda belirtilen prim ödenmesine bağlı haklardan yararlanmaları daha önce ödenmiş primlerine bağlıdır.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21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elements/1.1/"/>
    <ds:schemaRef ds:uri="4873beb7-5857-4685-be1f-d57550cc96c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961</Words>
  <Application>Microsoft Office PowerPoint</Application>
  <PresentationFormat>Özel</PresentationFormat>
  <Paragraphs>99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Kitaplar 16 x 9</vt:lpstr>
      <vt:lpstr>KANUNİ GREVİN SONUÇLARI,  SONA ERMESİ ve KANUNDIŞI GREV </vt:lpstr>
      <vt:lpstr>1. Kanuni Grevin Sonuçları </vt:lpstr>
      <vt:lpstr>1.1. Greve Katılan İşçiler Bakımından Sonuçları  1.1.1. İş Sözleşmelerinin Askıda Kalması  a) Genel Olarak </vt:lpstr>
      <vt:lpstr>1.1. Greve Katılan İşçiler Bakımından Sonuçları  1.1.1. İş Sözleşmelerinin Askıda Kalması  b) İş Sözleşmesinin Askıda Kalmasının Hukuki Sonuçları  aa) İş sözleşmesinin sona ermesi bakımından </vt:lpstr>
      <vt:lpstr>1.1. Greve Katılan İşçiler Bakımından Sonuçları  1.1.1. İş Sözleşmelerinin Askıda Kalması  b) İş Sözleşmesinin Askıda Kalmasının Hukuki Sonuçları  aa) İş sözleşmesinin sona ermesi bakımından </vt:lpstr>
      <vt:lpstr>1.1. Greve Katılan İşçiler Bakımından Sonuçları  1.1.1. İş Sözleşmelerinin Askıda Kalması  b) İş Sözleşmesinin Askıda Kalmasının Hukuki Sonuçları  bb) Ücret ve sosyal yardımlar bakımından </vt:lpstr>
      <vt:lpstr>1.1. Greve Katılan İşçiler Bakımından Sonuçları  1.1.1. İş Sözleşmelerinin Askıda Kalması  b) İş Sözleşmesinin Askıda Kalmasının Hukuki Sonuçları  cc) Yıllık ücretli izin bakımından </vt:lpstr>
      <vt:lpstr>1.1. Greve Katılan İşçiler Bakımından Sonuçları  1.1.1. İş Sözleşmelerinin Askıda Kalması  b) İş Sözleşmesinin Askıda Kalmasının Hukuki Sonuçları </vt:lpstr>
      <vt:lpstr>1.1. Greve Katılan İşçiler Bakımından Sonuçları  1.1.1. İş Sözleşmelerinin Askıda Kalması  b) İş Sözleşmesinin Askıda Kalmasının Hukuki Sonuçları </vt:lpstr>
      <vt:lpstr>1.1.2. Grevci İşçilerin İşyerinden Ayrılma Zorunluluğu ve Engellemede Bulunma Yasağı </vt:lpstr>
      <vt:lpstr>1.2. Greve Katılmayan İşçiler Bakımından Sonuçları </vt:lpstr>
      <vt:lpstr>1.3. Grev Kararı Alan Sendika Bakımından Sonuçları  1.3.1. Grev Gözcüsü Koyma Yetkisi </vt:lpstr>
      <vt:lpstr> Kanundışı Grev </vt:lpstr>
      <vt:lpstr> Kanundışı Grev </vt:lpstr>
      <vt:lpstr> Kanundışı Grev </vt:lpstr>
      <vt:lpstr> Kanundışı Grev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2020-04-25T20:15:08Z</dcterms:created>
  <dcterms:modified xsi:type="dcterms:W3CDTF">2020-04-26T22:38:45Z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