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64" r:id="rId5"/>
    <p:sldId id="282" r:id="rId6"/>
    <p:sldId id="283" r:id="rId7"/>
    <p:sldId id="284" r:id="rId8"/>
    <p:sldId id="285" r:id="rId9"/>
    <p:sldId id="287" r:id="rId10"/>
    <p:sldId id="293" r:id="rId11"/>
    <p:sldId id="294" r:id="rId12"/>
    <p:sldId id="302" r:id="rId13"/>
    <p:sldId id="303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94660"/>
  </p:normalViewPr>
  <p:slideViewPr>
    <p:cSldViewPr showGuides="1">
      <p:cViewPr varScale="1">
        <p:scale>
          <a:sx n="88" d="100"/>
          <a:sy n="88" d="100"/>
        </p:scale>
        <p:origin x="269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27.04.2020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1642367"/>
          </a:xfrm>
        </p:spPr>
        <p:txBody>
          <a:bodyPr rtlCol="0"/>
          <a:lstStyle/>
          <a:p>
            <a:pPr algn="ctr" rtl="0"/>
            <a:r>
              <a:rPr lang="tr-TR" b="1" dirty="0" smtClean="0"/>
              <a:t>L</a:t>
            </a:r>
            <a:r>
              <a:rPr lang="tr" b="1" dirty="0" smtClean="0"/>
              <a:t>okavt </a:t>
            </a:r>
            <a:endParaRPr lang="en-US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58508" y="5805264"/>
            <a:ext cx="5094437" cy="733648"/>
          </a:xfrm>
        </p:spPr>
        <p:txBody>
          <a:bodyPr rtlCol="0"/>
          <a:lstStyle/>
          <a:p>
            <a:pPr rtl="0"/>
            <a:r>
              <a:rPr lang="tr" dirty="0" smtClean="0"/>
              <a:t>Öğr. Gör. Yusuf Can ÇALIŞIR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/>
          <a:lstStyle/>
          <a:p>
            <a:r>
              <a:rPr lang="tr-TR" b="1" dirty="0" smtClean="0">
                <a:solidFill>
                  <a:srgbClr val="FF0000"/>
                </a:solidFill>
              </a:rPr>
              <a:t>3</a:t>
            </a:r>
            <a:r>
              <a:rPr lang="tr-TR" b="1" dirty="0">
                <a:solidFill>
                  <a:srgbClr val="FF0000"/>
                </a:solidFill>
              </a:rPr>
              <a:t>. Kanuni Lokavt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u="sng" dirty="0"/>
              <a:t>b) Lokavt Engelleri </a:t>
            </a:r>
            <a:endParaRPr lang="tr-TR" u="sng" dirty="0"/>
          </a:p>
          <a:p>
            <a:r>
              <a:rPr lang="tr-TR" dirty="0"/>
              <a:t>Grev engelleri aynı zamanda lokavt engeli olarak ortaya çıkar. </a:t>
            </a:r>
            <a:endParaRPr lang="tr-TR" dirty="0" smtClean="0"/>
          </a:p>
          <a:p>
            <a:r>
              <a:rPr lang="tr-TR" dirty="0" smtClean="0"/>
              <a:t>Ayrıca </a:t>
            </a:r>
            <a:r>
              <a:rPr lang="tr-TR" dirty="0"/>
              <a:t>işveren, üyesi bulunduğu işveren sendikası tarafından alınan kararı uygulamamak suretiyle lokavta engel olabilir. </a:t>
            </a:r>
            <a:endParaRPr lang="tr-TR" dirty="0" smtClean="0"/>
          </a:p>
          <a:p>
            <a:endParaRPr lang="tr-TR" dirty="0"/>
          </a:p>
          <a:p>
            <a:pPr lvl="1"/>
            <a:r>
              <a:rPr lang="tr-TR" dirty="0"/>
              <a:t>Bakanlar Kurulu, karar verilmiş veya başlanmış olan lokavt kararını grev kararında olduğu gibi genel sağlığı ve milli güvenliği bozucu nitelikte bulduğu takdirde, </a:t>
            </a:r>
            <a:r>
              <a:rPr lang="tr-TR" b="1" dirty="0"/>
              <a:t>bir kararname ile altmış gün için erteleyebilir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dirty="0" smtClean="0"/>
              <a:t> </a:t>
            </a:r>
            <a:r>
              <a:rPr lang="tr-TR" b="1" dirty="0"/>
              <a:t>Bakanlar Kurulunun bir işyerinde sadece lokavtı erteleme imkânı yoktur. </a:t>
            </a:r>
            <a:endParaRPr lang="tr-TR" b="1" dirty="0" smtClean="0"/>
          </a:p>
          <a:p>
            <a:r>
              <a:rPr lang="tr-TR" b="1" dirty="0" smtClean="0"/>
              <a:t>Erteleme </a:t>
            </a:r>
            <a:r>
              <a:rPr lang="tr-TR" b="1" dirty="0"/>
              <a:t>o işyerindeki grev ve lokavtı birlikte kapsar. </a:t>
            </a:r>
          </a:p>
        </p:txBody>
      </p:sp>
    </p:spTree>
    <p:extLst>
      <p:ext uri="{BB962C8B-B14F-4D97-AF65-F5344CB8AC3E}">
        <p14:creationId xmlns:p14="http://schemas.microsoft.com/office/powerpoint/2010/main" val="23064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3</a:t>
            </a:r>
            <a:r>
              <a:rPr lang="tr-TR" sz="3600" b="1" dirty="0">
                <a:solidFill>
                  <a:srgbClr val="FF0000"/>
                </a:solidFill>
              </a:rPr>
              <a:t>. Kanuni Lokavt </a:t>
            </a:r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i="1" dirty="0" smtClean="0">
                <a:solidFill>
                  <a:srgbClr val="FF0000"/>
                </a:solidFill>
              </a:rPr>
              <a:t>&amp;SONUÇLARI&amp;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Kanuni lokavta uğramış olan işçilerin iş sözleşmelerinden doğan hak ve borçları, lokavtın sona ermesine kadar askıda kalır (STİSK.67/).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nedenle lokavt süresince işçiler iş görme, işveren de ücret ödeme borcu altında değildir.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Ancak </a:t>
            </a:r>
            <a:r>
              <a:rPr lang="tr-TR" dirty="0"/>
              <a:t>kanuni lokavt süresince de işçi ve işverenin karşılıklı gözetme ve sadakat borcu devam eder.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9764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3</a:t>
            </a:r>
            <a:r>
              <a:rPr lang="tr-TR" sz="3600" b="1" dirty="0">
                <a:solidFill>
                  <a:srgbClr val="FF0000"/>
                </a:solidFill>
              </a:rPr>
              <a:t>. Kanuni Lokavt </a:t>
            </a:r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i="1" dirty="0" smtClean="0">
                <a:solidFill>
                  <a:srgbClr val="FF0000"/>
                </a:solidFill>
              </a:rPr>
              <a:t>&amp;SONUÇLARI&amp;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Lokavt süresince iş sözleşmesinin askıda kalmasının </a:t>
            </a:r>
            <a:endParaRPr lang="tr-TR" dirty="0" smtClean="0"/>
          </a:p>
          <a:p>
            <a:r>
              <a:rPr lang="tr-TR" dirty="0" smtClean="0"/>
              <a:t>ücret </a:t>
            </a:r>
            <a:r>
              <a:rPr lang="tr-TR" dirty="0"/>
              <a:t>ve sosyal yardımlar, yıllık ücretli izin, kıdem tazminatı, sosyal sigorta hakları, konut hakları, iş sözleşmesinin süresi bakımından sonuçları,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grev </a:t>
            </a:r>
            <a:r>
              <a:rPr lang="tr-TR" dirty="0"/>
              <a:t>süresince askıda kalmasında olduğu gibidir.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39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3</a:t>
            </a:r>
            <a:r>
              <a:rPr lang="tr-TR" sz="3600" b="1" dirty="0">
                <a:solidFill>
                  <a:srgbClr val="FF0000"/>
                </a:solidFill>
              </a:rPr>
              <a:t>. Kanuni Lokavt </a:t>
            </a:r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i="1" dirty="0" smtClean="0">
                <a:solidFill>
                  <a:srgbClr val="FF0000"/>
                </a:solidFill>
              </a:rPr>
              <a:t>&amp;SONUÇLARI&amp;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Kanuni grevde olduğu gibi kanuni lokavt süresi içinde de işveren, iş sözleşmeleri askıda kalan işçilerin yerine, sürekli ya da geçici olarak başka işçi alamaz veya başkalarını çalıştıramaz.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851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3</a:t>
            </a:r>
            <a:r>
              <a:rPr lang="tr-TR" sz="3600" b="1" dirty="0">
                <a:solidFill>
                  <a:srgbClr val="FF0000"/>
                </a:solidFill>
              </a:rPr>
              <a:t>. Kanuni Lokavt </a:t>
            </a:r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i="1" dirty="0" smtClean="0">
                <a:solidFill>
                  <a:srgbClr val="FF0000"/>
                </a:solidFill>
              </a:rPr>
              <a:t>&amp;SONUÇLARI&amp;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Kanuni lokavt dolayısıyla iş sözleşmeleri askıda kalan işçiler, lokavt süresince başka bir işverenin yanında çalışamazlar.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Aksi </a:t>
            </a:r>
            <a:r>
              <a:rPr lang="tr-TR" dirty="0"/>
              <a:t>halde işçinin iş sözleşmesi işverence haklı nedenle feshedilebilir.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985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3</a:t>
            </a:r>
            <a:r>
              <a:rPr lang="tr-TR" sz="3600" b="1" dirty="0">
                <a:solidFill>
                  <a:srgbClr val="FF0000"/>
                </a:solidFill>
              </a:rPr>
              <a:t>. Kanuni Lokavt </a:t>
            </a:r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i="1" dirty="0" smtClean="0">
                <a:solidFill>
                  <a:srgbClr val="FF0000"/>
                </a:solidFill>
              </a:rPr>
              <a:t>&amp;SONUÇLARI&amp;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İşverenin kanuni lokavt süresince işçi çalıştıramaması kuralının istisnası, lokavta katılamayacak işçilerin çalıştırılmasıdır. </a:t>
            </a:r>
            <a:endParaRPr lang="tr-TR" dirty="0" smtClean="0"/>
          </a:p>
          <a:p>
            <a:endParaRPr lang="tr-TR" b="1" dirty="0"/>
          </a:p>
          <a:p>
            <a:r>
              <a:rPr lang="tr-TR" dirty="0"/>
              <a:t>Kanuni grevde olduğu gibi, lokavtta da, bir işyerinde lokavtın uygulanmaya başlanması ile birlikte işçiler işyerinden ayrılmak zorundadırlar (STİSK.64/1). </a:t>
            </a:r>
            <a:endParaRPr lang="tr-TR" dirty="0" smtClean="0"/>
          </a:p>
          <a:p>
            <a:endParaRPr lang="tr-TR" b="1" dirty="0"/>
          </a:p>
          <a:p>
            <a:r>
              <a:rPr lang="tr-TR" dirty="0"/>
              <a:t>Lokavta maruz kalan işçilerin, işyerine giriş ve çıkışları engellemeleri yasaktır (STİSK.64/2).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7672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3</a:t>
            </a:r>
            <a:r>
              <a:rPr lang="tr-TR" sz="3600" b="1" dirty="0">
                <a:solidFill>
                  <a:srgbClr val="FF0000"/>
                </a:solidFill>
              </a:rPr>
              <a:t>. Kanuni Lokavt </a:t>
            </a:r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i="1" dirty="0" smtClean="0">
                <a:solidFill>
                  <a:srgbClr val="FF0000"/>
                </a:solidFill>
              </a:rPr>
              <a:t>&amp;SONUÇLARI&amp;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İşyerinde lokavt ilan etmiş olan işveren sendikası,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kanuni </a:t>
            </a:r>
            <a:r>
              <a:rPr lang="tr-TR" dirty="0"/>
              <a:t>bir lokavt kararına uyulmasını sağlamak için güç kullanmaksızın ve tehditte bulunmaksızın kendi üyelerinin lokavt kararına uyup uymadıklarını denetlemek amacıyla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lokavtın </a:t>
            </a:r>
            <a:r>
              <a:rPr lang="tr-TR" dirty="0"/>
              <a:t>kapsamına giren işyerlerine </a:t>
            </a:r>
            <a:r>
              <a:rPr lang="tr-TR" b="1" dirty="0"/>
              <a:t>gözcüler</a:t>
            </a:r>
            <a:r>
              <a:rPr lang="tr-TR" dirty="0"/>
              <a:t> koyabilirler (STİSK.73/2).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6279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3</a:t>
            </a:r>
            <a:r>
              <a:rPr lang="tr-TR" sz="3600" b="1" dirty="0">
                <a:solidFill>
                  <a:srgbClr val="FF0000"/>
                </a:solidFill>
              </a:rPr>
              <a:t>. Kanuni Lokavt </a:t>
            </a:r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i="1" dirty="0" smtClean="0">
                <a:solidFill>
                  <a:srgbClr val="FF0000"/>
                </a:solidFill>
              </a:rPr>
              <a:t>&amp;SONUÇLARI&amp;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Kanuni bir lokavta karar vermiş olan işveren sendikası, </a:t>
            </a:r>
            <a:endParaRPr lang="tr-TR" dirty="0" smtClean="0"/>
          </a:p>
          <a:p>
            <a:r>
              <a:rPr lang="tr-TR" dirty="0" smtClean="0"/>
              <a:t>kanunda </a:t>
            </a:r>
            <a:r>
              <a:rPr lang="tr-TR" dirty="0"/>
              <a:t>öngörülen yönteme uyarak lokavtı sona erdirme kararı almaya da yetkilidir (STİSK.75/1).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karara rağmen, işveren lokavtı uygulamaya devam ederse, artık bundan sonra uygulanan lokavt, kanundışı lokavttır.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255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3</a:t>
            </a:r>
            <a:r>
              <a:rPr lang="tr-TR" sz="3600" b="1" dirty="0">
                <a:solidFill>
                  <a:srgbClr val="FF0000"/>
                </a:solidFill>
              </a:rPr>
              <a:t>. Kanuni Lokavt </a:t>
            </a:r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i="1" dirty="0" smtClean="0">
                <a:solidFill>
                  <a:srgbClr val="FF0000"/>
                </a:solidFill>
              </a:rPr>
              <a:t>&amp;SONUÇLARI&amp;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Kanuni lokavt, grevde olduğu gibi, tarafların lokavt devam ederken toplu iş sözleşmesi veya </a:t>
            </a:r>
          </a:p>
          <a:p>
            <a:r>
              <a:rPr lang="tr-TR" dirty="0" smtClean="0"/>
              <a:t>isteğe </a:t>
            </a:r>
            <a:r>
              <a:rPr lang="tr-TR" dirty="0"/>
              <a:t>bağlı tahkim anlaşması yapmaları, </a:t>
            </a:r>
            <a:endParaRPr lang="tr-TR" dirty="0" smtClean="0"/>
          </a:p>
          <a:p>
            <a:r>
              <a:rPr lang="tr-TR" dirty="0" smtClean="0"/>
              <a:t>lokavt </a:t>
            </a:r>
            <a:r>
              <a:rPr lang="tr-TR" dirty="0"/>
              <a:t>hakkının kötüye kullanıldığı gerekçesiyle lokavtın mahkeme kararı ile durdurulması hallerinde sona erer.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/>
              <a:t>Belirtmek gerekir ki, grevin uygulanmasına son verilmesi lokavtın, lokavtın uygulanmasına son verilmesi grevin kaldırılmasını gerektirmez (STİSK.75/3).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6165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3</a:t>
            </a:r>
            <a:r>
              <a:rPr lang="tr-TR" sz="3600" b="1" dirty="0">
                <a:solidFill>
                  <a:srgbClr val="FF0000"/>
                </a:solidFill>
              </a:rPr>
              <a:t>. Kanuni Lokavt </a:t>
            </a:r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i="1" dirty="0" smtClean="0">
                <a:solidFill>
                  <a:srgbClr val="FF0000"/>
                </a:solidFill>
              </a:rPr>
              <a:t>&amp;SONUÇLARI&amp;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Lokavt işveren sendikası veya sendika üyesi olmayan işverenin kararıyla da sona erdirilebilir.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Kanuni </a:t>
            </a:r>
            <a:r>
              <a:rPr lang="tr-TR" dirty="0"/>
              <a:t>bir lokavtı sona erdirme kararı, kararı alan tarafça ertesi iş günü sonuna kadar yazı ile karşı tarafa ve görevli makama bildirilir.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Lokavtın </a:t>
            </a:r>
            <a:r>
              <a:rPr lang="tr-TR" dirty="0"/>
              <a:t>sona erdiği, görevli makam tarafından işyerinde ilan edilir. Kanuni lokavt, ilanın yapılması ile sona erer (STİSK.75/1,2).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930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/>
          <a:lstStyle/>
          <a:p>
            <a:r>
              <a:rPr lang="tr-TR" b="1" dirty="0" smtClean="0"/>
              <a:t>1</a:t>
            </a:r>
            <a:r>
              <a:rPr lang="tr-TR" b="1" dirty="0"/>
              <a:t>. Genel Olarak 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Lokavt, işverenlerin işçiler üzerinde ekonomik baskı kurmak suretiyle iş uyuşmazlıklarının çözümünün sağlanması amacıyla başvurdukları mücadele aracıdır. </a:t>
            </a:r>
            <a:endParaRPr lang="tr-TR" dirty="0" smtClean="0"/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>
            <a:no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4</a:t>
            </a:r>
            <a:r>
              <a:rPr lang="tr-TR" b="1" dirty="0">
                <a:solidFill>
                  <a:srgbClr val="00B050"/>
                </a:solidFill>
              </a:rPr>
              <a:t>. Kanundışı Lokavt </a:t>
            </a:r>
            <a:endParaRPr lang="en-US" sz="3600" i="1" dirty="0">
              <a:solidFill>
                <a:srgbClr val="00B05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Kanundışı lokavt STİSK.59/3’de tanımlanmıştır: “Kanuni lokavt için aranan şartlar gerçekleşmeden yapılan lokavt kanundışıdır.”. </a:t>
            </a:r>
            <a:endParaRPr lang="tr-TR" dirty="0" smtClean="0"/>
          </a:p>
          <a:p>
            <a:endParaRPr lang="tr-TR" b="1" dirty="0"/>
          </a:p>
          <a:p>
            <a:r>
              <a:rPr lang="tr-TR" dirty="0"/>
              <a:t>Kanundışı lokavt, mesleki amaç taşımayan veya 6356 sayılı Kanun hükümlerine uygun olarak yapılmayan yahut lokavt yasağı veya engeli bulunmasına rağmen yapılan lokavttır.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2606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>
            <a:no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4</a:t>
            </a:r>
            <a:r>
              <a:rPr lang="tr-TR" b="1" dirty="0">
                <a:solidFill>
                  <a:srgbClr val="00B050"/>
                </a:solidFill>
              </a:rPr>
              <a:t>. Kanundışı Lokavt </a:t>
            </a:r>
            <a:endParaRPr lang="en-US" sz="3600" i="1" dirty="0">
              <a:solidFill>
                <a:srgbClr val="00B05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Toplu çıkar uyuşmazlıklarının çözümü için yapılmayan veya kanuni grev kararının alınmasından önce alınan lokavt kararları,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mesleki </a:t>
            </a:r>
            <a:r>
              <a:rPr lang="tr-TR" dirty="0"/>
              <a:t>amaç unsuru taşımadığı için bu karara uyularak yapılan lokavtlar kanundışı lokavttır.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763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>
            <a:no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4</a:t>
            </a:r>
            <a:r>
              <a:rPr lang="tr-TR" b="1" dirty="0">
                <a:solidFill>
                  <a:srgbClr val="00B050"/>
                </a:solidFill>
              </a:rPr>
              <a:t>. Kanundışı Lokavt </a:t>
            </a:r>
            <a:endParaRPr lang="en-US" sz="3600" i="1" dirty="0">
              <a:solidFill>
                <a:srgbClr val="00B05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Kanunda belirtilen yönteme uyulmadan yapılan lokavtlar kanundışı lokavttır. </a:t>
            </a:r>
            <a:endParaRPr lang="tr-TR" dirty="0" smtClean="0"/>
          </a:p>
          <a:p>
            <a:endParaRPr lang="tr-TR" dirty="0"/>
          </a:p>
          <a:p>
            <a:pPr lvl="1"/>
            <a:r>
              <a:rPr lang="tr-TR" dirty="0" smtClean="0"/>
              <a:t>Yetkili </a:t>
            </a:r>
            <a:r>
              <a:rPr lang="tr-TR" dirty="0"/>
              <a:t>olmayan işveren sendikası veya işveren sendikasına üye olan işveren tarafından lokavt kararı alınması; </a:t>
            </a:r>
            <a:endParaRPr lang="tr-TR" dirty="0" smtClean="0"/>
          </a:p>
          <a:p>
            <a:pPr lvl="1"/>
            <a:r>
              <a:rPr lang="tr-TR" dirty="0" smtClean="0"/>
              <a:t>lokavt </a:t>
            </a:r>
            <a:r>
              <a:rPr lang="tr-TR" dirty="0"/>
              <a:t>kararının kanuni süresi içerisinde alınmamış veya notere veya görevli makama tevdi edilmemiş olması; </a:t>
            </a:r>
            <a:endParaRPr lang="tr-TR" dirty="0" smtClean="0"/>
          </a:p>
          <a:p>
            <a:pPr lvl="1"/>
            <a:r>
              <a:rPr lang="tr-TR" dirty="0" smtClean="0"/>
              <a:t>lokavt </a:t>
            </a:r>
            <a:r>
              <a:rPr lang="tr-TR" dirty="0"/>
              <a:t>kararının süresi geçtikten sonra uygulanması veya işveren sendikasının lokavtı sona erdirme kararına rağmen, </a:t>
            </a:r>
            <a:endParaRPr lang="tr-TR" dirty="0" smtClean="0"/>
          </a:p>
          <a:p>
            <a:pPr lvl="1"/>
            <a:r>
              <a:rPr lang="tr-TR" dirty="0" smtClean="0"/>
              <a:t>lokavta </a:t>
            </a:r>
            <a:r>
              <a:rPr lang="tr-TR" dirty="0"/>
              <a:t>devam edilmesi hallerinde, </a:t>
            </a:r>
            <a:endParaRPr lang="tr-TR" dirty="0" smtClean="0"/>
          </a:p>
          <a:p>
            <a:r>
              <a:rPr lang="tr-TR" dirty="0" smtClean="0"/>
              <a:t>kanundışı </a:t>
            </a:r>
            <a:r>
              <a:rPr lang="tr-TR" dirty="0"/>
              <a:t>lokavt söz konusu olur. </a:t>
            </a:r>
            <a:r>
              <a:rPr lang="tr-TR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758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/>
          <a:lstStyle/>
          <a:p>
            <a:r>
              <a:rPr lang="tr-TR" b="1" dirty="0" smtClean="0"/>
              <a:t>1</a:t>
            </a:r>
            <a:r>
              <a:rPr lang="tr-TR" b="1" dirty="0"/>
              <a:t>. Genel Olarak 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Türk Hukukunda lokavt, 1961 Anayasasının yürürlüğe girmesinden sonra kabul edilen 275 sayılı Toplu İş Sözleşmesi, Grev ve Lokavt Kanunu ile uygulanmaya başlamıştır.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Ancak</a:t>
            </a:r>
            <a:r>
              <a:rPr lang="tr-TR" dirty="0"/>
              <a:t>, lokavt, Anayasal düzeyde ilk kez 1982 Anayasasında hüküm altına alınmıştır.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Lokavt </a:t>
            </a:r>
            <a:r>
              <a:rPr lang="tr-TR" dirty="0"/>
              <a:t>sırasıyla önce 2822 sayılı Toplu İş Sözleşmesi Grev ve Lokavt Kanunu ile ardından 6356 sayılı Sendikalar ve Toplu İş Sözleşmesi Kanunu ile düzenlenmiştir.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/>
          <a:lstStyle/>
          <a:p>
            <a:r>
              <a:rPr lang="tr-TR" b="1" dirty="0" smtClean="0"/>
              <a:t>1</a:t>
            </a:r>
            <a:r>
              <a:rPr lang="tr-TR" b="1" dirty="0"/>
              <a:t>. Genel Olarak 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Anayasanın 54. maddesinin başlığında grevden grev hakkı olarak bahsedilmiş olmasına rağmen; </a:t>
            </a:r>
            <a:endParaRPr lang="tr-TR" dirty="0" smtClean="0"/>
          </a:p>
          <a:p>
            <a:r>
              <a:rPr lang="tr-TR" dirty="0" smtClean="0"/>
              <a:t>lokavta </a:t>
            </a:r>
            <a:r>
              <a:rPr lang="tr-TR" dirty="0"/>
              <a:t>sadece lokavt olarak yer verilmiştir.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Anayasanın </a:t>
            </a:r>
            <a:r>
              <a:rPr lang="tr-TR" dirty="0"/>
              <a:t>açık olarak lokavt hakkı kavramından söz etmemiş olması lokavtın hak olma özelliğini ortadan kaldırmaz. </a:t>
            </a:r>
            <a:endParaRPr lang="tr-TR" dirty="0" smtClean="0"/>
          </a:p>
          <a:p>
            <a:r>
              <a:rPr lang="tr-TR" dirty="0" smtClean="0"/>
              <a:t>Çünkü </a:t>
            </a:r>
            <a:r>
              <a:rPr lang="tr-TR" dirty="0"/>
              <a:t>işveren kanunda öngörülen yönteme uymak kaydıyla, çıkarlarını korumak amacıyla, Anayasa ve kanunlar tarafından tanınan ve düzenlenen lokavta başvurabilir. </a:t>
            </a:r>
            <a:endParaRPr lang="tr-TR" dirty="0" smtClean="0"/>
          </a:p>
          <a:p>
            <a:r>
              <a:rPr lang="tr-TR" b="1" dirty="0" smtClean="0"/>
              <a:t>Anayasanın </a:t>
            </a:r>
            <a:r>
              <a:rPr lang="tr-TR" b="1" dirty="0"/>
              <a:t>lokavt hakkı kavramını kullanmamış olması, grev ile lokavtı birbirine eşit haklar olarak görmemesinden kaynaklanmıştır.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115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/>
          <a:lstStyle/>
          <a:p>
            <a:r>
              <a:rPr lang="tr-TR" b="1" dirty="0" smtClean="0"/>
              <a:t>1</a:t>
            </a:r>
            <a:r>
              <a:rPr lang="tr-TR" b="1" dirty="0"/>
              <a:t>. Genel Olarak 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Kısaca, grev hakkı doğrudan kullanılabilen bir hak olmasına karşın; lokavt hakkı grev hakkının kullanılmasına bağlıdır.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nedenle, Türk Hukukunda lokavt hakkı savunma lokavtı niteliğinde kabul edilmiştir.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47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/>
          <a:lstStyle/>
          <a:p>
            <a:r>
              <a:rPr lang="tr-TR" b="1" dirty="0" smtClean="0"/>
              <a:t>2</a:t>
            </a:r>
            <a:r>
              <a:rPr lang="tr-TR" b="1" dirty="0"/>
              <a:t>. Lokavtın Tanımı Ve Unsurları 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Kanunda yer alan tanım esas alındığı takdirde, lokavtın unsurları </a:t>
            </a:r>
            <a:endParaRPr lang="tr-TR" dirty="0" smtClean="0"/>
          </a:p>
          <a:p>
            <a:endParaRPr lang="tr-TR" dirty="0"/>
          </a:p>
          <a:p>
            <a:pPr lvl="1"/>
            <a:r>
              <a:rPr lang="tr-TR" dirty="0" smtClean="0"/>
              <a:t>“</a:t>
            </a:r>
            <a:r>
              <a:rPr lang="tr-TR" dirty="0"/>
              <a:t>işçilerin topluca işten uzaklaştırılmaları”, 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“</a:t>
            </a:r>
            <a:r>
              <a:rPr lang="tr-TR" dirty="0"/>
              <a:t>işten uzaklaştırmanın işyerinde faaliyetin tamamen durmasına sebep olacak tarzda olması”, 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smtClean="0"/>
              <a:t>“</a:t>
            </a:r>
            <a:r>
              <a:rPr lang="tr-TR" dirty="0"/>
              <a:t>işten uzaklaştırmanın işveren veya işveren vekili tarafından kendi kararıyla veya bir kuruluşun verdiği karara uyularak yapılması” </a:t>
            </a:r>
            <a:endParaRPr lang="tr-TR" dirty="0" smtClean="0"/>
          </a:p>
          <a:p>
            <a:r>
              <a:rPr lang="tr-TR" dirty="0" smtClean="0"/>
              <a:t>olarak </a:t>
            </a:r>
            <a:r>
              <a:rPr lang="tr-TR" dirty="0"/>
              <a:t>belirlenebilir. </a:t>
            </a:r>
          </a:p>
        </p:txBody>
      </p:sp>
    </p:spTree>
    <p:extLst>
      <p:ext uri="{BB962C8B-B14F-4D97-AF65-F5344CB8AC3E}">
        <p14:creationId xmlns:p14="http://schemas.microsoft.com/office/powerpoint/2010/main" val="13627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/>
          <a:lstStyle/>
          <a:p>
            <a:r>
              <a:rPr lang="tr-TR" b="1" dirty="0" smtClean="0">
                <a:solidFill>
                  <a:srgbClr val="FF0000"/>
                </a:solidFill>
              </a:rPr>
              <a:t>3</a:t>
            </a:r>
            <a:r>
              <a:rPr lang="tr-TR" b="1" dirty="0">
                <a:solidFill>
                  <a:srgbClr val="FF0000"/>
                </a:solidFill>
              </a:rPr>
              <a:t>. Kanuni Lokavt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Kanuni lokavt STİSK.59/2’de tanımlanmıştır.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Buna </a:t>
            </a:r>
            <a:r>
              <a:rPr lang="tr-TR" dirty="0"/>
              <a:t>göre, </a:t>
            </a:r>
            <a:endParaRPr lang="tr-TR" dirty="0" smtClean="0"/>
          </a:p>
          <a:p>
            <a:r>
              <a:rPr lang="tr-TR" dirty="0" smtClean="0"/>
              <a:t>“</a:t>
            </a:r>
            <a:r>
              <a:rPr lang="tr-TR" b="1" dirty="0"/>
              <a:t>Toplu iş sözleşmesinin yapılması sırasında uyuşmazlık çıkması ve işçi sendikası tarafından grev kararı alınması hâlinde bu Kanun hükümlerine uygun olarak yapılan lokavta kanuni lokavt denir</a:t>
            </a:r>
            <a:r>
              <a:rPr lang="tr-TR" dirty="0"/>
              <a:t>.”. </a:t>
            </a:r>
          </a:p>
        </p:txBody>
      </p:sp>
    </p:spTree>
    <p:extLst>
      <p:ext uri="{BB962C8B-B14F-4D97-AF65-F5344CB8AC3E}">
        <p14:creationId xmlns:p14="http://schemas.microsoft.com/office/powerpoint/2010/main" val="9446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/>
          <a:lstStyle/>
          <a:p>
            <a:r>
              <a:rPr lang="tr-TR" b="1" dirty="0" smtClean="0">
                <a:solidFill>
                  <a:srgbClr val="FF0000"/>
                </a:solidFill>
              </a:rPr>
              <a:t>3</a:t>
            </a:r>
            <a:r>
              <a:rPr lang="tr-TR" b="1" dirty="0">
                <a:solidFill>
                  <a:srgbClr val="FF0000"/>
                </a:solidFill>
              </a:rPr>
              <a:t>. Kanuni Lokavt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Kanuni lokavtın </a:t>
            </a:r>
            <a:r>
              <a:rPr lang="tr-TR" b="1" dirty="0"/>
              <a:t>unsurları da </a:t>
            </a:r>
            <a:endParaRPr lang="tr-TR" b="1" dirty="0" smtClean="0"/>
          </a:p>
          <a:p>
            <a:endParaRPr lang="tr-TR" b="1" dirty="0"/>
          </a:p>
          <a:p>
            <a:r>
              <a:rPr lang="tr-TR" dirty="0" smtClean="0"/>
              <a:t>kanuni </a:t>
            </a:r>
            <a:r>
              <a:rPr lang="tr-TR" dirty="0"/>
              <a:t>grevin unsurlarında olduğu gibi </a:t>
            </a:r>
            <a:endParaRPr lang="tr-TR" dirty="0" smtClean="0"/>
          </a:p>
          <a:p>
            <a:endParaRPr lang="tr-TR" dirty="0"/>
          </a:p>
          <a:p>
            <a:r>
              <a:rPr lang="tr-TR" b="1" dirty="0" smtClean="0"/>
              <a:t>mesleki </a:t>
            </a:r>
            <a:r>
              <a:rPr lang="tr-TR" b="1" dirty="0"/>
              <a:t>amaç, </a:t>
            </a:r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kanunda </a:t>
            </a:r>
            <a:r>
              <a:rPr lang="tr-TR" b="1" dirty="0"/>
              <a:t>öngörülen yönteme uygunluk ve </a:t>
            </a:r>
            <a:endParaRPr lang="tr-TR" b="1" dirty="0" smtClean="0"/>
          </a:p>
          <a:p>
            <a:endParaRPr lang="tr-TR" b="1" dirty="0"/>
          </a:p>
          <a:p>
            <a:r>
              <a:rPr lang="tr-TR" b="1" dirty="0" smtClean="0"/>
              <a:t>lokavt </a:t>
            </a:r>
            <a:r>
              <a:rPr lang="tr-TR" b="1" dirty="0"/>
              <a:t>yasağı veya engelinin bulunmamasıdır. </a:t>
            </a:r>
          </a:p>
        </p:txBody>
      </p:sp>
    </p:spTree>
    <p:extLst>
      <p:ext uri="{BB962C8B-B14F-4D97-AF65-F5344CB8AC3E}">
        <p14:creationId xmlns:p14="http://schemas.microsoft.com/office/powerpoint/2010/main" val="39419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233248" cy="976536"/>
          </a:xfrm>
        </p:spPr>
        <p:txBody>
          <a:bodyPr rtlCol="0"/>
          <a:lstStyle/>
          <a:p>
            <a:r>
              <a:rPr lang="tr-TR" b="1" dirty="0" smtClean="0">
                <a:solidFill>
                  <a:srgbClr val="FF0000"/>
                </a:solidFill>
              </a:rPr>
              <a:t>3</a:t>
            </a:r>
            <a:r>
              <a:rPr lang="tr-TR" b="1" dirty="0">
                <a:solidFill>
                  <a:srgbClr val="FF0000"/>
                </a:solidFill>
              </a:rPr>
              <a:t>. Kanuni Lokavt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052736"/>
            <a:ext cx="11593288" cy="5119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u="sng" dirty="0"/>
              <a:t>a) Lokavt Yasakları </a:t>
            </a:r>
            <a:endParaRPr lang="tr-TR" u="sng" dirty="0"/>
          </a:p>
          <a:p>
            <a:r>
              <a:rPr lang="tr-TR" dirty="0"/>
              <a:t>6356 sayılı Kanun, grev ve lokavt yasaklarını birlikte düzenlemiştir.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nedenle daha önce belirttiğimiz gerek sürekli gerekse geçici grev yasağı hallerinde lokavt da yapılamaz.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312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1064</Words>
  <Application>Microsoft Office PowerPoint</Application>
  <PresentationFormat>Özel</PresentationFormat>
  <Paragraphs>142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Kitaplar 16 x 9</vt:lpstr>
      <vt:lpstr>Lokavt </vt:lpstr>
      <vt:lpstr>1. Genel Olarak </vt:lpstr>
      <vt:lpstr>1. Genel Olarak </vt:lpstr>
      <vt:lpstr>1. Genel Olarak </vt:lpstr>
      <vt:lpstr>1. Genel Olarak </vt:lpstr>
      <vt:lpstr>2. Lokavtın Tanımı Ve Unsurları </vt:lpstr>
      <vt:lpstr>3. Kanuni Lokavt </vt:lpstr>
      <vt:lpstr>3. Kanuni Lokavt </vt:lpstr>
      <vt:lpstr>3. Kanuni Lokavt </vt:lpstr>
      <vt:lpstr>3. Kanuni Lokavt </vt:lpstr>
      <vt:lpstr>3. Kanuni Lokavt  &amp;SONUÇLARI&amp;</vt:lpstr>
      <vt:lpstr>3. Kanuni Lokavt  &amp;SONUÇLARI&amp;</vt:lpstr>
      <vt:lpstr>3. Kanuni Lokavt  &amp;SONUÇLARI&amp;</vt:lpstr>
      <vt:lpstr>3. Kanuni Lokavt  &amp;SONUÇLARI&amp;</vt:lpstr>
      <vt:lpstr>3. Kanuni Lokavt  &amp;SONUÇLARI&amp;</vt:lpstr>
      <vt:lpstr>3. Kanuni Lokavt  &amp;SONUÇLARI&amp;</vt:lpstr>
      <vt:lpstr>3. Kanuni Lokavt  &amp;SONUÇLARI&amp;</vt:lpstr>
      <vt:lpstr>3. Kanuni Lokavt  &amp;SONUÇLARI&amp;</vt:lpstr>
      <vt:lpstr>3. Kanuni Lokavt  &amp;SONUÇLARI&amp;</vt:lpstr>
      <vt:lpstr>4. Kanundışı Lokavt </vt:lpstr>
      <vt:lpstr>4. Kanundışı Lokavt </vt:lpstr>
      <vt:lpstr>4. Kanundışı Lokavt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2020-04-25T20:48:20Z</dcterms:created>
  <dcterms:modified xsi:type="dcterms:W3CDTF">2020-04-26T22:40:45Z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