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3" r:id="rId2"/>
    <p:sldId id="308" r:id="rId3"/>
    <p:sldId id="295" r:id="rId4"/>
    <p:sldId id="296" r:id="rId5"/>
    <p:sldId id="350" r:id="rId6"/>
    <p:sldId id="351" r:id="rId7"/>
    <p:sldId id="352" r:id="rId8"/>
    <p:sldId id="353" r:id="rId9"/>
    <p:sldId id="264" r:id="rId10"/>
    <p:sldId id="345" r:id="rId11"/>
    <p:sldId id="346" r:id="rId12"/>
    <p:sldId id="347" r:id="rId13"/>
    <p:sldId id="348" r:id="rId14"/>
    <p:sldId id="349" r:id="rId15"/>
    <p:sldId id="354" r:id="rId16"/>
    <p:sldId id="359" r:id="rId17"/>
    <p:sldId id="360" r:id="rId18"/>
    <p:sldId id="361" r:id="rId19"/>
    <p:sldId id="365" r:id="rId20"/>
    <p:sldId id="367" r:id="rId21"/>
    <p:sldId id="368" r:id="rId22"/>
    <p:sldId id="369" r:id="rId23"/>
    <p:sldId id="326" r:id="rId24"/>
    <p:sldId id="373" r:id="rId25"/>
    <p:sldId id="374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10" autoAdjust="0"/>
  </p:normalViewPr>
  <p:slideViewPr>
    <p:cSldViewPr>
      <p:cViewPr varScale="1">
        <p:scale>
          <a:sx n="81" d="100"/>
          <a:sy n="81" d="100"/>
        </p:scale>
        <p:origin x="149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AB15E-1380-4956-B395-1D4C64F6269F}" type="datetimeFigureOut">
              <a:rPr lang="tr-TR" smtClean="0"/>
              <a:pPr/>
              <a:t>16.04.2020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D2E97-E009-458D-B966-56D21022B2B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2000" b="1" dirty="0"/>
              <a:t>DİNLEDİĞİNİZ</a:t>
            </a:r>
            <a:r>
              <a:rPr lang="tr-TR" sz="2000" b="1" baseline="0" dirty="0"/>
              <a:t> İÇİN TEŞEKKÜR EDERİM…</a:t>
            </a:r>
            <a:endParaRPr lang="tr-TR" sz="2000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D2E97-E009-458D-B966-56D21022B2BC}" type="slidenum">
              <a:rPr lang="tr-TR" smtClean="0"/>
              <a:pPr/>
              <a:t>25</a:t>
            </a:fld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C23-09C3-4623-922A-D63585E0762A}" type="datetimeFigureOut">
              <a:rPr lang="tr-TR" smtClean="0"/>
              <a:pPr/>
              <a:t>16.04.2020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6F9-9345-4051-BF10-4228BAA44E5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C23-09C3-4623-922A-D63585E0762A}" type="datetimeFigureOut">
              <a:rPr lang="tr-TR" smtClean="0"/>
              <a:pPr/>
              <a:t>16.04.2020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6F9-9345-4051-BF10-4228BAA44E5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C23-09C3-4623-922A-D63585E0762A}" type="datetimeFigureOut">
              <a:rPr lang="tr-TR" smtClean="0"/>
              <a:pPr/>
              <a:t>16.04.2020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6F9-9345-4051-BF10-4228BAA44E5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C23-09C3-4623-922A-D63585E0762A}" type="datetimeFigureOut">
              <a:rPr lang="tr-TR" smtClean="0"/>
              <a:pPr/>
              <a:t>16.04.2020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6F9-9345-4051-BF10-4228BAA44E5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C23-09C3-4623-922A-D63585E0762A}" type="datetimeFigureOut">
              <a:rPr lang="tr-TR" smtClean="0"/>
              <a:pPr/>
              <a:t>16.04.2020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6F9-9345-4051-BF10-4228BAA44E5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C23-09C3-4623-922A-D63585E0762A}" type="datetimeFigureOut">
              <a:rPr lang="tr-TR" smtClean="0"/>
              <a:pPr/>
              <a:t>16.04.2020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6F9-9345-4051-BF10-4228BAA44E5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C23-09C3-4623-922A-D63585E0762A}" type="datetimeFigureOut">
              <a:rPr lang="tr-TR" smtClean="0"/>
              <a:pPr/>
              <a:t>16.04.2020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6F9-9345-4051-BF10-4228BAA44E5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C23-09C3-4623-922A-D63585E0762A}" type="datetimeFigureOut">
              <a:rPr lang="tr-TR" smtClean="0"/>
              <a:pPr/>
              <a:t>16.04.2020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6F9-9345-4051-BF10-4228BAA44E5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C23-09C3-4623-922A-D63585E0762A}" type="datetimeFigureOut">
              <a:rPr lang="tr-TR" smtClean="0"/>
              <a:pPr/>
              <a:t>16.04.2020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6F9-9345-4051-BF10-4228BAA44E5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C23-09C3-4623-922A-D63585E0762A}" type="datetimeFigureOut">
              <a:rPr lang="tr-TR" smtClean="0"/>
              <a:pPr/>
              <a:t>16.04.2020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6F9-9345-4051-BF10-4228BAA44E5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DC23-09C3-4623-922A-D63585E0762A}" type="datetimeFigureOut">
              <a:rPr lang="tr-TR" smtClean="0"/>
              <a:pPr/>
              <a:t>16.04.2020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6F9-9345-4051-BF10-4228BAA44E5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DC23-09C3-4623-922A-D63585E0762A}" type="datetimeFigureOut">
              <a:rPr lang="tr-TR" smtClean="0"/>
              <a:pPr/>
              <a:t>16.04.2020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6F9-9345-4051-BF10-4228BAA44E5C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470025"/>
          </a:xfrm>
        </p:spPr>
        <p:txBody>
          <a:bodyPr>
            <a:noAutofit/>
          </a:bodyPr>
          <a:lstStyle/>
          <a:p>
            <a:r>
              <a:rPr lang="tr-TR" sz="4500" b="1" dirty="0">
                <a:latin typeface="+mn-lt"/>
              </a:rPr>
              <a:t>TARİHİ TEKSTİL DOKUMALAR VE SOF ÖRNEĞİ</a:t>
            </a:r>
            <a:br>
              <a:rPr lang="tr-TR" sz="4500" dirty="0"/>
            </a:br>
            <a:endParaRPr lang="tr-TR" sz="4500" b="1" dirty="0">
              <a:solidFill>
                <a:schemeClr val="tx2">
                  <a:lumMod val="75000"/>
                </a:schemeClr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4143380"/>
            <a:ext cx="9144000" cy="27146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          </a:t>
            </a:r>
          </a:p>
          <a:p>
            <a:pPr algn="l"/>
            <a:endParaRPr lang="tr-TR" sz="19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2" descr="angora goat icon ile ilgili görsel sonucu">
            <a:extLst>
              <a:ext uri="{FF2B5EF4-FFF2-40B4-BE49-F238E27FC236}">
                <a16:creationId xmlns:a16="http://schemas.microsoft.com/office/drawing/2014/main" id="{22A404D5-26DC-4C0A-9B98-CB23F75B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01"/>
          <a:stretch>
            <a:fillRect/>
          </a:stretch>
        </p:blipFill>
        <p:spPr bwMode="auto">
          <a:xfrm>
            <a:off x="3203848" y="4413865"/>
            <a:ext cx="3057525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72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72100" y="0"/>
            <a:ext cx="3571900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400" dirty="0"/>
              <a:t>Sof Hırka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Osmanlı,20. yüzyıl başı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Sadberk Hanım Müzesi Koleksiyonu, </a:t>
            </a:r>
            <a:r>
              <a:rPr lang="tr-TR" sz="2400" dirty="0" err="1"/>
              <a:t>Env</a:t>
            </a:r>
            <a:r>
              <a:rPr lang="tr-TR" sz="2400" dirty="0"/>
              <a:t> no:SHM 15312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Hardal rengi yün dokumadan dikilmiş</a:t>
            </a:r>
            <a:br>
              <a:rPr lang="tr-TR" sz="2400" dirty="0"/>
            </a:b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Tarihi Dokumak: Bir Kentin Gizemi Sof </a:t>
            </a:r>
            <a:br>
              <a:rPr lang="tr-TR" sz="2400" dirty="0"/>
            </a:br>
            <a:r>
              <a:rPr lang="tr-TR" sz="2400" dirty="0" err="1"/>
              <a:t>Vekam</a:t>
            </a:r>
            <a:r>
              <a:rPr lang="tr-TR" sz="2400" dirty="0"/>
              <a:t> yayınları </a:t>
            </a:r>
          </a:p>
        </p:txBody>
      </p:sp>
      <p:pic>
        <p:nvPicPr>
          <p:cNvPr id="1026" name="Picture 2" descr="C:\Users\Kullanıcı123\Downloads\20190906_154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07" t="12118" r="3924" b="15275"/>
          <a:stretch>
            <a:fillRect/>
          </a:stretch>
        </p:blipFill>
        <p:spPr bwMode="auto">
          <a:xfrm rot="5400000">
            <a:off x="-479060" y="1423276"/>
            <a:ext cx="6255486" cy="378621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187624" y="6488668"/>
            <a:ext cx="2752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Kaynak:</a:t>
            </a:r>
            <a:r>
              <a:rPr lang="tr-TR" dirty="0"/>
              <a:t> Lale Görünür, SHM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15018" y="0"/>
            <a:ext cx="3328982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400" dirty="0"/>
              <a:t>Sof Etek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 Osmanlı,20. yüzyıl başı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Sadberk Hanım Müzesi Koleksiyonu, </a:t>
            </a:r>
            <a:r>
              <a:rPr lang="tr-TR" sz="2400" dirty="0" err="1"/>
              <a:t>Env</a:t>
            </a:r>
            <a:r>
              <a:rPr lang="tr-TR" sz="2400" dirty="0"/>
              <a:t> no:SHM 2614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Çağla renkli softan dikilmiş 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Tarihi Dokumak: Bir Kentin Gizemi Sof </a:t>
            </a:r>
            <a:br>
              <a:rPr lang="tr-TR" sz="2400" dirty="0"/>
            </a:br>
            <a:r>
              <a:rPr lang="tr-TR" sz="2400" dirty="0" err="1"/>
              <a:t>Vekam</a:t>
            </a:r>
            <a:r>
              <a:rPr lang="tr-TR" sz="2400" dirty="0"/>
              <a:t> yayınları </a:t>
            </a:r>
          </a:p>
        </p:txBody>
      </p:sp>
      <p:pic>
        <p:nvPicPr>
          <p:cNvPr id="2050" name="Picture 2" descr="C:\Users\Kullanıcı123\Downloads\20190906_1548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26" t="2648" r="8659"/>
          <a:stretch>
            <a:fillRect/>
          </a:stretch>
        </p:blipFill>
        <p:spPr bwMode="auto">
          <a:xfrm rot="5400000">
            <a:off x="72523" y="1045918"/>
            <a:ext cx="5832648" cy="4406123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619672" y="6237312"/>
            <a:ext cx="2752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Kaynak:</a:t>
            </a:r>
            <a:r>
              <a:rPr lang="tr-TR" dirty="0"/>
              <a:t> Lale Görünür, SHM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86446" y="0"/>
            <a:ext cx="3357554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400" dirty="0"/>
              <a:t>Sof Şalvar</a:t>
            </a:r>
            <a:br>
              <a:rPr lang="tr-TR" sz="2400" dirty="0"/>
            </a:br>
            <a:r>
              <a:rPr lang="tr-TR" sz="2400" dirty="0"/>
              <a:t> Osmanlı,19. yıl sonu- 20. yüzyıl başı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Sadberk Hanım Müzesi Koleksiyonu, </a:t>
            </a:r>
            <a:r>
              <a:rPr lang="tr-TR" sz="2400" dirty="0" err="1"/>
              <a:t>Env</a:t>
            </a:r>
            <a:r>
              <a:rPr lang="tr-TR" sz="2400" dirty="0"/>
              <a:t> no:SHM 13392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Çingene Pembesi softan külot pantolon kesimli bol şalvar 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Tarihi Dokumak: Bir Kentin Gizemi Sof </a:t>
            </a:r>
            <a:br>
              <a:rPr lang="tr-TR" sz="2400" dirty="0"/>
            </a:br>
            <a:r>
              <a:rPr lang="tr-TR" sz="2400" dirty="0" err="1"/>
              <a:t>Vekam</a:t>
            </a:r>
            <a:r>
              <a:rPr lang="tr-TR" sz="2400" dirty="0"/>
              <a:t> yayınları </a:t>
            </a:r>
            <a:br>
              <a:rPr lang="tr-TR" sz="2400" dirty="0"/>
            </a:br>
            <a:endParaRPr lang="tr-TR" sz="2400" dirty="0"/>
          </a:p>
        </p:txBody>
      </p:sp>
      <p:pic>
        <p:nvPicPr>
          <p:cNvPr id="3074" name="Picture 2" descr="C:\Users\Kullanıcı123\Downloads\20190906_154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61" r="3551"/>
          <a:stretch>
            <a:fillRect/>
          </a:stretch>
        </p:blipFill>
        <p:spPr bwMode="auto">
          <a:xfrm rot="5400000">
            <a:off x="-48307" y="1064530"/>
            <a:ext cx="5820327" cy="4500594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691680" y="6309320"/>
            <a:ext cx="2752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Kaynak:</a:t>
            </a:r>
            <a:r>
              <a:rPr lang="tr-TR" dirty="0"/>
              <a:t> Lale Görünür, SHM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86446" y="0"/>
            <a:ext cx="3357554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400" dirty="0"/>
              <a:t>Tiftik Lizöz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1905-1908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 Sadberk Hanım Müzesi Koleksiyonu, </a:t>
            </a:r>
            <a:r>
              <a:rPr lang="tr-TR" sz="2400" dirty="0" err="1"/>
              <a:t>Env</a:t>
            </a:r>
            <a:r>
              <a:rPr lang="tr-TR" sz="2400" dirty="0"/>
              <a:t> no:SHM 17630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Krem rengi ve açık mavi tiftikten firkete işi ile örülmüş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Tarihi Dokumak: Bir Kentin Gizemi Sof </a:t>
            </a:r>
            <a:br>
              <a:rPr lang="tr-TR" sz="2400" dirty="0"/>
            </a:br>
            <a:r>
              <a:rPr lang="tr-TR" sz="2400" dirty="0" err="1"/>
              <a:t>Vekam</a:t>
            </a:r>
            <a:r>
              <a:rPr lang="tr-TR" sz="2400" dirty="0"/>
              <a:t> yayınları </a:t>
            </a:r>
            <a:br>
              <a:rPr lang="tr-TR" sz="2400" dirty="0"/>
            </a:br>
            <a:br>
              <a:rPr lang="tr-TR" sz="2400" dirty="0"/>
            </a:br>
            <a:endParaRPr lang="tr-TR" sz="2400" dirty="0"/>
          </a:p>
        </p:txBody>
      </p:sp>
      <p:pic>
        <p:nvPicPr>
          <p:cNvPr id="4098" name="Picture 2" descr="C:\Users\Kullanıcı123\Downloads\20190906_154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049" r="1087" b="11609"/>
          <a:stretch>
            <a:fillRect/>
          </a:stretch>
        </p:blipFill>
        <p:spPr bwMode="auto">
          <a:xfrm>
            <a:off x="395536" y="620688"/>
            <a:ext cx="4978839" cy="5184576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1547664" y="5877272"/>
            <a:ext cx="2752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Kaynak:</a:t>
            </a:r>
            <a:r>
              <a:rPr lang="tr-TR" dirty="0"/>
              <a:t> Lale Görünür, SHM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00694" y="0"/>
            <a:ext cx="3643306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400" dirty="0"/>
              <a:t>Tiftik Pelerin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20. yüzyıl başı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 Sadberk Hanım Müzesi Koleksiyonu, </a:t>
            </a:r>
            <a:r>
              <a:rPr lang="tr-TR" sz="2400" dirty="0" err="1"/>
              <a:t>Env</a:t>
            </a:r>
            <a:r>
              <a:rPr lang="tr-TR" sz="2400" dirty="0"/>
              <a:t> no:SHM 18357 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Krem rengi tiftikten dairesel motiflerle firkete işi ile örülmüş</a:t>
            </a:r>
            <a:br>
              <a:rPr lang="tr-TR" sz="2400" dirty="0"/>
            </a:br>
            <a:br>
              <a:rPr lang="tr-TR" sz="2400" dirty="0"/>
            </a:br>
            <a:r>
              <a:rPr lang="tr-TR" sz="2400" dirty="0"/>
              <a:t>Tarihi Dokumak: Bir Kentin Gizemi Sof </a:t>
            </a:r>
            <a:br>
              <a:rPr lang="tr-TR" sz="2400" dirty="0"/>
            </a:br>
            <a:r>
              <a:rPr lang="tr-TR" sz="2400" dirty="0" err="1"/>
              <a:t>Vekam</a:t>
            </a:r>
            <a:r>
              <a:rPr lang="tr-TR" sz="2400" dirty="0"/>
              <a:t> yayınları </a:t>
            </a:r>
            <a:br>
              <a:rPr lang="tr-TR" sz="2400" dirty="0"/>
            </a:br>
            <a:endParaRPr lang="tr-TR" sz="2400" dirty="0"/>
          </a:p>
        </p:txBody>
      </p:sp>
      <p:pic>
        <p:nvPicPr>
          <p:cNvPr id="5122" name="Picture 2" descr="C:\Users\Kullanıcı123\Downloads\20190906_154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394" t="5804" r="9843"/>
          <a:stretch>
            <a:fillRect/>
          </a:stretch>
        </p:blipFill>
        <p:spPr bwMode="auto">
          <a:xfrm rot="5400000">
            <a:off x="145017" y="943215"/>
            <a:ext cx="5286244" cy="4929223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403648" y="6165304"/>
            <a:ext cx="2752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Kaynak:</a:t>
            </a:r>
            <a:r>
              <a:rPr lang="tr-TR" dirty="0"/>
              <a:t> Lale Görünür, SHM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400" b="1" dirty="0"/>
              <a:t>Tarihi tekstillerin aşamalı olarak incelenmesi; </a:t>
            </a:r>
          </a:p>
          <a:p>
            <a:pPr>
              <a:buNone/>
            </a:pPr>
            <a:r>
              <a:rPr lang="tr-TR" sz="3400" b="1" dirty="0"/>
              <a:t>	Konservatörleri, tarihçileri, sanat tarihçilerini, kimyager, tekstil, el sanatları konularında çalışan daha birçok bilim insanının disiplinler arası çalışmasını gerektirir.</a:t>
            </a:r>
          </a:p>
        </p:txBody>
      </p:sp>
      <p:pic>
        <p:nvPicPr>
          <p:cNvPr id="4" name="Picture 2" descr="weave icon ile ilgili görsel sonuc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701264">
            <a:off x="7222447" y="5143344"/>
            <a:ext cx="1323875" cy="132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476672"/>
            <a:ext cx="5266928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MÜZELERDE TEKSTİL </a:t>
            </a:r>
            <a:br>
              <a:rPr lang="tr-TR" b="1" dirty="0"/>
            </a:br>
            <a:r>
              <a:rPr lang="tr-TR" b="1" dirty="0"/>
              <a:t>SERGİLEME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916832"/>
            <a:ext cx="6120680" cy="4525963"/>
          </a:xfrm>
        </p:spPr>
        <p:txBody>
          <a:bodyPr>
            <a:normAutofit fontScale="92500"/>
          </a:bodyPr>
          <a:lstStyle/>
          <a:p>
            <a:r>
              <a:rPr lang="tr-TR" dirty="0"/>
              <a:t>Tarihi tekstil eserler organik kökenli</a:t>
            </a:r>
          </a:p>
          <a:p>
            <a:r>
              <a:rPr lang="tr-TR" dirty="0"/>
              <a:t>Çevresel koşullar (ısı, ışık, nem vb.)</a:t>
            </a:r>
          </a:p>
          <a:p>
            <a:endParaRPr lang="tr-TR" dirty="0"/>
          </a:p>
          <a:p>
            <a:pPr algn="ctr">
              <a:buNone/>
            </a:pPr>
            <a:r>
              <a:rPr lang="tr-TR" dirty="0">
                <a:solidFill>
                  <a:srgbClr val="002060"/>
                </a:solidFill>
                <a:latin typeface="Arial Black" pitchFamily="34" charset="0"/>
                <a:ea typeface="Dotum" pitchFamily="34" charset="-127"/>
              </a:rPr>
              <a:t>Müzeler toplama, muhafaza etme, koruma, depolama, sergileme, araştırma ve yorumlamadan sorumlu kurumlardır.</a:t>
            </a:r>
          </a:p>
        </p:txBody>
      </p:sp>
      <p:pic>
        <p:nvPicPr>
          <p:cNvPr id="12290" name="Picture 2" descr="islamic textile pattern icon ile ilgili görsel sonuc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757776"/>
              </a:clrFrom>
              <a:clrTo>
                <a:srgbClr val="757776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40000"/>
          </a:blip>
          <a:srcRect b="14764"/>
          <a:stretch>
            <a:fillRect/>
          </a:stretch>
        </p:blipFill>
        <p:spPr bwMode="auto">
          <a:xfrm rot="5400000">
            <a:off x="4401108" y="2115108"/>
            <a:ext cx="6858000" cy="262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779912" y="1268760"/>
            <a:ext cx="4917232" cy="4525963"/>
          </a:xfrm>
        </p:spPr>
        <p:txBody>
          <a:bodyPr>
            <a:normAutofit/>
          </a:bodyPr>
          <a:lstStyle/>
          <a:p>
            <a:r>
              <a:rPr lang="tr-TR" sz="4000" dirty="0"/>
              <a:t>Sergileme, </a:t>
            </a:r>
          </a:p>
          <a:p>
            <a:pPr>
              <a:buNone/>
            </a:pPr>
            <a:endParaRPr lang="tr-TR" sz="4000" dirty="0"/>
          </a:p>
          <a:p>
            <a:pPr algn="ctr">
              <a:buFont typeface="Wingdings" pitchFamily="2" charset="2"/>
              <a:buChar char="Ø"/>
            </a:pPr>
            <a:r>
              <a:rPr lang="tr-TR" sz="4000" dirty="0">
                <a:solidFill>
                  <a:srgbClr val="002060"/>
                </a:solidFill>
              </a:rPr>
              <a:t>proje bazlı sergi, </a:t>
            </a:r>
          </a:p>
          <a:p>
            <a:pPr algn="ctr">
              <a:buFont typeface="Wingdings" pitchFamily="2" charset="2"/>
              <a:buChar char="Ø"/>
            </a:pPr>
            <a:r>
              <a:rPr lang="tr-TR" sz="4000" dirty="0">
                <a:solidFill>
                  <a:srgbClr val="002060"/>
                </a:solidFill>
              </a:rPr>
              <a:t>tematik sergi </a:t>
            </a:r>
          </a:p>
          <a:p>
            <a:pPr algn="ctr">
              <a:buFont typeface="Wingdings" pitchFamily="2" charset="2"/>
              <a:buChar char="Ø"/>
            </a:pPr>
            <a:r>
              <a:rPr lang="tr-TR" sz="4000" dirty="0">
                <a:solidFill>
                  <a:srgbClr val="002060"/>
                </a:solidFill>
              </a:rPr>
              <a:t>eğitsel sergi</a:t>
            </a:r>
          </a:p>
        </p:txBody>
      </p:sp>
      <p:pic>
        <p:nvPicPr>
          <p:cNvPr id="11266" name="Picture 2" descr="museum exhibition icon ile ilgili görsel sonuc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1196752"/>
            <a:ext cx="3707904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Serginin doğası ve amacının ne olduğu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Serginin ölçeğine karar verilmeli, hedef kitle ve ihtiyaçları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Ziyaretçi (hedef kitle) kimdir?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Aile mi?, yerli ve uluslararası turist mi?, konu uzmanı mı?, okul grupları mı?, ziyaretçinin yaşı, cinsiyeti, ırkı, fiziksel ve duygusal yetenekleri gibi demografik özellikler</a:t>
            </a:r>
          </a:p>
          <a:p>
            <a:pPr>
              <a:buNone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Ziyaretçi dışında sergileme alanının içeriği ve pozisyonu nedir?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Sergileme için ayrılan bütçe miktarı ne kadardır?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Sergi süresi ne kadar olmalı?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dirty="0"/>
              <a:t>Sergide anlatılmak istenilen hedef kitlenin hikayenin ne olduğunu algılaması değil nasıl olduğunu algılamasıdır.</a:t>
            </a:r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r>
              <a:rPr lang="tr-TR" dirty="0"/>
              <a:t>Anlatılmak istenilen nesnede ara bağlantıların kurulması ziyaretçinin daha fazla algılamasına yardımcı olur.</a:t>
            </a:r>
          </a:p>
          <a:p>
            <a:endParaRPr lang="tr-TR" dirty="0"/>
          </a:p>
        </p:txBody>
      </p:sp>
      <p:pic>
        <p:nvPicPr>
          <p:cNvPr id="4" name="Picture 2" descr="weave icon ile ilgili görsel sonucu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701264">
            <a:off x="4151910" y="5313166"/>
            <a:ext cx="1100797" cy="1100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1026" name="Picture 2" descr="ankara tablosu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785" y="0"/>
            <a:ext cx="3134215" cy="3673997"/>
          </a:xfrm>
          <a:prstGeom prst="rect">
            <a:avLst/>
          </a:prstGeom>
          <a:noFill/>
        </p:spPr>
      </p:pic>
      <p:pic>
        <p:nvPicPr>
          <p:cNvPr id="1028" name="Picture 4" descr="Ä°lgili resim"/>
          <p:cNvPicPr>
            <a:picLocks noChangeAspect="1" noChangeArrowheads="1"/>
          </p:cNvPicPr>
          <p:nvPr/>
        </p:nvPicPr>
        <p:blipFill>
          <a:blip r:embed="rId3" cstate="print"/>
          <a:srcRect r="22755"/>
          <a:stretch>
            <a:fillRect/>
          </a:stretch>
        </p:blipFill>
        <p:spPr bwMode="auto">
          <a:xfrm>
            <a:off x="2987824" y="0"/>
            <a:ext cx="3322399" cy="3645024"/>
          </a:xfrm>
          <a:prstGeom prst="rect">
            <a:avLst/>
          </a:prstGeom>
          <a:noFill/>
        </p:spPr>
      </p:pic>
      <p:pic>
        <p:nvPicPr>
          <p:cNvPr id="1030" name="Picture 6" descr="kÄ±rkÄ±m yapan kadÄ±n ile ilgili gÃ¶rsel sonucu"/>
          <p:cNvPicPr>
            <a:picLocks noChangeAspect="1" noChangeArrowheads="1"/>
          </p:cNvPicPr>
          <p:nvPr/>
        </p:nvPicPr>
        <p:blipFill>
          <a:blip r:embed="rId4" cstate="print"/>
          <a:srcRect l="6083" r="12068" b="1937"/>
          <a:stretch>
            <a:fillRect/>
          </a:stretch>
        </p:blipFill>
        <p:spPr bwMode="auto">
          <a:xfrm>
            <a:off x="0" y="0"/>
            <a:ext cx="3384376" cy="3645024"/>
          </a:xfrm>
          <a:prstGeom prst="rect">
            <a:avLst/>
          </a:prstGeom>
          <a:noFill/>
        </p:spPr>
      </p:pic>
      <p:pic>
        <p:nvPicPr>
          <p:cNvPr id="2050" name="Picture 2" descr="https://resim.haber61.net/upload/old/20170614AW096935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7496"/>
            <a:ext cx="9144000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6082" name="Picture 2" descr="C:\Users\Kullanıcı123\Downloads\20180713_142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42936" y="642936"/>
            <a:ext cx="6858003" cy="5572132"/>
          </a:xfrm>
          <a:prstGeom prst="rect">
            <a:avLst/>
          </a:prstGeom>
          <a:noFill/>
        </p:spPr>
      </p:pic>
      <p:pic>
        <p:nvPicPr>
          <p:cNvPr id="46083" name="Picture 3" descr="C:\Users\Kullanıcı123\Downloads\20180713_142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44162" y="-256590"/>
            <a:ext cx="3143248" cy="3656428"/>
          </a:xfrm>
          <a:prstGeom prst="rect">
            <a:avLst/>
          </a:prstGeom>
          <a:noFill/>
        </p:spPr>
      </p:pic>
      <p:pic>
        <p:nvPicPr>
          <p:cNvPr id="46084" name="Picture 4" descr="C:\Users\Kullanıcı123\Downloads\20180713_142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464971" y="3178971"/>
            <a:ext cx="3714752" cy="3643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7106" name="Picture 2" descr="C:\Users\Kullanıcı123\Downloads\20180713_14295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57250" y="857250"/>
            <a:ext cx="6858000" cy="5143500"/>
          </a:xfrm>
          <a:prstGeom prst="rect">
            <a:avLst/>
          </a:prstGeom>
          <a:noFill/>
        </p:spPr>
      </p:pic>
      <p:pic>
        <p:nvPicPr>
          <p:cNvPr id="47107" name="Picture 3" descr="C:\Users\Kullanıcı123\Downloads\20180713_142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23847" y="1419656"/>
            <a:ext cx="6839809" cy="4000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43504" y="500042"/>
            <a:ext cx="347185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sz="6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6000" dirty="0">
                <a:solidFill>
                  <a:srgbClr val="002060"/>
                </a:solidFill>
              </a:rPr>
              <a:t>Geleneğin Geleceği</a:t>
            </a:r>
          </a:p>
          <a:p>
            <a:pPr>
              <a:buNone/>
            </a:pPr>
            <a:endParaRPr lang="tr-TR" sz="60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tr-TR" sz="6000" dirty="0">
                <a:solidFill>
                  <a:srgbClr val="002060"/>
                </a:solidFill>
              </a:rPr>
              <a:t>ICOM 2019 </a:t>
            </a:r>
          </a:p>
        </p:txBody>
      </p:sp>
      <p:pic>
        <p:nvPicPr>
          <p:cNvPr id="13314" name="Picture 2" descr="C:\Users\USER\Desktop\Resim1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059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932040" y="1628800"/>
            <a:ext cx="4042792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tr-TR" dirty="0"/>
              <a:t>	</a:t>
            </a:r>
            <a:r>
              <a:rPr lang="tr-TR" sz="5600" dirty="0">
                <a:solidFill>
                  <a:srgbClr val="002060"/>
                </a:solidFill>
              </a:rPr>
              <a:t>Eşitlik için Müzeler: Çeşitlilik ve Katılım </a:t>
            </a:r>
          </a:p>
          <a:p>
            <a:pPr algn="ctr"/>
            <a:endParaRPr lang="tr-TR" sz="5600" dirty="0">
              <a:solidFill>
                <a:srgbClr val="002060"/>
              </a:solidFill>
            </a:endParaRPr>
          </a:p>
          <a:p>
            <a:pPr algn="ctr"/>
            <a:endParaRPr lang="tr-TR" sz="56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tr-TR" sz="5600" dirty="0">
                <a:solidFill>
                  <a:srgbClr val="002060"/>
                </a:solidFill>
              </a:rPr>
              <a:t> ICOM 2020 </a:t>
            </a:r>
          </a:p>
        </p:txBody>
      </p:sp>
      <p:pic>
        <p:nvPicPr>
          <p:cNvPr id="1026" name="Picture 2" descr="ICOM 2020 International Museum Day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16396" r="17991"/>
          <a:stretch>
            <a:fillRect/>
          </a:stretch>
        </p:blipFill>
        <p:spPr bwMode="auto">
          <a:xfrm>
            <a:off x="0" y="0"/>
            <a:ext cx="5148064" cy="6838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  <a:solidFill>
            <a:schemeClr val="bg1"/>
          </a:solidFill>
        </p:spPr>
        <p:txBody>
          <a:bodyPr/>
          <a:lstStyle/>
          <a:p>
            <a:endParaRPr lang="tr-TR" dirty="0"/>
          </a:p>
        </p:txBody>
      </p:sp>
      <p:pic>
        <p:nvPicPr>
          <p:cNvPr id="49154" name="Picture 2" descr="goat horn iCON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12067"/>
          <a:stretch>
            <a:fillRect/>
          </a:stretch>
        </p:blipFill>
        <p:spPr bwMode="auto">
          <a:xfrm>
            <a:off x="0" y="0"/>
            <a:ext cx="6318448" cy="68580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3724696" y="5157192"/>
            <a:ext cx="54193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500" b="1" dirty="0"/>
              <a:t>DİNLEDİĞİNİZ İÇİN TEŞEKKÜR EDERİM…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Garamond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Ankara Keçisi (</a:t>
            </a:r>
            <a:r>
              <a:rPr lang="tr-TR" sz="3200" b="1" i="1" dirty="0">
                <a:latin typeface="Garamond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Capra hircus ancryrensis</a:t>
            </a:r>
            <a:r>
              <a:rPr lang="tr-TR" sz="3200" dirty="0">
                <a:latin typeface="Garamond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tr-TR" sz="3200" dirty="0">
              <a:latin typeface="Garamond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604664"/>
          </a:xfrm>
        </p:spPr>
        <p:txBody>
          <a:bodyPr/>
          <a:lstStyle/>
          <a:p>
            <a:pPr algn="ctr">
              <a:buNone/>
            </a:pPr>
            <a:r>
              <a:rPr lang="tr-TR" dirty="0">
                <a:latin typeface="Garamond" pitchFamily="18" charset="0"/>
                <a:ea typeface="Open Sans" panose="020B0606030504020204" pitchFamily="34" charset="0"/>
                <a:cs typeface="Times New Roman" pitchFamily="18" charset="0"/>
              </a:rPr>
              <a:t>Tiftik (</a:t>
            </a:r>
            <a:r>
              <a:rPr lang="tr-TR" b="1" dirty="0" err="1">
                <a:latin typeface="Garamond" pitchFamily="18" charset="0"/>
                <a:ea typeface="Open Sans" panose="020B0606030504020204" pitchFamily="34" charset="0"/>
                <a:cs typeface="Times New Roman" pitchFamily="18" charset="0"/>
              </a:rPr>
              <a:t>Mohair</a:t>
            </a:r>
            <a:r>
              <a:rPr lang="tr-TR" dirty="0">
                <a:latin typeface="Garamond" pitchFamily="18" charset="0"/>
                <a:ea typeface="Open Sans" panose="020B0606030504020204" pitchFamily="34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endParaRPr lang="tr-TR" dirty="0"/>
          </a:p>
        </p:txBody>
      </p:sp>
      <p:pic>
        <p:nvPicPr>
          <p:cNvPr id="1026" name="Picture 2" descr="C:\Users\Kullanıcı123\Desktop\Ayaş\ayaş kazan 03.04.2018\IMG_5192.JPG"/>
          <p:cNvPicPr>
            <a:picLocks noChangeAspect="1" noChangeArrowheads="1"/>
          </p:cNvPicPr>
          <p:nvPr/>
        </p:nvPicPr>
        <p:blipFill>
          <a:blip r:embed="rId2" cstate="print"/>
          <a:srcRect r="5100"/>
          <a:stretch>
            <a:fillRect/>
          </a:stretch>
        </p:blipFill>
        <p:spPr bwMode="auto">
          <a:xfrm>
            <a:off x="0" y="1988840"/>
            <a:ext cx="5643570" cy="4869161"/>
          </a:xfrm>
          <a:prstGeom prst="rect">
            <a:avLst/>
          </a:prstGeom>
          <a:noFill/>
        </p:spPr>
      </p:pic>
      <p:pic>
        <p:nvPicPr>
          <p:cNvPr id="1027" name="Picture 3" descr="C:\Users\Kullanıcı123\Desktop\Ayaş\ayaş kazan 03.04.2018\IMG_5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988840"/>
            <a:ext cx="350043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9632" y="1124744"/>
            <a:ext cx="714948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b="1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Ankara keçisi;</a:t>
            </a:r>
          </a:p>
          <a:p>
            <a:pPr algn="just"/>
            <a:r>
              <a:rPr lang="tr-TR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Hayvansal lifler/ özel lifler grubunda</a:t>
            </a:r>
          </a:p>
          <a:p>
            <a:pPr algn="just"/>
            <a:r>
              <a:rPr lang="tr-TR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İncelik, lif çapı (yaş, cinsiyet, bakım, beslenme, bölge)</a:t>
            </a:r>
          </a:p>
          <a:p>
            <a:pPr algn="just"/>
            <a:r>
              <a:rPr lang="tr-TR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Tek lif uzunluğu, lüle uzunluğu</a:t>
            </a:r>
          </a:p>
          <a:p>
            <a:pPr algn="just"/>
            <a:r>
              <a:rPr lang="tr-TR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Kıvrım sayısı</a:t>
            </a:r>
          </a:p>
          <a:p>
            <a:pPr algn="just"/>
            <a:r>
              <a:rPr lang="tr-TR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Renk çeşitliliği (beyaz, siyah, kahverengi, boz, kızıl)</a:t>
            </a:r>
          </a:p>
          <a:p>
            <a:pPr algn="just"/>
            <a:r>
              <a:rPr lang="tr-TR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Parlaklık</a:t>
            </a:r>
          </a:p>
          <a:p>
            <a:pPr algn="just"/>
            <a:r>
              <a:rPr lang="tr-TR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Boya emme yeteneği</a:t>
            </a:r>
          </a:p>
          <a:p>
            <a:pPr algn="just">
              <a:buNone/>
            </a:pPr>
            <a:endParaRPr lang="tr-TR" dirty="0"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31746" name="Picture 2" descr="angora goat icon ile ilgili görsel sonuc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01"/>
          <a:stretch>
            <a:fillRect/>
          </a:stretch>
        </p:blipFill>
        <p:spPr bwMode="auto">
          <a:xfrm>
            <a:off x="5868144" y="4409728"/>
            <a:ext cx="3057525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2500298" cy="5257800"/>
          </a:xfrm>
        </p:spPr>
        <p:txBody>
          <a:bodyPr>
            <a:normAutofit fontScale="40000" lnSpcReduction="20000"/>
          </a:bodyPr>
          <a:lstStyle/>
          <a:p>
            <a:r>
              <a:rPr lang="tr-TR" sz="5000" dirty="0"/>
              <a:t>İnalcık (2008), Ankara-Beypazarı köylerinde Ankara keçisinin lifinden lüks sof kumaşları</a:t>
            </a:r>
            <a:br>
              <a:rPr lang="tr-TR" sz="5000" dirty="0"/>
            </a:br>
            <a:r>
              <a:rPr lang="tr-TR" sz="5000" dirty="0"/>
              <a:t>imalatının İsa’dan önceki yüzyıllara (Frigler) dayandığını bildirir</a:t>
            </a:r>
          </a:p>
          <a:p>
            <a:endParaRPr lang="tr-TR" sz="5000" dirty="0"/>
          </a:p>
          <a:p>
            <a:r>
              <a:rPr lang="tr-TR" sz="5000" dirty="0"/>
              <a:t>Çankırı Müzesinde 1894 envanter numaralı taş kabartma parçası hakkında Geç Roma</a:t>
            </a:r>
            <a:br>
              <a:rPr lang="tr-TR" sz="5000" dirty="0"/>
            </a:br>
            <a:r>
              <a:rPr lang="tr-TR" sz="5000" dirty="0"/>
              <a:t>dönemine ait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pic>
        <p:nvPicPr>
          <p:cNvPr id="1026" name="Picture 2" descr="C:\Users\DELL\Desktop\Untitled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571736" y="571480"/>
            <a:ext cx="6286544" cy="557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440283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/>
              <a:t>	</a:t>
            </a:r>
            <a:r>
              <a:rPr lang="tr-TR" dirty="0" err="1"/>
              <a:t>Müftüoğlu</a:t>
            </a:r>
            <a:r>
              <a:rPr lang="tr-TR" dirty="0"/>
              <a:t> (1975), 1973 yılında Patnos İlçesinde yapılan kazılarda elde edilen Urartulara ait</a:t>
            </a:r>
            <a:br>
              <a:rPr lang="tr-TR" dirty="0"/>
            </a:br>
            <a:r>
              <a:rPr lang="tr-TR" dirty="0"/>
              <a:t>tekstil örnekleri incelendiğini ve bunların kimyasal, morfolojik ve histolojik analizlerinde</a:t>
            </a:r>
            <a:br>
              <a:rPr lang="tr-TR" dirty="0"/>
            </a:br>
            <a:r>
              <a:rPr lang="tr-TR" dirty="0"/>
              <a:t>renkli tiftik veya buna çok benzer bir liften dokunduğu sonucuna varıldığını bildirmektedir</a:t>
            </a:r>
            <a:br>
              <a:rPr lang="tr-TR" dirty="0"/>
            </a:br>
            <a:endParaRPr lang="tr-TR" dirty="0"/>
          </a:p>
        </p:txBody>
      </p:sp>
      <p:pic>
        <p:nvPicPr>
          <p:cNvPr id="2051" name="Picture 3" descr="C:\Users\DELL\Desktop\Untitled.png"/>
          <p:cNvPicPr>
            <a:picLocks noChangeAspect="1" noChangeArrowheads="1"/>
          </p:cNvPicPr>
          <p:nvPr/>
        </p:nvPicPr>
        <p:blipFill>
          <a:blip r:embed="rId2" cstate="print"/>
          <a:srcRect t="2326" r="-1039"/>
          <a:stretch>
            <a:fillRect/>
          </a:stretch>
        </p:blipFill>
        <p:spPr bwMode="auto">
          <a:xfrm>
            <a:off x="4644008" y="1268760"/>
            <a:ext cx="4367573" cy="381642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48064" y="5229200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Cemal Tollu’nun ‘Ankara’da Keçiler’ Adlı Yağlı Boya Tablosu </a:t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tr-TR" sz="28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16. ve 17. yüzyıllarda Ankara keçisi tiftiğine dayalı olarak gelişen tiftik dokumacılığı sayesinde Ankara, parlak bir ticari ve sosyal yaşama sahne olmuştur. Ankara Şer’iye Sicili kayıtlarına göre </a:t>
            </a:r>
            <a:r>
              <a:rPr lang="tr-TR" sz="2800" b="1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1590’lı yıllarda Ankara’da 621 adet sof tezgâhının bulunduğu </a:t>
            </a:r>
            <a:r>
              <a:rPr lang="tr-TR" sz="28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tespit edilmiştir.</a:t>
            </a:r>
          </a:p>
          <a:p>
            <a:pPr marL="0" indent="0" algn="just">
              <a:buNone/>
            </a:pPr>
            <a:endParaRPr lang="tr-TR" sz="2800" dirty="0"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8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15 Haziran 1599-23 Ağustos 1599 tarihleri arasında Ankara’dan toplanan </a:t>
            </a:r>
            <a:r>
              <a:rPr lang="tr-TR" sz="2800" b="1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sof yüklerinin toplam değerinin</a:t>
            </a:r>
            <a:r>
              <a:rPr lang="tr-TR" sz="28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tr-TR" sz="2800" b="1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5 milyon 700 bin akçe </a:t>
            </a:r>
            <a:r>
              <a:rPr lang="tr-TR" sz="28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olduğu bilinmektedir.</a:t>
            </a:r>
          </a:p>
          <a:p>
            <a:pPr marL="0" indent="0" algn="just">
              <a:buNone/>
            </a:pPr>
            <a:endParaRPr lang="tr-TR" sz="2800" dirty="0"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tr-TR" sz="28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1655’te, Ankara civarında </a:t>
            </a:r>
            <a:r>
              <a:rPr lang="tr-TR" sz="2800" b="1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13 bin 555 tezgâh </a:t>
            </a:r>
            <a:r>
              <a:rPr lang="tr-TR" sz="28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bulunmakta olup 20 bin top kumaş Avrupa’ya ihraç edilmiştir.</a:t>
            </a:r>
          </a:p>
          <a:p>
            <a:endParaRPr lang="tr-TR" dirty="0"/>
          </a:p>
        </p:txBody>
      </p:sp>
      <p:pic>
        <p:nvPicPr>
          <p:cNvPr id="3074" name="Picture 2" descr="C:\Users\DELL\Desktop\Untitled.png"/>
          <p:cNvPicPr>
            <a:picLocks noChangeAspect="1" noChangeArrowheads="1"/>
          </p:cNvPicPr>
          <p:nvPr/>
        </p:nvPicPr>
        <p:blipFill>
          <a:blip r:embed="rId2" cstate="print"/>
          <a:srcRect r="66401" b="8550"/>
          <a:stretch>
            <a:fillRect/>
          </a:stretch>
        </p:blipFill>
        <p:spPr bwMode="auto">
          <a:xfrm>
            <a:off x="5796136" y="384419"/>
            <a:ext cx="2808312" cy="3071495"/>
          </a:xfrm>
          <a:prstGeom prst="rect">
            <a:avLst/>
          </a:prstGeom>
          <a:noFill/>
        </p:spPr>
      </p:pic>
      <p:pic>
        <p:nvPicPr>
          <p:cNvPr id="3075" name="Picture 3" descr="C:\Users\DELL\Desktop\Untitled.png"/>
          <p:cNvPicPr>
            <a:picLocks noChangeAspect="1" noChangeArrowheads="1"/>
          </p:cNvPicPr>
          <p:nvPr/>
        </p:nvPicPr>
        <p:blipFill>
          <a:blip r:embed="rId2" cstate="print"/>
          <a:srcRect l="66800" t="4275" r="1467" b="16468"/>
          <a:stretch>
            <a:fillRect/>
          </a:stretch>
        </p:blipFill>
        <p:spPr bwMode="auto">
          <a:xfrm rot="20664082">
            <a:off x="5661822" y="2477030"/>
            <a:ext cx="1205732" cy="1844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angora goat icon ile ilgili görsel sonuc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01"/>
          <a:stretch>
            <a:fillRect/>
          </a:stretch>
        </p:blipFill>
        <p:spPr bwMode="auto">
          <a:xfrm>
            <a:off x="6086475" y="4221088"/>
            <a:ext cx="3057525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5257808" cy="4525963"/>
          </a:xfrm>
        </p:spPr>
        <p:txBody>
          <a:bodyPr/>
          <a:lstStyle/>
          <a:p>
            <a:r>
              <a:rPr lang="tr-TR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1932’de Ankara’da “</a:t>
            </a:r>
            <a:r>
              <a:rPr lang="tr-TR" sz="2400" b="1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Türkiye Tiftik Cemiyeti Sof Dokuma Evi</a:t>
            </a:r>
            <a:r>
              <a:rPr lang="tr-TR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” kurulmuştur.</a:t>
            </a:r>
          </a:p>
          <a:p>
            <a:pPr>
              <a:buNone/>
            </a:pPr>
            <a:endParaRPr lang="tr-TR" sz="2400" dirty="0"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  <a:p>
            <a:r>
              <a:rPr lang="tr-TR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2006 yılında Birleşmiş Milletler Gelen Kurulu, tiftik ve diğer doğal ipliklerin profilini yükseltmek amacıyla </a:t>
            </a:r>
            <a:r>
              <a:rPr lang="tr-TR" sz="2400" b="1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2009 yılını Uluslararası Doğal Lifler yılı </a:t>
            </a:r>
            <a:r>
              <a:rPr lang="tr-TR" sz="2400" dirty="0"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ilan etmiştir.</a:t>
            </a:r>
          </a:p>
          <a:p>
            <a:endParaRPr lang="tr-TR" dirty="0"/>
          </a:p>
        </p:txBody>
      </p:sp>
      <p:pic>
        <p:nvPicPr>
          <p:cNvPr id="4098" name="Picture 2" descr="C:\Users\DELL\Desktop\Untitled111.png"/>
          <p:cNvPicPr>
            <a:picLocks noChangeAspect="1" noChangeArrowheads="1"/>
          </p:cNvPicPr>
          <p:nvPr/>
        </p:nvPicPr>
        <p:blipFill>
          <a:blip r:embed="rId2" cstate="print"/>
          <a:srcRect l="3218" t="12409" r="57109" b="20763"/>
          <a:stretch>
            <a:fillRect/>
          </a:stretch>
        </p:blipFill>
        <p:spPr bwMode="auto">
          <a:xfrm>
            <a:off x="5714399" y="1700808"/>
            <a:ext cx="3204299" cy="1716792"/>
          </a:xfrm>
          <a:prstGeom prst="rect">
            <a:avLst/>
          </a:prstGeom>
          <a:noFill/>
        </p:spPr>
      </p:pic>
      <p:pic>
        <p:nvPicPr>
          <p:cNvPr id="4099" name="Picture 3" descr="C:\Users\DELL\Desktop\Untitled111.png"/>
          <p:cNvPicPr>
            <a:picLocks noChangeAspect="1" noChangeArrowheads="1"/>
          </p:cNvPicPr>
          <p:nvPr/>
        </p:nvPicPr>
        <p:blipFill>
          <a:blip r:embed="rId2" cstate="print"/>
          <a:srcRect l="62218" t="8233" r="1161" b="16586"/>
          <a:stretch>
            <a:fillRect/>
          </a:stretch>
        </p:blipFill>
        <p:spPr bwMode="auto">
          <a:xfrm>
            <a:off x="5580112" y="3573016"/>
            <a:ext cx="345638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sz="3200" b="1" dirty="0"/>
              <a:t>Sof Dokuma</a:t>
            </a:r>
          </a:p>
        </p:txBody>
      </p:sp>
      <p:pic>
        <p:nvPicPr>
          <p:cNvPr id="1026" name="Picture 2" descr="C:\Users\Kullanıcı123\Desktop\makaleler\Ankara Araştırmaları Dergisi\sekil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5324580" cy="4248472"/>
          </a:xfrm>
          <a:prstGeom prst="rect">
            <a:avLst/>
          </a:prstGeom>
          <a:noFill/>
        </p:spPr>
      </p:pic>
      <p:pic>
        <p:nvPicPr>
          <p:cNvPr id="1027" name="Picture 3" descr="C:\Users\Kullanıcı123\Desktop\makaleler\Ankara Araştırmaları Dergisi\sekil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2379461" cy="1780377"/>
          </a:xfrm>
          <a:prstGeom prst="rect">
            <a:avLst/>
          </a:prstGeom>
          <a:noFill/>
        </p:spPr>
      </p:pic>
      <p:pic>
        <p:nvPicPr>
          <p:cNvPr id="1028" name="Picture 4" descr="C:\Users\Kullanıcı123\Desktop\makaleler\Ankara Araştırmaları Dergisi\sekil 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420888"/>
            <a:ext cx="2357454" cy="1771231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715008" y="2000240"/>
            <a:ext cx="342899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Kaynak: Ankara Etnografya Müzesi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Envanter no;14193</a:t>
            </a:r>
            <a:r>
              <a:rPr kumimoji="0" lang="tr-TR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331640" y="5661248"/>
            <a:ext cx="37305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Kaynak: Ankara Etnografya Müzesi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tr-T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Envanter no;14207                                                    </a:t>
            </a:r>
            <a:endParaRPr kumimoji="0" lang="tr-T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715008" y="4286256"/>
            <a:ext cx="34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</a:pPr>
            <a:r>
              <a:rPr lang="tr-TR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Kaynak: Ankara Etnografya Müzesi </a:t>
            </a:r>
            <a:endParaRPr lang="tr-TR" sz="12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</a:pPr>
            <a:r>
              <a:rPr lang="tr-TR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Envanter no;14194</a:t>
            </a:r>
            <a:endParaRPr lang="tr-T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Kullanıcı123\Desktop\makaleler\Ankara Araştırmaları Dergisi\sof resimleri\2013-04-10 14.49.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725144"/>
            <a:ext cx="2376264" cy="1571612"/>
          </a:xfrm>
          <a:prstGeom prst="rect">
            <a:avLst/>
          </a:prstGeom>
          <a:noFill/>
        </p:spPr>
      </p:pic>
      <p:sp>
        <p:nvSpPr>
          <p:cNvPr id="11" name="10 Dikdörtgen"/>
          <p:cNvSpPr/>
          <p:nvPr/>
        </p:nvSpPr>
        <p:spPr>
          <a:xfrm>
            <a:off x="5715008" y="6396335"/>
            <a:ext cx="34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</a:pPr>
            <a:r>
              <a:rPr lang="tr-TR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Kaynak: Ankara Etnografya Müzesi </a:t>
            </a:r>
            <a:endParaRPr lang="tr-TR" sz="12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</a:pPr>
            <a:r>
              <a:rPr lang="tr-TR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Envanter no;</a:t>
            </a:r>
            <a:r>
              <a:rPr lang="tr-TR" sz="1200" dirty="0"/>
              <a:t> 23601</a:t>
            </a:r>
            <a:endParaRPr lang="tr-T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weave icon ile ilgili görsel sonucu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03096" y="1988840"/>
            <a:ext cx="1040904" cy="1040904"/>
          </a:xfrm>
          <a:prstGeom prst="rect">
            <a:avLst/>
          </a:prstGeom>
          <a:noFill/>
        </p:spPr>
      </p:pic>
      <p:pic>
        <p:nvPicPr>
          <p:cNvPr id="13" name="Picture 2" descr="weave icon ile ilgili görsel sonucu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03096" y="2996952"/>
            <a:ext cx="1040904" cy="1040904"/>
          </a:xfrm>
          <a:prstGeom prst="rect">
            <a:avLst/>
          </a:prstGeom>
          <a:noFill/>
        </p:spPr>
      </p:pic>
      <p:pic>
        <p:nvPicPr>
          <p:cNvPr id="14" name="Picture 2" descr="weave icon ile ilgili görsel sonucu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03096" y="4005064"/>
            <a:ext cx="1040904" cy="1040904"/>
          </a:xfrm>
          <a:prstGeom prst="rect">
            <a:avLst/>
          </a:prstGeom>
          <a:noFill/>
        </p:spPr>
      </p:pic>
      <p:pic>
        <p:nvPicPr>
          <p:cNvPr id="15" name="Picture 2" descr="weave icon ile ilgili görsel sonucu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03096" y="4941168"/>
            <a:ext cx="1040904" cy="1040904"/>
          </a:xfrm>
          <a:prstGeom prst="rect">
            <a:avLst/>
          </a:prstGeom>
          <a:noFill/>
        </p:spPr>
      </p:pic>
      <p:pic>
        <p:nvPicPr>
          <p:cNvPr id="16" name="Picture 2" descr="weave icon ile ilgili görsel sonucu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03096" y="1052736"/>
            <a:ext cx="1040904" cy="1040904"/>
          </a:xfrm>
          <a:prstGeom prst="rect">
            <a:avLst/>
          </a:prstGeom>
          <a:noFill/>
        </p:spPr>
      </p:pic>
      <p:pic>
        <p:nvPicPr>
          <p:cNvPr id="17" name="Picture 2" descr="weave icon ile ilgili görsel sonucu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701264">
            <a:off x="8316416" y="332656"/>
            <a:ext cx="611560" cy="611560"/>
          </a:xfrm>
          <a:prstGeom prst="rect">
            <a:avLst/>
          </a:prstGeom>
          <a:noFill/>
        </p:spPr>
      </p:pic>
      <p:pic>
        <p:nvPicPr>
          <p:cNvPr id="18" name="Picture 2" descr="weave icon ile ilgili görsel sonucu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8918354">
            <a:off x="8316416" y="6093296"/>
            <a:ext cx="611560" cy="611560"/>
          </a:xfrm>
          <a:prstGeom prst="rect">
            <a:avLst/>
          </a:prstGeom>
          <a:noFill/>
        </p:spPr>
      </p:pic>
      <p:pic>
        <p:nvPicPr>
          <p:cNvPr id="19" name="Picture 2" descr="weave icon ile ilgili görsel sonucu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701264">
            <a:off x="2682434" y="531322"/>
            <a:ext cx="611560" cy="611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771</Words>
  <Application>Microsoft Office PowerPoint</Application>
  <PresentationFormat>Ekran Gösterisi (4:3)</PresentationFormat>
  <Paragraphs>79</Paragraphs>
  <Slides>25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Garamond</vt:lpstr>
      <vt:lpstr>Segoe Script</vt:lpstr>
      <vt:lpstr>Times New Roman</vt:lpstr>
      <vt:lpstr>Wingdings</vt:lpstr>
      <vt:lpstr>Ofis Teması</vt:lpstr>
      <vt:lpstr>TARİHİ TEKSTİL DOKUMALAR VE SOF ÖRNEĞİ </vt:lpstr>
      <vt:lpstr>PowerPoint Sunusu</vt:lpstr>
      <vt:lpstr>Ankara Keçisi (Capra hircus ancryrensis)</vt:lpstr>
      <vt:lpstr>PowerPoint Sunusu</vt:lpstr>
      <vt:lpstr>PowerPoint Sunusu</vt:lpstr>
      <vt:lpstr>PowerPoint Sunusu</vt:lpstr>
      <vt:lpstr>PowerPoint Sunusu</vt:lpstr>
      <vt:lpstr>PowerPoint Sunusu</vt:lpstr>
      <vt:lpstr>Sof Dokuma</vt:lpstr>
      <vt:lpstr>Sof Hırka  Osmanlı,20. yüzyıl başı  Sadberk Hanım Müzesi Koleksiyonu, Env no:SHM 15312  Hardal rengi yün dokumadan dikilmiş   Tarihi Dokumak: Bir Kentin Gizemi Sof  Vekam yayınları </vt:lpstr>
      <vt:lpstr>Sof Etek   Osmanlı,20. yüzyıl başı  Sadberk Hanım Müzesi Koleksiyonu, Env no:SHM 2614  Çağla renkli softan dikilmiş   Tarihi Dokumak: Bir Kentin Gizemi Sof  Vekam yayınları </vt:lpstr>
      <vt:lpstr>Sof Şalvar  Osmanlı,19. yıl sonu- 20. yüzyıl başı  Sadberk Hanım Müzesi Koleksiyonu, Env no:SHM 13392  Çingene Pembesi softan külot pantolon kesimli bol şalvar   Tarihi Dokumak: Bir Kentin Gizemi Sof  Vekam yayınları  </vt:lpstr>
      <vt:lpstr>Tiftik Lizöz  1905-1908   Sadberk Hanım Müzesi Koleksiyonu, Env no:SHM 17630  Krem rengi ve açık mavi tiftikten firkete işi ile örülmüş  Tarihi Dokumak: Bir Kentin Gizemi Sof  Vekam yayınları   </vt:lpstr>
      <vt:lpstr>Tiftik Pelerin  20. yüzyıl başı   Sadberk Hanım Müzesi Koleksiyonu, Env no:SHM 18357   Krem rengi tiftikten dairesel motiflerle firkete işi ile örülmüş  Tarihi Dokumak: Bir Kentin Gizemi Sof  Vekam yayınları  </vt:lpstr>
      <vt:lpstr>PowerPoint Sunusu</vt:lpstr>
      <vt:lpstr>MÜZELERDE TEKSTİL  SERGİLEME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TİFTİK VE EL SANATLARI</dc:title>
  <dc:creator>Kullanıcı123</dc:creator>
  <cp:lastModifiedBy>Ceren Karadeniz</cp:lastModifiedBy>
  <cp:revision>110</cp:revision>
  <dcterms:created xsi:type="dcterms:W3CDTF">2019-03-26T11:39:53Z</dcterms:created>
  <dcterms:modified xsi:type="dcterms:W3CDTF">2020-04-16T05:23:29Z</dcterms:modified>
</cp:coreProperties>
</file>