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379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8" r:id="rId11"/>
    <p:sldId id="389" r:id="rId12"/>
    <p:sldId id="390" r:id="rId13"/>
    <p:sldId id="400" r:id="rId14"/>
    <p:sldId id="401" r:id="rId15"/>
    <p:sldId id="402" r:id="rId16"/>
    <p:sldId id="391" r:id="rId17"/>
    <p:sldId id="392" r:id="rId18"/>
    <p:sldId id="393" r:id="rId19"/>
    <p:sldId id="394" r:id="rId20"/>
    <p:sldId id="395" r:id="rId21"/>
    <p:sldId id="396" r:id="rId22"/>
    <p:sldId id="397" r:id="rId23"/>
    <p:sldId id="398" r:id="rId24"/>
    <p:sldId id="399" r:id="rId25"/>
    <p:sldId id="403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EACE0F-229C-4FBE-975F-CA6F1A42D496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B6C1A22-94BC-492D-9205-51A784AAABCB}">
      <dgm:prSet phldrT="[Metin]" custT="1"/>
      <dgm:spPr>
        <a:solidFill>
          <a:srgbClr val="00B0F0"/>
        </a:solidFill>
      </dgm:spPr>
      <dgm:t>
        <a:bodyPr/>
        <a:lstStyle/>
        <a:p>
          <a:endParaRPr lang="tr-TR" sz="1300" dirty="0" smtClean="0"/>
        </a:p>
        <a:p>
          <a:r>
            <a:rPr lang="tr-TR" sz="1800" dirty="0" smtClean="0"/>
            <a:t>Kişisel sonuçlar </a:t>
          </a:r>
          <a:endParaRPr lang="tr-TR" sz="1800" dirty="0"/>
        </a:p>
      </dgm:t>
    </dgm:pt>
    <dgm:pt modelId="{CB3AA77D-58D2-4B17-ADB6-21A8E4F151BC}" type="parTrans" cxnId="{1A4F842B-B9D0-4624-A565-56776EDD711F}">
      <dgm:prSet/>
      <dgm:spPr/>
      <dgm:t>
        <a:bodyPr/>
        <a:lstStyle/>
        <a:p>
          <a:endParaRPr lang="tr-TR"/>
        </a:p>
      </dgm:t>
    </dgm:pt>
    <dgm:pt modelId="{BD7F3299-680C-4B95-B542-3B65D5E13690}" type="sibTrans" cxnId="{1A4F842B-B9D0-4624-A565-56776EDD711F}">
      <dgm:prSet/>
      <dgm:spPr/>
      <dgm:t>
        <a:bodyPr/>
        <a:lstStyle/>
        <a:p>
          <a:endParaRPr lang="tr-TR"/>
        </a:p>
      </dgm:t>
    </dgm:pt>
    <dgm:pt modelId="{1B1361F9-9718-4D2B-8ADE-FDD83684BD70}">
      <dgm:prSet phldrT="[Metin]" custT="1"/>
      <dgm:spPr>
        <a:solidFill>
          <a:srgbClr val="00B0F0"/>
        </a:solidFill>
      </dgm:spPr>
      <dgm:t>
        <a:bodyPr/>
        <a:lstStyle/>
        <a:p>
          <a:r>
            <a:rPr lang="tr-TR" sz="1800" dirty="0" smtClean="0"/>
            <a:t>Evlilik birliğinin sona ermesi</a:t>
          </a:r>
          <a:endParaRPr lang="tr-TR" sz="1800" dirty="0"/>
        </a:p>
      </dgm:t>
    </dgm:pt>
    <dgm:pt modelId="{823664A9-010E-4810-92B9-6630F87D6FAB}" type="parTrans" cxnId="{A496C3BB-8931-4C23-A500-F7880E5942B0}">
      <dgm:prSet/>
      <dgm:spPr/>
      <dgm:t>
        <a:bodyPr/>
        <a:lstStyle/>
        <a:p>
          <a:endParaRPr lang="tr-TR"/>
        </a:p>
      </dgm:t>
    </dgm:pt>
    <dgm:pt modelId="{E2D81309-42BA-4BAC-AD2A-D8D240E26DDF}" type="sibTrans" cxnId="{A496C3BB-8931-4C23-A500-F7880E5942B0}">
      <dgm:prSet/>
      <dgm:spPr/>
      <dgm:t>
        <a:bodyPr/>
        <a:lstStyle/>
        <a:p>
          <a:endParaRPr lang="tr-TR"/>
        </a:p>
      </dgm:t>
    </dgm:pt>
    <dgm:pt modelId="{E9CB1DA1-D5A2-4067-BE1D-83B3411E5DF7}">
      <dgm:prSet phldrT="[Metin]" custT="1"/>
      <dgm:spPr>
        <a:solidFill>
          <a:srgbClr val="00B0F0"/>
        </a:solidFill>
      </dgm:spPr>
      <dgm:t>
        <a:bodyPr/>
        <a:lstStyle/>
        <a:p>
          <a:r>
            <a:rPr lang="tr-TR" sz="1800" dirty="0" smtClean="0"/>
            <a:t>Yeniden evlenme imkanı </a:t>
          </a:r>
          <a:endParaRPr lang="tr-TR" sz="1800" dirty="0"/>
        </a:p>
      </dgm:t>
    </dgm:pt>
    <dgm:pt modelId="{E2FE5F1E-5228-466A-9958-0D68E89CF3E9}" type="parTrans" cxnId="{35B60A1E-7B70-434A-8CAC-B6A75E106C1A}">
      <dgm:prSet/>
      <dgm:spPr/>
      <dgm:t>
        <a:bodyPr/>
        <a:lstStyle/>
        <a:p>
          <a:endParaRPr lang="tr-TR"/>
        </a:p>
      </dgm:t>
    </dgm:pt>
    <dgm:pt modelId="{2B1F8CDD-0BA1-4783-ADE8-903478AB88B2}" type="sibTrans" cxnId="{35B60A1E-7B70-434A-8CAC-B6A75E106C1A}">
      <dgm:prSet/>
      <dgm:spPr/>
      <dgm:t>
        <a:bodyPr/>
        <a:lstStyle/>
        <a:p>
          <a:endParaRPr lang="tr-TR"/>
        </a:p>
      </dgm:t>
    </dgm:pt>
    <dgm:pt modelId="{423E1523-6A0A-47D3-9DD0-E624626ED087}">
      <dgm:prSet phldrT="[Metin]"/>
      <dgm:spPr>
        <a:solidFill>
          <a:srgbClr val="92D050"/>
        </a:solidFill>
      </dgm:spPr>
      <dgm:t>
        <a:bodyPr/>
        <a:lstStyle/>
        <a:p>
          <a:r>
            <a:rPr lang="tr-TR" dirty="0" smtClean="0"/>
            <a:t>Maddi sonuçlar</a:t>
          </a:r>
          <a:endParaRPr lang="tr-TR" dirty="0"/>
        </a:p>
      </dgm:t>
    </dgm:pt>
    <dgm:pt modelId="{52655E32-AF5D-4D8B-A8A1-5F99AC289F3B}" type="parTrans" cxnId="{3763DC5A-2F90-4300-9204-B8795F517C49}">
      <dgm:prSet/>
      <dgm:spPr/>
      <dgm:t>
        <a:bodyPr/>
        <a:lstStyle/>
        <a:p>
          <a:endParaRPr lang="tr-TR"/>
        </a:p>
      </dgm:t>
    </dgm:pt>
    <dgm:pt modelId="{14194578-2A32-4663-8A61-729C5DD6FCEF}" type="sibTrans" cxnId="{3763DC5A-2F90-4300-9204-B8795F517C49}">
      <dgm:prSet/>
      <dgm:spPr/>
      <dgm:t>
        <a:bodyPr/>
        <a:lstStyle/>
        <a:p>
          <a:endParaRPr lang="tr-TR"/>
        </a:p>
      </dgm:t>
    </dgm:pt>
    <dgm:pt modelId="{02CDDDCA-A7EB-4BDA-A987-4E4021071B50}">
      <dgm:prSet phldrT="[Metin]"/>
      <dgm:spPr>
        <a:solidFill>
          <a:srgbClr val="92D050"/>
        </a:solidFill>
      </dgm:spPr>
      <dgm:t>
        <a:bodyPr/>
        <a:lstStyle/>
        <a:p>
          <a:r>
            <a:rPr lang="tr-TR" dirty="0" smtClean="0"/>
            <a:t>Ölüme bağlı tasarrufların hükümsüz hale gelmesi</a:t>
          </a:r>
          <a:endParaRPr lang="tr-TR" dirty="0"/>
        </a:p>
      </dgm:t>
    </dgm:pt>
    <dgm:pt modelId="{0981BF55-AF7F-4857-BFA4-E6A315266F96}" type="parTrans" cxnId="{02E44D59-8175-4626-876A-72D6243D87FA}">
      <dgm:prSet/>
      <dgm:spPr/>
      <dgm:t>
        <a:bodyPr/>
        <a:lstStyle/>
        <a:p>
          <a:endParaRPr lang="tr-TR"/>
        </a:p>
      </dgm:t>
    </dgm:pt>
    <dgm:pt modelId="{9C3201F1-3A04-4F54-985A-6744EB3F9000}" type="sibTrans" cxnId="{02E44D59-8175-4626-876A-72D6243D87FA}">
      <dgm:prSet/>
      <dgm:spPr/>
      <dgm:t>
        <a:bodyPr/>
        <a:lstStyle/>
        <a:p>
          <a:endParaRPr lang="tr-TR"/>
        </a:p>
      </dgm:t>
    </dgm:pt>
    <dgm:pt modelId="{A7C8BEE8-A608-46EF-972C-62C684B0F306}">
      <dgm:prSet phldrT="[Metin]" custT="1"/>
      <dgm:spPr>
        <a:solidFill>
          <a:srgbClr val="00B0F0"/>
        </a:solidFill>
      </dgm:spPr>
      <dgm:t>
        <a:bodyPr/>
        <a:lstStyle/>
        <a:p>
          <a:r>
            <a:rPr lang="tr-TR" sz="1800" dirty="0" smtClean="0"/>
            <a:t>Kişisel durumun değişmesi </a:t>
          </a:r>
          <a:endParaRPr lang="tr-TR" sz="1800" dirty="0"/>
        </a:p>
      </dgm:t>
    </dgm:pt>
    <dgm:pt modelId="{D1579A2C-3576-4F47-92F6-82172BA40FC0}" type="parTrans" cxnId="{BD856ADC-3708-41F1-A8D0-6B0ADF4675EB}">
      <dgm:prSet/>
      <dgm:spPr/>
      <dgm:t>
        <a:bodyPr/>
        <a:lstStyle/>
        <a:p>
          <a:endParaRPr lang="tr-TR"/>
        </a:p>
      </dgm:t>
    </dgm:pt>
    <dgm:pt modelId="{F245D3A0-149E-4CC4-BFF8-CB2734654ED3}" type="sibTrans" cxnId="{BD856ADC-3708-41F1-A8D0-6B0ADF4675EB}">
      <dgm:prSet/>
      <dgm:spPr/>
      <dgm:t>
        <a:bodyPr/>
        <a:lstStyle/>
        <a:p>
          <a:endParaRPr lang="tr-TR"/>
        </a:p>
      </dgm:t>
    </dgm:pt>
    <dgm:pt modelId="{FFF9C4CD-DBB7-41A3-8656-821404FE3EFB}">
      <dgm:prSet phldrT="[Metin]" custT="1"/>
      <dgm:spPr>
        <a:solidFill>
          <a:srgbClr val="00B0F0"/>
        </a:solidFill>
      </dgm:spPr>
      <dgm:t>
        <a:bodyPr/>
        <a:lstStyle/>
        <a:p>
          <a:r>
            <a:rPr lang="tr-TR" sz="1800" dirty="0" smtClean="0"/>
            <a:t>Bekleme süresi</a:t>
          </a:r>
          <a:endParaRPr lang="tr-TR" sz="1800" dirty="0"/>
        </a:p>
      </dgm:t>
    </dgm:pt>
    <dgm:pt modelId="{2DA39C33-27C8-4DC8-9268-3DA6479C08D5}" type="parTrans" cxnId="{CBE5279E-8FCD-43F8-A7F9-1F53E9B71212}">
      <dgm:prSet/>
      <dgm:spPr/>
      <dgm:t>
        <a:bodyPr/>
        <a:lstStyle/>
        <a:p>
          <a:endParaRPr lang="tr-TR"/>
        </a:p>
      </dgm:t>
    </dgm:pt>
    <dgm:pt modelId="{E105EB9E-5718-41FF-998D-3005BAA69734}" type="sibTrans" cxnId="{CBE5279E-8FCD-43F8-A7F9-1F53E9B71212}">
      <dgm:prSet/>
      <dgm:spPr/>
      <dgm:t>
        <a:bodyPr/>
        <a:lstStyle/>
        <a:p>
          <a:endParaRPr lang="tr-TR"/>
        </a:p>
      </dgm:t>
    </dgm:pt>
    <dgm:pt modelId="{E141908C-DCCE-4736-B56F-8FF5A3291B5F}">
      <dgm:prSet phldrT="[Metin]" custT="1"/>
      <dgm:spPr>
        <a:solidFill>
          <a:srgbClr val="00B0F0"/>
        </a:solidFill>
      </dgm:spPr>
      <dgm:t>
        <a:bodyPr/>
        <a:lstStyle/>
        <a:p>
          <a:r>
            <a:rPr lang="tr-TR" sz="1800" dirty="0" smtClean="0"/>
            <a:t>Zamanaşımın başlaması</a:t>
          </a:r>
          <a:endParaRPr lang="tr-TR" sz="1800" dirty="0"/>
        </a:p>
      </dgm:t>
    </dgm:pt>
    <dgm:pt modelId="{77411432-2DAF-471D-8DFA-93A250E906A1}" type="parTrans" cxnId="{F122D10B-405E-4C17-9714-17900B637B40}">
      <dgm:prSet/>
      <dgm:spPr/>
      <dgm:t>
        <a:bodyPr/>
        <a:lstStyle/>
        <a:p>
          <a:endParaRPr lang="tr-TR"/>
        </a:p>
      </dgm:t>
    </dgm:pt>
    <dgm:pt modelId="{8482FBE8-0827-4EAE-97AD-AA884B30A915}" type="sibTrans" cxnId="{F122D10B-405E-4C17-9714-17900B637B40}">
      <dgm:prSet/>
      <dgm:spPr/>
      <dgm:t>
        <a:bodyPr/>
        <a:lstStyle/>
        <a:p>
          <a:endParaRPr lang="tr-TR"/>
        </a:p>
      </dgm:t>
    </dgm:pt>
    <dgm:pt modelId="{D4D518FF-9C85-4AAA-B5EB-D7509909BA28}">
      <dgm:prSet phldrT="[Metin]" custT="1"/>
      <dgm:spPr>
        <a:solidFill>
          <a:srgbClr val="00B0F0"/>
        </a:solidFill>
      </dgm:spPr>
      <dgm:t>
        <a:bodyPr/>
        <a:lstStyle/>
        <a:p>
          <a:r>
            <a:rPr lang="tr-TR" sz="1800" dirty="0" smtClean="0"/>
            <a:t>Mirasçılık sıfatının kaybedilmesi </a:t>
          </a:r>
          <a:endParaRPr lang="tr-TR" sz="1800" dirty="0"/>
        </a:p>
      </dgm:t>
    </dgm:pt>
    <dgm:pt modelId="{8403DF75-7D65-467D-8FDF-D7CD9D965836}" type="parTrans" cxnId="{6CC34CF9-30D5-467B-B6D7-982E9BDF5A69}">
      <dgm:prSet/>
      <dgm:spPr/>
      <dgm:t>
        <a:bodyPr/>
        <a:lstStyle/>
        <a:p>
          <a:endParaRPr lang="tr-TR"/>
        </a:p>
      </dgm:t>
    </dgm:pt>
    <dgm:pt modelId="{98D48DFE-2321-469B-90AB-B7BA42371832}" type="sibTrans" cxnId="{6CC34CF9-30D5-467B-B6D7-982E9BDF5A69}">
      <dgm:prSet/>
      <dgm:spPr/>
      <dgm:t>
        <a:bodyPr/>
        <a:lstStyle/>
        <a:p>
          <a:endParaRPr lang="tr-TR"/>
        </a:p>
      </dgm:t>
    </dgm:pt>
    <dgm:pt modelId="{33971BED-C46C-4428-A171-6892B584C99C}">
      <dgm:prSet phldrT="[Metin]"/>
      <dgm:spPr>
        <a:solidFill>
          <a:srgbClr val="92D050"/>
        </a:solidFill>
      </dgm:spPr>
      <dgm:t>
        <a:bodyPr/>
        <a:lstStyle/>
        <a:p>
          <a:r>
            <a:rPr lang="tr-TR" dirty="0" smtClean="0"/>
            <a:t>Mal rejiminin tasfiyesi </a:t>
          </a:r>
          <a:endParaRPr lang="tr-TR" dirty="0"/>
        </a:p>
      </dgm:t>
    </dgm:pt>
    <dgm:pt modelId="{B33E5E27-7233-45EB-A06A-4CE2AED182FF}" type="parTrans" cxnId="{89ABCDFB-D8BC-47E9-BDF8-50E715D7EDB9}">
      <dgm:prSet/>
      <dgm:spPr/>
      <dgm:t>
        <a:bodyPr/>
        <a:lstStyle/>
        <a:p>
          <a:endParaRPr lang="tr-TR"/>
        </a:p>
      </dgm:t>
    </dgm:pt>
    <dgm:pt modelId="{86C37354-9F35-4D3C-A153-0916AC93137C}" type="sibTrans" cxnId="{89ABCDFB-D8BC-47E9-BDF8-50E715D7EDB9}">
      <dgm:prSet/>
      <dgm:spPr/>
      <dgm:t>
        <a:bodyPr/>
        <a:lstStyle/>
        <a:p>
          <a:endParaRPr lang="tr-TR"/>
        </a:p>
      </dgm:t>
    </dgm:pt>
    <dgm:pt modelId="{2C720973-2157-4ED1-BE45-A2F206767CE8}">
      <dgm:prSet phldrT="[Metin]"/>
      <dgm:spPr>
        <a:solidFill>
          <a:srgbClr val="92D050"/>
        </a:solidFill>
      </dgm:spPr>
      <dgm:t>
        <a:bodyPr/>
        <a:lstStyle/>
        <a:p>
          <a:r>
            <a:rPr lang="tr-TR" dirty="0" smtClean="0"/>
            <a:t>Maddi Tazminat </a:t>
          </a:r>
          <a:endParaRPr lang="tr-TR" dirty="0"/>
        </a:p>
      </dgm:t>
    </dgm:pt>
    <dgm:pt modelId="{37AC4962-147E-4C1E-9D9A-72CBDB287FE3}" type="parTrans" cxnId="{CC78D8DB-5076-4CE8-985A-5C87A5A4440E}">
      <dgm:prSet/>
      <dgm:spPr/>
      <dgm:t>
        <a:bodyPr/>
        <a:lstStyle/>
        <a:p>
          <a:endParaRPr lang="tr-TR"/>
        </a:p>
      </dgm:t>
    </dgm:pt>
    <dgm:pt modelId="{CA519827-5CD5-479D-A319-E98673E6DD3D}" type="sibTrans" cxnId="{CC78D8DB-5076-4CE8-985A-5C87A5A4440E}">
      <dgm:prSet/>
      <dgm:spPr/>
      <dgm:t>
        <a:bodyPr/>
        <a:lstStyle/>
        <a:p>
          <a:endParaRPr lang="tr-TR"/>
        </a:p>
      </dgm:t>
    </dgm:pt>
    <dgm:pt modelId="{E18CDCD1-C8CF-4608-8104-F0268E031273}">
      <dgm:prSet phldrT="[Metin]"/>
      <dgm:spPr>
        <a:solidFill>
          <a:srgbClr val="92D050"/>
        </a:solidFill>
      </dgm:spPr>
      <dgm:t>
        <a:bodyPr/>
        <a:lstStyle/>
        <a:p>
          <a:r>
            <a:rPr lang="tr-TR" dirty="0" smtClean="0"/>
            <a:t>Manevi tazminat</a:t>
          </a:r>
          <a:endParaRPr lang="tr-TR" dirty="0"/>
        </a:p>
      </dgm:t>
    </dgm:pt>
    <dgm:pt modelId="{59C148E0-163D-4DCC-9895-A3026B0F02C9}" type="parTrans" cxnId="{72EFDFF7-99FE-4CD1-A212-3976E02B30EF}">
      <dgm:prSet/>
      <dgm:spPr/>
      <dgm:t>
        <a:bodyPr/>
        <a:lstStyle/>
        <a:p>
          <a:endParaRPr lang="tr-TR"/>
        </a:p>
      </dgm:t>
    </dgm:pt>
    <dgm:pt modelId="{A0724DBD-FEA8-4598-AFE9-3E0083381378}" type="sibTrans" cxnId="{72EFDFF7-99FE-4CD1-A212-3976E02B30EF}">
      <dgm:prSet/>
      <dgm:spPr/>
      <dgm:t>
        <a:bodyPr/>
        <a:lstStyle/>
        <a:p>
          <a:endParaRPr lang="tr-TR"/>
        </a:p>
      </dgm:t>
    </dgm:pt>
    <dgm:pt modelId="{E6477971-0EDA-41DF-A3BF-900D36FF4079}">
      <dgm:prSet phldrT="[Metin]"/>
      <dgm:spPr>
        <a:solidFill>
          <a:srgbClr val="92D050"/>
        </a:solidFill>
      </dgm:spPr>
      <dgm:t>
        <a:bodyPr/>
        <a:lstStyle/>
        <a:p>
          <a:r>
            <a:rPr lang="tr-TR" dirty="0" smtClean="0"/>
            <a:t>Yoksulluk nafakası</a:t>
          </a:r>
          <a:endParaRPr lang="tr-TR" dirty="0"/>
        </a:p>
      </dgm:t>
    </dgm:pt>
    <dgm:pt modelId="{07014793-023E-4EC9-97F4-8D7F4F01F7CF}" type="parTrans" cxnId="{A5AA82AE-F25F-4867-948C-D8793D353548}">
      <dgm:prSet/>
      <dgm:spPr/>
      <dgm:t>
        <a:bodyPr/>
        <a:lstStyle/>
        <a:p>
          <a:endParaRPr lang="tr-TR"/>
        </a:p>
      </dgm:t>
    </dgm:pt>
    <dgm:pt modelId="{6BB86721-9674-4D83-8994-49A02672BD36}" type="sibTrans" cxnId="{A5AA82AE-F25F-4867-948C-D8793D353548}">
      <dgm:prSet/>
      <dgm:spPr/>
      <dgm:t>
        <a:bodyPr/>
        <a:lstStyle/>
        <a:p>
          <a:endParaRPr lang="tr-TR"/>
        </a:p>
      </dgm:t>
    </dgm:pt>
    <dgm:pt modelId="{8BD81385-9109-4BEF-91EF-ED939BE1DFA1}">
      <dgm:prSet phldrT="[Metin]" custT="1"/>
      <dgm:spPr>
        <a:solidFill>
          <a:srgbClr val="FFC000"/>
        </a:solidFill>
      </dgm:spPr>
      <dgm:t>
        <a:bodyPr/>
        <a:lstStyle/>
        <a:p>
          <a:r>
            <a:rPr lang="tr-TR" sz="2400" dirty="0" smtClean="0"/>
            <a:t>Çocukla ilgili sonuçlar</a:t>
          </a:r>
        </a:p>
        <a:p>
          <a:r>
            <a:rPr lang="tr-TR" sz="2400" dirty="0" smtClean="0"/>
            <a:t>Velayet</a:t>
          </a:r>
        </a:p>
        <a:p>
          <a:r>
            <a:rPr lang="tr-TR" sz="2400" dirty="0" smtClean="0"/>
            <a:t>Kişisel  ilişki </a:t>
          </a:r>
        </a:p>
        <a:p>
          <a:r>
            <a:rPr lang="tr-TR" sz="2400" dirty="0" smtClean="0"/>
            <a:t>Nafaka </a:t>
          </a:r>
        </a:p>
        <a:p>
          <a:endParaRPr lang="tr-TR" sz="1500" dirty="0" smtClean="0"/>
        </a:p>
        <a:p>
          <a:r>
            <a:rPr lang="tr-TR" sz="1500" dirty="0" smtClean="0"/>
            <a:t> </a:t>
          </a:r>
          <a:endParaRPr lang="tr-TR" sz="1500" dirty="0"/>
        </a:p>
      </dgm:t>
    </dgm:pt>
    <dgm:pt modelId="{054CBE8F-CCD9-480B-9730-9BDEC7387E47}" type="parTrans" cxnId="{519F35F1-9ED8-489C-88AF-A0E7E8B5BCA4}">
      <dgm:prSet/>
      <dgm:spPr/>
      <dgm:t>
        <a:bodyPr/>
        <a:lstStyle/>
        <a:p>
          <a:endParaRPr lang="tr-TR"/>
        </a:p>
      </dgm:t>
    </dgm:pt>
    <dgm:pt modelId="{FFFD2A4A-DFD2-404C-8A67-E34530000BB5}" type="sibTrans" cxnId="{519F35F1-9ED8-489C-88AF-A0E7E8B5BCA4}">
      <dgm:prSet/>
      <dgm:spPr/>
      <dgm:t>
        <a:bodyPr/>
        <a:lstStyle/>
        <a:p>
          <a:endParaRPr lang="tr-TR"/>
        </a:p>
      </dgm:t>
    </dgm:pt>
    <dgm:pt modelId="{0FA0C296-0627-4948-B450-2975635A1009}" type="pres">
      <dgm:prSet presAssocID="{4AEACE0F-229C-4FBE-975F-CA6F1A42D4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F5D4CF3-0DFF-4245-B6E7-ED4B6986AC69}" type="pres">
      <dgm:prSet presAssocID="{4AEACE0F-229C-4FBE-975F-CA6F1A42D496}" presName="cycle" presStyleCnt="0"/>
      <dgm:spPr/>
      <dgm:t>
        <a:bodyPr/>
        <a:lstStyle/>
        <a:p>
          <a:endParaRPr lang="tr-TR"/>
        </a:p>
      </dgm:t>
    </dgm:pt>
    <dgm:pt modelId="{75E6ABD8-CB3E-442A-BF7F-80DC1C064A97}" type="pres">
      <dgm:prSet presAssocID="{4B6C1A22-94BC-492D-9205-51A784AAABCB}" presName="nodeFirstNode" presStyleLbl="node1" presStyleIdx="0" presStyleCnt="3" custScaleY="16439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A0761E-EB32-4BBB-B908-0EA47CBFABED}" type="pres">
      <dgm:prSet presAssocID="{BD7F3299-680C-4B95-B542-3B65D5E13690}" presName="sibTransFirstNode" presStyleLbl="bgShp" presStyleIdx="0" presStyleCnt="1"/>
      <dgm:spPr/>
      <dgm:t>
        <a:bodyPr/>
        <a:lstStyle/>
        <a:p>
          <a:endParaRPr lang="tr-TR"/>
        </a:p>
      </dgm:t>
    </dgm:pt>
    <dgm:pt modelId="{99EA5E25-0E52-4B65-9F70-A144D629068C}" type="pres">
      <dgm:prSet presAssocID="{423E1523-6A0A-47D3-9DD0-E624626ED087}" presName="nodeFollowingNodes" presStyleLbl="node1" presStyleIdx="1" presStyleCnt="3" custScaleY="164494" custRadScaleRad="94317" custRadScaleInc="-155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768FAD-F333-4ADF-B5E2-31E7AA9E1932}" type="pres">
      <dgm:prSet presAssocID="{8BD81385-9109-4BEF-91EF-ED939BE1DFA1}" presName="nodeFollowingNodes" presStyleLbl="node1" presStyleIdx="2" presStyleCnt="3" custScaleY="138416" custRadScaleRad="94711" custRadScaleInc="159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A4F842B-B9D0-4624-A565-56776EDD711F}" srcId="{4AEACE0F-229C-4FBE-975F-CA6F1A42D496}" destId="{4B6C1A22-94BC-492D-9205-51A784AAABCB}" srcOrd="0" destOrd="0" parTransId="{CB3AA77D-58D2-4B17-ADB6-21A8E4F151BC}" sibTransId="{BD7F3299-680C-4B95-B542-3B65D5E13690}"/>
    <dgm:cxn modelId="{25307B93-3077-4A2B-B5E0-51A900560DD2}" type="presOf" srcId="{E6477971-0EDA-41DF-A3BF-900D36FF4079}" destId="{99EA5E25-0E52-4B65-9F70-A144D629068C}" srcOrd="0" destOrd="5" presId="urn:microsoft.com/office/officeart/2005/8/layout/cycle3"/>
    <dgm:cxn modelId="{25240D97-3E35-428D-8250-23FC355C89E9}" type="presOf" srcId="{BD7F3299-680C-4B95-B542-3B65D5E13690}" destId="{A2A0761E-EB32-4BBB-B908-0EA47CBFABED}" srcOrd="0" destOrd="0" presId="urn:microsoft.com/office/officeart/2005/8/layout/cycle3"/>
    <dgm:cxn modelId="{CBE5279E-8FCD-43F8-A7F9-1F53E9B71212}" srcId="{4B6C1A22-94BC-492D-9205-51A784AAABCB}" destId="{FFF9C4CD-DBB7-41A3-8656-821404FE3EFB}" srcOrd="3" destOrd="0" parTransId="{2DA39C33-27C8-4DC8-9268-3DA6479C08D5}" sibTransId="{E105EB9E-5718-41FF-998D-3005BAA69734}"/>
    <dgm:cxn modelId="{63129490-E31E-469D-8BE3-1FF7494842F3}" type="presOf" srcId="{E18CDCD1-C8CF-4608-8104-F0268E031273}" destId="{99EA5E25-0E52-4B65-9F70-A144D629068C}" srcOrd="0" destOrd="4" presId="urn:microsoft.com/office/officeart/2005/8/layout/cycle3"/>
    <dgm:cxn modelId="{8333664A-9399-426A-AB78-F6061E9339F5}" type="presOf" srcId="{33971BED-C46C-4428-A171-6892B584C99C}" destId="{99EA5E25-0E52-4B65-9F70-A144D629068C}" srcOrd="0" destOrd="2" presId="urn:microsoft.com/office/officeart/2005/8/layout/cycle3"/>
    <dgm:cxn modelId="{519F35F1-9ED8-489C-88AF-A0E7E8B5BCA4}" srcId="{4AEACE0F-229C-4FBE-975F-CA6F1A42D496}" destId="{8BD81385-9109-4BEF-91EF-ED939BE1DFA1}" srcOrd="2" destOrd="0" parTransId="{054CBE8F-CCD9-480B-9730-9BDEC7387E47}" sibTransId="{FFFD2A4A-DFD2-404C-8A67-E34530000BB5}"/>
    <dgm:cxn modelId="{F122D10B-405E-4C17-9714-17900B637B40}" srcId="{4B6C1A22-94BC-492D-9205-51A784AAABCB}" destId="{E141908C-DCCE-4736-B56F-8FF5A3291B5F}" srcOrd="4" destOrd="0" parTransId="{77411432-2DAF-471D-8DFA-93A250E906A1}" sibTransId="{8482FBE8-0827-4EAE-97AD-AA884B30A915}"/>
    <dgm:cxn modelId="{609E2BA2-9B8F-4E2A-B0A4-614A67160E9D}" type="presOf" srcId="{4AEACE0F-229C-4FBE-975F-CA6F1A42D496}" destId="{0FA0C296-0627-4948-B450-2975635A1009}" srcOrd="0" destOrd="0" presId="urn:microsoft.com/office/officeart/2005/8/layout/cycle3"/>
    <dgm:cxn modelId="{CC78D8DB-5076-4CE8-985A-5C87A5A4440E}" srcId="{423E1523-6A0A-47D3-9DD0-E624626ED087}" destId="{2C720973-2157-4ED1-BE45-A2F206767CE8}" srcOrd="2" destOrd="0" parTransId="{37AC4962-147E-4C1E-9D9A-72CBDB287FE3}" sibTransId="{CA519827-5CD5-479D-A319-E98673E6DD3D}"/>
    <dgm:cxn modelId="{E277AFFF-F07E-48EE-B50A-29DCF4C3675A}" type="presOf" srcId="{D4D518FF-9C85-4AAA-B5EB-D7509909BA28}" destId="{75E6ABD8-CB3E-442A-BF7F-80DC1C064A97}" srcOrd="0" destOrd="6" presId="urn:microsoft.com/office/officeart/2005/8/layout/cycle3"/>
    <dgm:cxn modelId="{BD856ADC-3708-41F1-A8D0-6B0ADF4675EB}" srcId="{4B6C1A22-94BC-492D-9205-51A784AAABCB}" destId="{A7C8BEE8-A608-46EF-972C-62C684B0F306}" srcOrd="2" destOrd="0" parTransId="{D1579A2C-3576-4F47-92F6-82172BA40FC0}" sibTransId="{F245D3A0-149E-4CC4-BFF8-CB2734654ED3}"/>
    <dgm:cxn modelId="{6CC34CF9-30D5-467B-B6D7-982E9BDF5A69}" srcId="{4B6C1A22-94BC-492D-9205-51A784AAABCB}" destId="{D4D518FF-9C85-4AAA-B5EB-D7509909BA28}" srcOrd="5" destOrd="0" parTransId="{8403DF75-7D65-467D-8FDF-D7CD9D965836}" sibTransId="{98D48DFE-2321-469B-90AB-B7BA42371832}"/>
    <dgm:cxn modelId="{19910E17-BDC9-43FE-823A-3A5CFA3BB539}" type="presOf" srcId="{FFF9C4CD-DBB7-41A3-8656-821404FE3EFB}" destId="{75E6ABD8-CB3E-442A-BF7F-80DC1C064A97}" srcOrd="0" destOrd="4" presId="urn:microsoft.com/office/officeart/2005/8/layout/cycle3"/>
    <dgm:cxn modelId="{31154CE3-8150-4844-B233-933856824A4F}" type="presOf" srcId="{1B1361F9-9718-4D2B-8ADE-FDD83684BD70}" destId="{75E6ABD8-CB3E-442A-BF7F-80DC1C064A97}" srcOrd="0" destOrd="1" presId="urn:microsoft.com/office/officeart/2005/8/layout/cycle3"/>
    <dgm:cxn modelId="{932313CF-1392-4DD0-80F4-453A83018C20}" type="presOf" srcId="{E9CB1DA1-D5A2-4067-BE1D-83B3411E5DF7}" destId="{75E6ABD8-CB3E-442A-BF7F-80DC1C064A97}" srcOrd="0" destOrd="2" presId="urn:microsoft.com/office/officeart/2005/8/layout/cycle3"/>
    <dgm:cxn modelId="{880E5C20-F773-4762-9AC2-EEDDF2B74741}" type="presOf" srcId="{423E1523-6A0A-47D3-9DD0-E624626ED087}" destId="{99EA5E25-0E52-4B65-9F70-A144D629068C}" srcOrd="0" destOrd="0" presId="urn:microsoft.com/office/officeart/2005/8/layout/cycle3"/>
    <dgm:cxn modelId="{C6FCFD9E-CAE9-4BAF-8771-10C55653A5E0}" type="presOf" srcId="{4B6C1A22-94BC-492D-9205-51A784AAABCB}" destId="{75E6ABD8-CB3E-442A-BF7F-80DC1C064A97}" srcOrd="0" destOrd="0" presId="urn:microsoft.com/office/officeart/2005/8/layout/cycle3"/>
    <dgm:cxn modelId="{2F867F8A-A0AB-47CF-B1BB-D4491018931B}" type="presOf" srcId="{E141908C-DCCE-4736-B56F-8FF5A3291B5F}" destId="{75E6ABD8-CB3E-442A-BF7F-80DC1C064A97}" srcOrd="0" destOrd="5" presId="urn:microsoft.com/office/officeart/2005/8/layout/cycle3"/>
    <dgm:cxn modelId="{69AC8875-CC81-4BB5-9E18-13DBDA262AC2}" type="presOf" srcId="{8BD81385-9109-4BEF-91EF-ED939BE1DFA1}" destId="{C5768FAD-F333-4ADF-B5E2-31E7AA9E1932}" srcOrd="0" destOrd="0" presId="urn:microsoft.com/office/officeart/2005/8/layout/cycle3"/>
    <dgm:cxn modelId="{6B792C7C-78BC-4484-A1B3-9A30501A1090}" type="presOf" srcId="{2C720973-2157-4ED1-BE45-A2F206767CE8}" destId="{99EA5E25-0E52-4B65-9F70-A144D629068C}" srcOrd="0" destOrd="3" presId="urn:microsoft.com/office/officeart/2005/8/layout/cycle3"/>
    <dgm:cxn modelId="{89ABCDFB-D8BC-47E9-BDF8-50E715D7EDB9}" srcId="{423E1523-6A0A-47D3-9DD0-E624626ED087}" destId="{33971BED-C46C-4428-A171-6892B584C99C}" srcOrd="1" destOrd="0" parTransId="{B33E5E27-7233-45EB-A06A-4CE2AED182FF}" sibTransId="{86C37354-9F35-4D3C-A153-0916AC93137C}"/>
    <dgm:cxn modelId="{35B60A1E-7B70-434A-8CAC-B6A75E106C1A}" srcId="{4B6C1A22-94BC-492D-9205-51A784AAABCB}" destId="{E9CB1DA1-D5A2-4067-BE1D-83B3411E5DF7}" srcOrd="1" destOrd="0" parTransId="{E2FE5F1E-5228-466A-9958-0D68E89CF3E9}" sibTransId="{2B1F8CDD-0BA1-4783-ADE8-903478AB88B2}"/>
    <dgm:cxn modelId="{3763DC5A-2F90-4300-9204-B8795F517C49}" srcId="{4AEACE0F-229C-4FBE-975F-CA6F1A42D496}" destId="{423E1523-6A0A-47D3-9DD0-E624626ED087}" srcOrd="1" destOrd="0" parTransId="{52655E32-AF5D-4D8B-A8A1-5F99AC289F3B}" sibTransId="{14194578-2A32-4663-8A61-729C5DD6FCEF}"/>
    <dgm:cxn modelId="{72EFDFF7-99FE-4CD1-A212-3976E02B30EF}" srcId="{423E1523-6A0A-47D3-9DD0-E624626ED087}" destId="{E18CDCD1-C8CF-4608-8104-F0268E031273}" srcOrd="3" destOrd="0" parTransId="{59C148E0-163D-4DCC-9895-A3026B0F02C9}" sibTransId="{A0724DBD-FEA8-4598-AFE9-3E0083381378}"/>
    <dgm:cxn modelId="{02E44D59-8175-4626-876A-72D6243D87FA}" srcId="{423E1523-6A0A-47D3-9DD0-E624626ED087}" destId="{02CDDDCA-A7EB-4BDA-A987-4E4021071B50}" srcOrd="0" destOrd="0" parTransId="{0981BF55-AF7F-4857-BFA4-E6A315266F96}" sibTransId="{9C3201F1-3A04-4F54-985A-6744EB3F9000}"/>
    <dgm:cxn modelId="{83C060F8-4F68-4796-8B7F-40003AA16FB7}" type="presOf" srcId="{A7C8BEE8-A608-46EF-972C-62C684B0F306}" destId="{75E6ABD8-CB3E-442A-BF7F-80DC1C064A97}" srcOrd="0" destOrd="3" presId="urn:microsoft.com/office/officeart/2005/8/layout/cycle3"/>
    <dgm:cxn modelId="{A20D9706-5C6D-4EDF-8A86-D0D994330B12}" type="presOf" srcId="{02CDDDCA-A7EB-4BDA-A987-4E4021071B50}" destId="{99EA5E25-0E52-4B65-9F70-A144D629068C}" srcOrd="0" destOrd="1" presId="urn:microsoft.com/office/officeart/2005/8/layout/cycle3"/>
    <dgm:cxn modelId="{A5AA82AE-F25F-4867-948C-D8793D353548}" srcId="{423E1523-6A0A-47D3-9DD0-E624626ED087}" destId="{E6477971-0EDA-41DF-A3BF-900D36FF4079}" srcOrd="4" destOrd="0" parTransId="{07014793-023E-4EC9-97F4-8D7F4F01F7CF}" sibTransId="{6BB86721-9674-4D83-8994-49A02672BD36}"/>
    <dgm:cxn modelId="{A496C3BB-8931-4C23-A500-F7880E5942B0}" srcId="{4B6C1A22-94BC-492D-9205-51A784AAABCB}" destId="{1B1361F9-9718-4D2B-8ADE-FDD83684BD70}" srcOrd="0" destOrd="0" parTransId="{823664A9-010E-4810-92B9-6630F87D6FAB}" sibTransId="{E2D81309-42BA-4BAC-AD2A-D8D240E26DDF}"/>
    <dgm:cxn modelId="{0AD9570D-43AF-4C30-9088-8E2CACE43F1D}" type="presParOf" srcId="{0FA0C296-0627-4948-B450-2975635A1009}" destId="{4F5D4CF3-0DFF-4245-B6E7-ED4B6986AC69}" srcOrd="0" destOrd="0" presId="urn:microsoft.com/office/officeart/2005/8/layout/cycle3"/>
    <dgm:cxn modelId="{893BC05C-1943-4971-A9A5-0FFB29359B9C}" type="presParOf" srcId="{4F5D4CF3-0DFF-4245-B6E7-ED4B6986AC69}" destId="{75E6ABD8-CB3E-442A-BF7F-80DC1C064A97}" srcOrd="0" destOrd="0" presId="urn:microsoft.com/office/officeart/2005/8/layout/cycle3"/>
    <dgm:cxn modelId="{EC0E57A4-3482-43EB-BA13-9E1C76D6AB49}" type="presParOf" srcId="{4F5D4CF3-0DFF-4245-B6E7-ED4B6986AC69}" destId="{A2A0761E-EB32-4BBB-B908-0EA47CBFABED}" srcOrd="1" destOrd="0" presId="urn:microsoft.com/office/officeart/2005/8/layout/cycle3"/>
    <dgm:cxn modelId="{3AC63B75-6914-4648-87CA-2082DF2FE797}" type="presParOf" srcId="{4F5D4CF3-0DFF-4245-B6E7-ED4B6986AC69}" destId="{99EA5E25-0E52-4B65-9F70-A144D629068C}" srcOrd="2" destOrd="0" presId="urn:microsoft.com/office/officeart/2005/8/layout/cycle3"/>
    <dgm:cxn modelId="{C55990E2-2F16-4293-B786-1A927AF141FE}" type="presParOf" srcId="{4F5D4CF3-0DFF-4245-B6E7-ED4B6986AC69}" destId="{C5768FAD-F333-4ADF-B5E2-31E7AA9E1932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A0761E-EB32-4BBB-B908-0EA47CBFABED}">
      <dsp:nvSpPr>
        <dsp:cNvPr id="0" name=""/>
        <dsp:cNvSpPr/>
      </dsp:nvSpPr>
      <dsp:spPr>
        <a:xfrm>
          <a:off x="1276504" y="-283314"/>
          <a:ext cx="4935822" cy="4935822"/>
        </a:xfrm>
        <a:prstGeom prst="circularArrow">
          <a:avLst>
            <a:gd name="adj1" fmla="val 5689"/>
            <a:gd name="adj2" fmla="val 340510"/>
            <a:gd name="adj3" fmla="val 12404898"/>
            <a:gd name="adj4" fmla="val 18281827"/>
            <a:gd name="adj5" fmla="val 5908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E6ABD8-CB3E-442A-BF7F-80DC1C064A97}">
      <dsp:nvSpPr>
        <dsp:cNvPr id="0" name=""/>
        <dsp:cNvSpPr/>
      </dsp:nvSpPr>
      <dsp:spPr>
        <a:xfrm>
          <a:off x="2002019" y="-560525"/>
          <a:ext cx="3484793" cy="286432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Kişisel sonuçlar 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Evlilik birliğinin sona ermesi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Yeniden evlenme imkanı 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Kişisel durumun değişmesi 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Bekleme süresi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Zamanaşımın başlaması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Mirasçılık sıfatının kaybedilmesi </a:t>
          </a:r>
          <a:endParaRPr lang="tr-TR" sz="1800" kern="1200" dirty="0"/>
        </a:p>
      </dsp:txBody>
      <dsp:txXfrm>
        <a:off x="2002019" y="-560525"/>
        <a:ext cx="3484793" cy="2864325"/>
      </dsp:txXfrm>
    </dsp:sp>
    <dsp:sp modelId="{99EA5E25-0E52-4B65-9F70-A144D629068C}">
      <dsp:nvSpPr>
        <dsp:cNvPr id="0" name=""/>
        <dsp:cNvSpPr/>
      </dsp:nvSpPr>
      <dsp:spPr>
        <a:xfrm>
          <a:off x="3960430" y="2160250"/>
          <a:ext cx="3484793" cy="2866138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Maddi sonuçlar</a:t>
          </a:r>
          <a:endParaRPr lang="tr-TR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Ölüme bağlı tasarrufların hükümsüz hale gelmesi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Mal rejiminin tasfiyesi 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Maddi Tazminat 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Manevi tazminat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Yoksulluk nafakası</a:t>
          </a:r>
          <a:endParaRPr lang="tr-TR" sz="2000" kern="1200" dirty="0"/>
        </a:p>
      </dsp:txBody>
      <dsp:txXfrm>
        <a:off x="3960430" y="2160250"/>
        <a:ext cx="3484793" cy="2866138"/>
      </dsp:txXfrm>
    </dsp:sp>
    <dsp:sp modelId="{C5768FAD-F333-4ADF-B5E2-31E7AA9E1932}">
      <dsp:nvSpPr>
        <dsp:cNvPr id="0" name=""/>
        <dsp:cNvSpPr/>
      </dsp:nvSpPr>
      <dsp:spPr>
        <a:xfrm>
          <a:off x="31922" y="2377419"/>
          <a:ext cx="3484793" cy="2411755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Çocukla ilgili sonuçlar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Velayet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Kişisel  ilişki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Nafaka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5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 </a:t>
          </a:r>
          <a:endParaRPr lang="tr-TR" sz="1500" kern="1200" dirty="0"/>
        </a:p>
      </dsp:txBody>
      <dsp:txXfrm>
        <a:off x="31922" y="2377419"/>
        <a:ext cx="3484793" cy="2411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3431A-4BAA-4B05-AEA7-AF4D43629895}" type="datetimeFigureOut">
              <a:rPr lang="tr-TR" smtClean="0"/>
              <a:pPr/>
              <a:t>28.04.2020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51555-DBB5-4EBC-9912-77144E4DCF0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22583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38AA1-BD80-4BB5-903E-A6782DE0E878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7692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AİLE </a:t>
            </a:r>
            <a:r>
              <a:rPr lang="tr-TR" smtClean="0"/>
              <a:t>HUKUKU -6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EVLİLİĞİN SONA ERMESİ </a:t>
            </a:r>
          </a:p>
          <a:p>
            <a:r>
              <a:rPr lang="tr-TR" dirty="0" smtClean="0"/>
              <a:t>BOŞANMA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2943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106186"/>
            <a:ext cx="7772400" cy="1362075"/>
          </a:xfrm>
        </p:spPr>
        <p:txBody>
          <a:bodyPr/>
          <a:lstStyle/>
          <a:p>
            <a:r>
              <a:rPr lang="tr-TR" dirty="0" smtClean="0"/>
              <a:t>BOŞANMA – AYRILIK DAVASI 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pc\AppData\Local\Microsoft\Windows\Temporary Internet Files\Content.IE5\GVZUERRE\MC9002121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553" y="2518715"/>
            <a:ext cx="1656893" cy="1820570"/>
          </a:xfrm>
          <a:prstGeom prst="rect">
            <a:avLst/>
          </a:prstGeom>
          <a:noFill/>
        </p:spPr>
      </p:pic>
      <p:pic>
        <p:nvPicPr>
          <p:cNvPr id="2052" name="Picture 4" descr="C:\Users\pc\AppData\Local\Microsoft\Windows\Temporary Internet Files\Content.IE5\3X4XZVFL\MC90028717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2515" y="1988744"/>
            <a:ext cx="4058970" cy="2880511"/>
          </a:xfrm>
          <a:prstGeom prst="rect">
            <a:avLst/>
          </a:prstGeom>
          <a:noFill/>
        </p:spPr>
      </p:pic>
      <p:pic>
        <p:nvPicPr>
          <p:cNvPr id="2053" name="Picture 5" descr="C:\Users\pc\AppData\Local\Microsoft\Windows\Temporary Internet Files\Content.IE5\3X4XZVFL\MC90028717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1000108"/>
            <a:ext cx="4058970" cy="28805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9627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Davanın Konusu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Boşanma davası açma hakkı olan dilerse ayrılık dilerse boşanma talep edebilir. </a:t>
            </a:r>
          </a:p>
          <a:p>
            <a:r>
              <a:rPr lang="tr-TR" dirty="0" smtClean="0"/>
              <a:t>Ortak hayatın yeniden kurulma olasılığı var ise ayrılığa karar verilir. </a:t>
            </a:r>
          </a:p>
          <a:p>
            <a:r>
              <a:rPr lang="tr-TR" dirty="0" smtClean="0"/>
              <a:t>Ayrılık  istenmiş ise boşanmaya karar verilemez.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350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Ayrılığın sonuçları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1. Ortak hayat geçici olarak durdurulmuş olur.</a:t>
            </a:r>
          </a:p>
          <a:p>
            <a:pPr>
              <a:buNone/>
            </a:pPr>
            <a:r>
              <a:rPr lang="tr-TR" dirty="0" smtClean="0"/>
              <a:t>2. Evli statüleri devam eder. </a:t>
            </a:r>
          </a:p>
          <a:p>
            <a:pPr>
              <a:buNone/>
            </a:pPr>
            <a:r>
              <a:rPr lang="tr-TR" dirty="0" smtClean="0"/>
              <a:t>3. Çocuk doğarsa  evlilik içi doğmuş sayılır. </a:t>
            </a:r>
          </a:p>
          <a:p>
            <a:pPr>
              <a:buNone/>
            </a:pPr>
            <a:r>
              <a:rPr lang="tr-TR" dirty="0" smtClean="0"/>
              <a:t>4. Ayrılık sürecinde taraflardan birisi  ölürse diğeri mirasçı olur. </a:t>
            </a:r>
          </a:p>
          <a:p>
            <a:pPr>
              <a:buNone/>
            </a:pPr>
            <a:r>
              <a:rPr lang="tr-TR" dirty="0" smtClean="0"/>
              <a:t>5. Mal rejimin kaldırılmasına karar  verilebilir. </a:t>
            </a:r>
          </a:p>
          <a:p>
            <a:pPr>
              <a:buNone/>
            </a:pPr>
            <a:r>
              <a:rPr lang="tr-TR" dirty="0" smtClean="0"/>
              <a:t>Eşlerin süre bitince ya da bitmeden bir araya gelmeleri ay da boşanma davası açması ile son bulur. 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0783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BOŞANMANIN HUKUKİ  SONUÇLARI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Hakimin  karar  vermesi ile ortaya çıkan sonuçlardır. </a:t>
            </a:r>
          </a:p>
          <a:p>
            <a:r>
              <a:rPr lang="tr-TR" dirty="0"/>
              <a:t>Bir kısmı karar içeriğinden bir kısmı ise kendiliğinden ortaya çıkar. </a:t>
            </a:r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1742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Diyagram 3"/>
          <p:cNvGraphicFramePr/>
          <p:nvPr>
            <p:extLst/>
          </p:nvPr>
        </p:nvGraphicFramePr>
        <p:xfrm>
          <a:off x="539552" y="908720"/>
          <a:ext cx="7488832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802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Boşanma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Mevcut evliliği kesin olarak sona erdirir. </a:t>
            </a:r>
          </a:p>
          <a:p>
            <a:r>
              <a:rPr lang="tr-TR" dirty="0" smtClean="0"/>
              <a:t>Karar kesinleşinceye kadar feragat mümkündür.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8354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Boşanma Davasının tarafları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b="1" dirty="0" smtClean="0"/>
              <a:t>DAVACI :</a:t>
            </a:r>
            <a:r>
              <a:rPr lang="tr-TR" dirty="0" smtClean="0"/>
              <a:t>  Boşanma  nedenlerini  yaratmayan eştir. </a:t>
            </a:r>
          </a:p>
          <a:p>
            <a:r>
              <a:rPr lang="tr-TR" dirty="0" smtClean="0"/>
              <a:t>Ölüm halinde mirasçılara geçmez. </a:t>
            </a:r>
          </a:p>
          <a:p>
            <a:r>
              <a:rPr lang="tr-TR" dirty="0" smtClean="0"/>
              <a:t>Sağ kalan eş de davayı devam ettiremez. </a:t>
            </a:r>
          </a:p>
          <a:p>
            <a:r>
              <a:rPr lang="tr-TR" dirty="0" smtClean="0"/>
              <a:t>Mirasçı  ancak kusuru kanıtlayarak miras hakkından mahrum bırakılmasını  isteyebilir. </a:t>
            </a:r>
          </a:p>
          <a:p>
            <a:pPr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b="1" dirty="0" smtClean="0"/>
              <a:t>DAVALI :</a:t>
            </a:r>
            <a:r>
              <a:rPr lang="tr-TR" dirty="0" smtClean="0"/>
              <a:t>  Diğer eştir.  Ayırtım gücüne sahip değilse temsilci atanır.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2053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Dava ehliyeti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Kişiye sıkı sıkıya bağlı bir haktır. </a:t>
            </a:r>
          </a:p>
          <a:p>
            <a:r>
              <a:rPr lang="tr-TR" dirty="0" smtClean="0"/>
              <a:t>Tam ehliyetsiz  kişi için kayyım ya da vasi atanır. </a:t>
            </a:r>
          </a:p>
          <a:p>
            <a:r>
              <a:rPr lang="tr-TR" dirty="0" smtClean="0"/>
              <a:t>Avukata özel yetki verilmesi  gerekir. 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5315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Görevli Mahkeme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mahkemesidir.</a:t>
            </a:r>
          </a:p>
          <a:p>
            <a:r>
              <a:rPr lang="tr-TR" dirty="0" smtClean="0"/>
              <a:t>Aile mahkemesi bulunmayan yerlerde asliye hukuk mahkemesidir.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460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Yetkili Mahkeme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Eşlerden birisinin ikametgahı </a:t>
            </a:r>
          </a:p>
          <a:p>
            <a:r>
              <a:rPr lang="tr-TR" dirty="0" smtClean="0"/>
              <a:t>Evliliğin son altı ayında birlikte oturulan yer </a:t>
            </a:r>
          </a:p>
          <a:p>
            <a:r>
              <a:rPr lang="tr-TR" dirty="0" smtClean="0"/>
              <a:t>İlk itiraz olarak ileri sürülmemiş ise  yetkisiz mahkemede açılan davaya   bakılmaya devam edilir.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4647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BOŞANMA DAVASI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690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Yargılama Usulü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dirty="0" smtClean="0"/>
              <a:t>Hakimin  vicdanen kanaat getirmesi </a:t>
            </a:r>
          </a:p>
          <a:p>
            <a:pPr marL="571500" indent="-457200">
              <a:buAutoNum type="arabicPeriod"/>
            </a:pPr>
            <a:r>
              <a:rPr lang="tr-TR" dirty="0" smtClean="0"/>
              <a:t>Yetki  önerilememesi</a:t>
            </a:r>
          </a:p>
          <a:p>
            <a:pPr marL="571500" indent="-457200">
              <a:buAutoNum type="arabicPeriod"/>
            </a:pPr>
            <a:r>
              <a:rPr lang="tr-TR" dirty="0" smtClean="0"/>
              <a:t>İkrarın  hakimi bağlamaması </a:t>
            </a:r>
          </a:p>
          <a:p>
            <a:pPr marL="571500" indent="-457200">
              <a:buAutoNum type="arabicPeriod"/>
            </a:pPr>
            <a:r>
              <a:rPr lang="tr-TR" dirty="0" smtClean="0"/>
              <a:t>Kanıtların serbestçe takdiri</a:t>
            </a:r>
          </a:p>
          <a:p>
            <a:pPr marL="571500" indent="-457200">
              <a:buAutoNum type="arabicPeriod"/>
            </a:pPr>
            <a:r>
              <a:rPr lang="tr-TR" dirty="0" smtClean="0"/>
              <a:t>Boşanmanın feri sonuçlarına ilişkin anlaşmanın onaylanması </a:t>
            </a:r>
          </a:p>
          <a:p>
            <a:pPr marL="571500" indent="-457200">
              <a:buAutoNum type="arabicPeriod"/>
            </a:pPr>
            <a:r>
              <a:rPr lang="tr-TR" dirty="0" smtClean="0"/>
              <a:t>Duruşmanın  gizli  yapılması </a:t>
            </a:r>
          </a:p>
          <a:p>
            <a:pPr marL="5715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9879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Tedbirler ( Geçici önlemler)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 smtClean="0"/>
              <a:t>Eşlerin barınması : </a:t>
            </a:r>
          </a:p>
          <a:p>
            <a:pPr marL="114300" indent="0">
              <a:buNone/>
            </a:pPr>
            <a:r>
              <a:rPr lang="tr-TR" dirty="0" smtClean="0"/>
              <a:t>Aile konutunda kimin oturacağının saptanmasıdır. </a:t>
            </a:r>
          </a:p>
          <a:p>
            <a:pPr marL="114300" indent="0">
              <a:buNone/>
            </a:pPr>
            <a:r>
              <a:rPr lang="tr-TR" dirty="0" smtClean="0"/>
              <a:t>Mülkiyetin kime ait olduğu önemli değildir. </a:t>
            </a:r>
          </a:p>
          <a:p>
            <a:pPr marL="114300" indent="0">
              <a:buNone/>
            </a:pPr>
            <a:r>
              <a:rPr lang="tr-TR" dirty="0" smtClean="0"/>
              <a:t>Karar aile  konutundaki eşyalar için de geçerlidir. </a:t>
            </a:r>
          </a:p>
          <a:p>
            <a:pPr marL="114300" indent="0">
              <a:buNone/>
            </a:pPr>
            <a:r>
              <a:rPr lang="tr-TR" dirty="0" smtClean="0"/>
              <a:t>Dava sonuna kadar geçerlidir. </a:t>
            </a:r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536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Tedbirler ( Geçici önlemler)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 Eşlerin bakım geçimi ( tedbir nafakası ) </a:t>
            </a:r>
          </a:p>
          <a:p>
            <a:pPr marL="114300" indent="0">
              <a:buNone/>
            </a:pPr>
            <a:r>
              <a:rPr lang="tr-TR" dirty="0" smtClean="0"/>
              <a:t>Hakim eşlerin ve bakım ve geçimi ile ilgili  kararları almakla  yükümlüdür. </a:t>
            </a:r>
          </a:p>
          <a:p>
            <a:pPr marL="114300" indent="0">
              <a:buNone/>
            </a:pPr>
            <a:r>
              <a:rPr lang="tr-TR" dirty="0" smtClean="0"/>
              <a:t>Tedbir nafakası boşanma ve ayrılık davasının açıldığı tarihten başlar. </a:t>
            </a:r>
          </a:p>
          <a:p>
            <a:pPr marL="114300" indent="0">
              <a:buNone/>
            </a:pPr>
            <a:r>
              <a:rPr lang="tr-TR" dirty="0" smtClean="0"/>
              <a:t>Eşin mutlaka  kusursuz olması  gerekli değildir.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816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Tedbirler ( Geçici önlemler)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Çocukların bakım ve korunması  : </a:t>
            </a:r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Dava süresince çocukların kimin yanında kalacağı, diğer ile görüşme hakkı düzenlenmelidir. </a:t>
            </a:r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Çocukların giderlerine katılmak üzere iştirak nafakasına hükmedebilir.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5089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Tedbirler ( Geçici önlemler)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 smtClean="0"/>
              <a:t>Eşlerin mallarının yönetimine  karar verilmesi :</a:t>
            </a:r>
          </a:p>
          <a:p>
            <a:pPr marL="114300" indent="0">
              <a:buNone/>
            </a:pPr>
            <a:r>
              <a:rPr lang="tr-TR" dirty="0" smtClean="0"/>
              <a:t>Diğer önlemler :  çocuk malları ile  ilgili önlemler, borçlulara talimat…..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795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b="1" dirty="0" smtClean="0">
                <a:latin typeface="+mn-lt"/>
              </a:rPr>
              <a:t>Kaynaklar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Turgut </a:t>
            </a:r>
            <a:r>
              <a:rPr lang="tr-TR" dirty="0" err="1" smtClean="0"/>
              <a:t>Akıntürk</a:t>
            </a:r>
            <a:r>
              <a:rPr lang="tr-TR" dirty="0" smtClean="0"/>
              <a:t> Aile Hukuku, Seçkin Yay. </a:t>
            </a:r>
          </a:p>
          <a:p>
            <a:pPr>
              <a:buNone/>
            </a:pPr>
            <a:r>
              <a:rPr lang="tr-TR" dirty="0" smtClean="0"/>
              <a:t>Çocuk Hakları Sözleşmesi 14. Genel Yorum </a:t>
            </a:r>
          </a:p>
          <a:p>
            <a:pPr>
              <a:buNone/>
            </a:pPr>
            <a:r>
              <a:rPr lang="tr-TR" dirty="0" err="1" smtClean="0"/>
              <a:t>Ian</a:t>
            </a:r>
            <a:r>
              <a:rPr lang="tr-TR" dirty="0" smtClean="0"/>
              <a:t> </a:t>
            </a:r>
            <a:r>
              <a:rPr lang="tr-TR" dirty="0" err="1" smtClean="0"/>
              <a:t>McEwan</a:t>
            </a:r>
            <a:r>
              <a:rPr lang="tr-TR" dirty="0" smtClean="0"/>
              <a:t>, Çocuk Yasası </a:t>
            </a:r>
          </a:p>
          <a:p>
            <a:pPr>
              <a:buNone/>
            </a:pPr>
            <a:r>
              <a:rPr lang="tr-TR" dirty="0" smtClean="0"/>
              <a:t>Örnek Sosyal İnceleme Raporları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43352" cy="1143000"/>
          </a:xfrm>
        </p:spPr>
        <p:txBody>
          <a:bodyPr/>
          <a:lstStyle/>
          <a:p>
            <a:r>
              <a:rPr lang="tr-TR" dirty="0" smtClean="0"/>
              <a:t>Boşanma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Eşler henüz hayatta iken,   bir eşin kanunda öngörülen nedenlere dayanarak açacağı dava sonucunda evlilik birliğinin  hakim  kararıyla sona erdirilmesidir. </a:t>
            </a:r>
            <a:endParaRPr lang="tr-TR" dirty="0"/>
          </a:p>
        </p:txBody>
      </p:sp>
      <p:pic>
        <p:nvPicPr>
          <p:cNvPr id="1026" name="Picture 2" descr="C:\Users\pc\AppData\Local\Microsoft\Windows\Temporary Internet Files\Content.IE5\8J27N3IZ\MP90038750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0"/>
            <a:ext cx="2943220" cy="20994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3372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 smtClean="0"/>
              <a:t>Boşanma konusundaki  görüşler </a:t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571500" indent="-457200">
              <a:buAutoNum type="arabicPeriod"/>
            </a:pPr>
            <a:r>
              <a:rPr lang="tr-TR" dirty="0" smtClean="0"/>
              <a:t>Boşanmanın yasak olması </a:t>
            </a:r>
          </a:p>
          <a:p>
            <a:pPr marL="571500" indent="-457200">
              <a:buAutoNum type="arabicPeriod"/>
            </a:pPr>
            <a:r>
              <a:rPr lang="tr-TR" dirty="0" smtClean="0"/>
              <a:t>Boşanmanın serbest olması </a:t>
            </a:r>
          </a:p>
          <a:p>
            <a:pPr marL="571500" indent="-457200">
              <a:buAutoNum type="arabicPeriod"/>
            </a:pPr>
            <a:r>
              <a:rPr lang="tr-TR" dirty="0" smtClean="0"/>
              <a:t>Boşanmanın nedene  ve hakimin hükmüne dayanması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5585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Boşanmanın dayandığı İlkeler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457200">
              <a:buAutoNum type="arabicPeriod"/>
            </a:pPr>
            <a:r>
              <a:rPr lang="tr-TR" b="1" dirty="0" smtClean="0"/>
              <a:t>Kusur İlkesi  :    </a:t>
            </a:r>
            <a:r>
              <a:rPr lang="tr-TR" dirty="0" smtClean="0"/>
              <a:t> Boşanma ancak eşlerden birisinin kusurlu olması durumunda mümkündür. </a:t>
            </a:r>
          </a:p>
          <a:p>
            <a:pPr marL="571500" indent="-457200">
              <a:buAutoNum type="arabicPeriod"/>
            </a:pPr>
            <a:r>
              <a:rPr lang="tr-TR" b="1" dirty="0" smtClean="0"/>
              <a:t>İrade İlkesi : </a:t>
            </a:r>
            <a:r>
              <a:rPr lang="tr-TR" dirty="0" smtClean="0"/>
              <a:t>Eşlerin ortak açıkladıkları iradeyle evlilik birliği sona erecektir. Ortak irade yoksa  mahkeme karar  verecektir. </a:t>
            </a:r>
          </a:p>
          <a:p>
            <a:pPr marL="571500" indent="-457200">
              <a:buAutoNum type="arabicPeriod"/>
            </a:pPr>
            <a:r>
              <a:rPr lang="tr-TR" b="1" dirty="0" smtClean="0"/>
              <a:t>Temelden sarsılma ilkesi : </a:t>
            </a:r>
            <a:r>
              <a:rPr lang="tr-TR" dirty="0" smtClean="0"/>
              <a:t>Kusur aranmaksızın evlilik birliği temelinden sarsılmış ise  boşanmaya karar  verilmelidir. </a:t>
            </a:r>
          </a:p>
          <a:p>
            <a:pPr marL="571500" indent="-457200">
              <a:buAutoNum type="arabicPeriod"/>
            </a:pPr>
            <a:r>
              <a:rPr lang="tr-TR" b="1" dirty="0" smtClean="0"/>
              <a:t>Elverişsizlik İlkesi : </a:t>
            </a:r>
            <a:r>
              <a:rPr lang="tr-TR" dirty="0" smtClean="0"/>
              <a:t> Eşlerden birisi bedensel veya ruhsal olarak evlilik birliğinin yükümlülüklerini yerine getiremeyecek duruma  gelmiş ise evliliğe son verilmelidir. </a:t>
            </a:r>
          </a:p>
          <a:p>
            <a:pPr marL="571500" indent="-457200">
              <a:buAutoNum type="arabicPeriod"/>
            </a:pPr>
            <a:r>
              <a:rPr lang="tr-TR" b="1" dirty="0" smtClean="0"/>
              <a:t>Eylemli Ayrılık İlkesi : </a:t>
            </a:r>
            <a:r>
              <a:rPr lang="tr-TR" dirty="0" smtClean="0"/>
              <a:t> Uzunca süredir ayrı yaşıyor ve bir araya gelmiyorlarsa  boşanmaya karar verilmelidir. </a:t>
            </a:r>
            <a:endParaRPr lang="tr-TR" b="1" dirty="0" smtClean="0"/>
          </a:p>
          <a:p>
            <a:pPr marL="571500" indent="-45720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234986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TMK Kabul Ettiği İlkeler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dirty="0" smtClean="0"/>
              <a:t>Temelden sarsılma ilkesi </a:t>
            </a:r>
          </a:p>
          <a:p>
            <a:pPr marL="571500" indent="-457200">
              <a:buAutoNum type="arabicPeriod"/>
            </a:pPr>
            <a:r>
              <a:rPr lang="tr-TR" dirty="0" smtClean="0"/>
              <a:t>İrade ilkesi </a:t>
            </a:r>
          </a:p>
          <a:p>
            <a:pPr marL="571500" indent="-457200">
              <a:buAutoNum type="arabicPeriod"/>
            </a:pPr>
            <a:r>
              <a:rPr lang="tr-TR" dirty="0" smtClean="0"/>
              <a:t>Eylemli ayrılık ilkesi </a:t>
            </a:r>
          </a:p>
          <a:p>
            <a:pPr marL="571500" indent="-457200">
              <a:buNone/>
            </a:pPr>
            <a:r>
              <a:rPr lang="tr-TR" dirty="0" smtClean="0"/>
              <a:t> KARMA SİSTEM KABUL ETMİŞTİR.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5144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Davanın Konusu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Ayrılık </a:t>
            </a:r>
          </a:p>
          <a:p>
            <a:r>
              <a:rPr lang="tr-TR" dirty="0" smtClean="0"/>
              <a:t>Boşanma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2065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Ayrılık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Boşanma  davası açma hakkı olan eş dilerse ayrılık dilerse boşanma isteyebilir. </a:t>
            </a:r>
          </a:p>
          <a:p>
            <a:r>
              <a:rPr lang="tr-TR" dirty="0" smtClean="0"/>
              <a:t>Davacı ayrılık istemişse hakim boşanmaya karar  veremez. </a:t>
            </a:r>
          </a:p>
          <a:p>
            <a:r>
              <a:rPr lang="tr-TR" dirty="0" smtClean="0"/>
              <a:t>Eşler ayrı yerleşim yeri edinebilir. </a:t>
            </a:r>
          </a:p>
          <a:p>
            <a:r>
              <a:rPr lang="tr-TR" dirty="0" smtClean="0"/>
              <a:t>1yıldan 3 yıla kadar sürebilir. </a:t>
            </a:r>
          </a:p>
          <a:p>
            <a:r>
              <a:rPr lang="tr-TR" dirty="0" smtClean="0"/>
              <a:t>Ortak hayatın kurulması ya da 3  yıl süre  ile kurulamamış olması durumunda  boşanma davası açılabilir.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4626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Boşanma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Mevcut evliliği kesin olarak sona erdirir. </a:t>
            </a:r>
          </a:p>
          <a:p>
            <a:r>
              <a:rPr lang="tr-TR" dirty="0" smtClean="0"/>
              <a:t>Karar kesinleşinceye kadar feragat mümkündür.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8837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687</Words>
  <Application>Microsoft Office PowerPoint</Application>
  <PresentationFormat>Ekran Gösterisi (4:3)</PresentationFormat>
  <Paragraphs>126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AİLE HUKUKU -6</vt:lpstr>
      <vt:lpstr>BOŞANMA DAVASI </vt:lpstr>
      <vt:lpstr>Boşanma </vt:lpstr>
      <vt:lpstr>Boşanma konusundaki  görüşler  </vt:lpstr>
      <vt:lpstr>Boşanmanın dayandığı İlkeler </vt:lpstr>
      <vt:lpstr>TMK Kabul Ettiği İlkeler</vt:lpstr>
      <vt:lpstr>Davanın Konusu </vt:lpstr>
      <vt:lpstr>Ayrılık </vt:lpstr>
      <vt:lpstr>Boşanma</vt:lpstr>
      <vt:lpstr>BOŞANMA – AYRILIK DAVASI </vt:lpstr>
      <vt:lpstr>Davanın Konusu</vt:lpstr>
      <vt:lpstr>Ayrılığın sonuçları </vt:lpstr>
      <vt:lpstr>BOŞANMANIN HUKUKİ  SONUÇLARI </vt:lpstr>
      <vt:lpstr>Slayt 14</vt:lpstr>
      <vt:lpstr>Boşanma</vt:lpstr>
      <vt:lpstr>Boşanma Davasının tarafları </vt:lpstr>
      <vt:lpstr>Dava ehliyeti</vt:lpstr>
      <vt:lpstr>Görevli Mahkeme</vt:lpstr>
      <vt:lpstr>Yetkili Mahkeme</vt:lpstr>
      <vt:lpstr>Yargılama Usulü </vt:lpstr>
      <vt:lpstr>Tedbirler ( Geçici önlemler)</vt:lpstr>
      <vt:lpstr>Tedbirler ( Geçici önlemler)</vt:lpstr>
      <vt:lpstr>Tedbirler ( Geçici önlemler)</vt:lpstr>
      <vt:lpstr>Tedbirler ( Geçici önlemler)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AİLE HUKUKU -2</dc:title>
  <dc:creator>TOSHIBA</dc:creator>
  <cp:lastModifiedBy>İrfan</cp:lastModifiedBy>
  <cp:revision>28</cp:revision>
  <dcterms:created xsi:type="dcterms:W3CDTF">2013-03-04T12:41:19Z</dcterms:created>
  <dcterms:modified xsi:type="dcterms:W3CDTF">2020-04-28T11:33:23Z</dcterms:modified>
</cp:coreProperties>
</file>