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1" d="100"/>
          <a:sy n="61" d="100"/>
        </p:scale>
        <p:origin x="28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122B64-0D34-42A7-AB8D-E802034C0AF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50EA2C0-A4B3-44F8-9EA2-2DCA9C50F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8F777AB-91FC-497E-A12B-3C509C804E97}"/>
              </a:ext>
            </a:extLst>
          </p:cNvPr>
          <p:cNvSpPr>
            <a:spLocks noGrp="1"/>
          </p:cNvSpPr>
          <p:nvPr>
            <p:ph type="dt" sz="half" idx="10"/>
          </p:nvPr>
        </p:nvSpPr>
        <p:spPr/>
        <p:txBody>
          <a:bodyPr/>
          <a:lstStyle/>
          <a:p>
            <a:fld id="{9F4A874B-DE68-4543-9690-E88FFE0DEF7D}" type="datetimeFigureOut">
              <a:rPr lang="tr-TR" smtClean="0"/>
              <a:t>28.04.2020</a:t>
            </a:fld>
            <a:endParaRPr lang="tr-TR"/>
          </a:p>
        </p:txBody>
      </p:sp>
      <p:sp>
        <p:nvSpPr>
          <p:cNvPr id="5" name="Alt Bilgi Yer Tutucusu 4">
            <a:extLst>
              <a:ext uri="{FF2B5EF4-FFF2-40B4-BE49-F238E27FC236}">
                <a16:creationId xmlns:a16="http://schemas.microsoft.com/office/drawing/2014/main" id="{8435BBB0-2E9D-4A92-B712-1A591017F5B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C30DED0-37E0-43C5-9254-D3EA3A63D88F}"/>
              </a:ext>
            </a:extLst>
          </p:cNvPr>
          <p:cNvSpPr>
            <a:spLocks noGrp="1"/>
          </p:cNvSpPr>
          <p:nvPr>
            <p:ph type="sldNum" sz="quarter" idx="12"/>
          </p:nvPr>
        </p:nvSpPr>
        <p:spPr/>
        <p:txBody>
          <a:bodyPr/>
          <a:lstStyle/>
          <a:p>
            <a:fld id="{9A189D0B-C0D2-4103-9428-B0D5A3E5F282}" type="slidenum">
              <a:rPr lang="tr-TR" smtClean="0"/>
              <a:t>‹#›</a:t>
            </a:fld>
            <a:endParaRPr lang="tr-TR"/>
          </a:p>
        </p:txBody>
      </p:sp>
    </p:spTree>
    <p:extLst>
      <p:ext uri="{BB962C8B-B14F-4D97-AF65-F5344CB8AC3E}">
        <p14:creationId xmlns:p14="http://schemas.microsoft.com/office/powerpoint/2010/main" val="41360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81C37E-38EC-41E0-9537-C05A8380879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6878034-8183-4AEA-97D0-5B067BAC97F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3EBB46C-C5E6-47AF-ADCE-94DC8AEA34BB}"/>
              </a:ext>
            </a:extLst>
          </p:cNvPr>
          <p:cNvSpPr>
            <a:spLocks noGrp="1"/>
          </p:cNvSpPr>
          <p:nvPr>
            <p:ph type="dt" sz="half" idx="10"/>
          </p:nvPr>
        </p:nvSpPr>
        <p:spPr/>
        <p:txBody>
          <a:bodyPr/>
          <a:lstStyle/>
          <a:p>
            <a:fld id="{9F4A874B-DE68-4543-9690-E88FFE0DEF7D}" type="datetimeFigureOut">
              <a:rPr lang="tr-TR" smtClean="0"/>
              <a:t>28.04.2020</a:t>
            </a:fld>
            <a:endParaRPr lang="tr-TR"/>
          </a:p>
        </p:txBody>
      </p:sp>
      <p:sp>
        <p:nvSpPr>
          <p:cNvPr id="5" name="Alt Bilgi Yer Tutucusu 4">
            <a:extLst>
              <a:ext uri="{FF2B5EF4-FFF2-40B4-BE49-F238E27FC236}">
                <a16:creationId xmlns:a16="http://schemas.microsoft.com/office/drawing/2014/main" id="{1F71AF58-DB12-499E-B2FD-A3D5FAB0E38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9765E47-903C-4BE3-B782-30D243272DCA}"/>
              </a:ext>
            </a:extLst>
          </p:cNvPr>
          <p:cNvSpPr>
            <a:spLocks noGrp="1"/>
          </p:cNvSpPr>
          <p:nvPr>
            <p:ph type="sldNum" sz="quarter" idx="12"/>
          </p:nvPr>
        </p:nvSpPr>
        <p:spPr/>
        <p:txBody>
          <a:bodyPr/>
          <a:lstStyle/>
          <a:p>
            <a:fld id="{9A189D0B-C0D2-4103-9428-B0D5A3E5F282}" type="slidenum">
              <a:rPr lang="tr-TR" smtClean="0"/>
              <a:t>‹#›</a:t>
            </a:fld>
            <a:endParaRPr lang="tr-TR"/>
          </a:p>
        </p:txBody>
      </p:sp>
    </p:spTree>
    <p:extLst>
      <p:ext uri="{BB962C8B-B14F-4D97-AF65-F5344CB8AC3E}">
        <p14:creationId xmlns:p14="http://schemas.microsoft.com/office/powerpoint/2010/main" val="21714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AC7BCCF-C385-4D70-B6FC-FA86DECD79E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29ECEC6-1942-40E2-95E4-69AAAEFAD52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8366E9A-8979-46B7-8EAC-C56AB8649748}"/>
              </a:ext>
            </a:extLst>
          </p:cNvPr>
          <p:cNvSpPr>
            <a:spLocks noGrp="1"/>
          </p:cNvSpPr>
          <p:nvPr>
            <p:ph type="dt" sz="half" idx="10"/>
          </p:nvPr>
        </p:nvSpPr>
        <p:spPr/>
        <p:txBody>
          <a:bodyPr/>
          <a:lstStyle/>
          <a:p>
            <a:fld id="{9F4A874B-DE68-4543-9690-E88FFE0DEF7D}" type="datetimeFigureOut">
              <a:rPr lang="tr-TR" smtClean="0"/>
              <a:t>28.04.2020</a:t>
            </a:fld>
            <a:endParaRPr lang="tr-TR"/>
          </a:p>
        </p:txBody>
      </p:sp>
      <p:sp>
        <p:nvSpPr>
          <p:cNvPr id="5" name="Alt Bilgi Yer Tutucusu 4">
            <a:extLst>
              <a:ext uri="{FF2B5EF4-FFF2-40B4-BE49-F238E27FC236}">
                <a16:creationId xmlns:a16="http://schemas.microsoft.com/office/drawing/2014/main" id="{911BFC82-930D-43B0-A9C6-35A03ACF62F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77DB1AD-1CB9-4BEF-B5DB-FA56381E05FE}"/>
              </a:ext>
            </a:extLst>
          </p:cNvPr>
          <p:cNvSpPr>
            <a:spLocks noGrp="1"/>
          </p:cNvSpPr>
          <p:nvPr>
            <p:ph type="sldNum" sz="quarter" idx="12"/>
          </p:nvPr>
        </p:nvSpPr>
        <p:spPr/>
        <p:txBody>
          <a:bodyPr/>
          <a:lstStyle/>
          <a:p>
            <a:fld id="{9A189D0B-C0D2-4103-9428-B0D5A3E5F282}" type="slidenum">
              <a:rPr lang="tr-TR" smtClean="0"/>
              <a:t>‹#›</a:t>
            </a:fld>
            <a:endParaRPr lang="tr-TR"/>
          </a:p>
        </p:txBody>
      </p:sp>
    </p:spTree>
    <p:extLst>
      <p:ext uri="{BB962C8B-B14F-4D97-AF65-F5344CB8AC3E}">
        <p14:creationId xmlns:p14="http://schemas.microsoft.com/office/powerpoint/2010/main" val="339191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6D3A0C-23A0-474A-87E6-268BDB77F88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89FF75E-D892-4396-9BF5-4DB391DBA29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27D035D-AE8F-4F24-9627-8B01CEE0314E}"/>
              </a:ext>
            </a:extLst>
          </p:cNvPr>
          <p:cNvSpPr>
            <a:spLocks noGrp="1"/>
          </p:cNvSpPr>
          <p:nvPr>
            <p:ph type="dt" sz="half" idx="10"/>
          </p:nvPr>
        </p:nvSpPr>
        <p:spPr/>
        <p:txBody>
          <a:bodyPr/>
          <a:lstStyle/>
          <a:p>
            <a:fld id="{9F4A874B-DE68-4543-9690-E88FFE0DEF7D}" type="datetimeFigureOut">
              <a:rPr lang="tr-TR" smtClean="0"/>
              <a:t>28.04.2020</a:t>
            </a:fld>
            <a:endParaRPr lang="tr-TR"/>
          </a:p>
        </p:txBody>
      </p:sp>
      <p:sp>
        <p:nvSpPr>
          <p:cNvPr id="5" name="Alt Bilgi Yer Tutucusu 4">
            <a:extLst>
              <a:ext uri="{FF2B5EF4-FFF2-40B4-BE49-F238E27FC236}">
                <a16:creationId xmlns:a16="http://schemas.microsoft.com/office/drawing/2014/main" id="{C6854BA1-C7D0-4897-9545-C8B63514659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338B0D8-18D4-4AA1-8071-1B4FB85CE57E}"/>
              </a:ext>
            </a:extLst>
          </p:cNvPr>
          <p:cNvSpPr>
            <a:spLocks noGrp="1"/>
          </p:cNvSpPr>
          <p:nvPr>
            <p:ph type="sldNum" sz="quarter" idx="12"/>
          </p:nvPr>
        </p:nvSpPr>
        <p:spPr/>
        <p:txBody>
          <a:bodyPr/>
          <a:lstStyle/>
          <a:p>
            <a:fld id="{9A189D0B-C0D2-4103-9428-B0D5A3E5F282}" type="slidenum">
              <a:rPr lang="tr-TR" smtClean="0"/>
              <a:t>‹#›</a:t>
            </a:fld>
            <a:endParaRPr lang="tr-TR"/>
          </a:p>
        </p:txBody>
      </p:sp>
    </p:spTree>
    <p:extLst>
      <p:ext uri="{BB962C8B-B14F-4D97-AF65-F5344CB8AC3E}">
        <p14:creationId xmlns:p14="http://schemas.microsoft.com/office/powerpoint/2010/main" val="271241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7D7568-097F-47A9-8628-43484C2F5EF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D47CE43-D406-4EA2-99D9-84E8E6DCD4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F911967-B964-4294-99B3-66722D92CBED}"/>
              </a:ext>
            </a:extLst>
          </p:cNvPr>
          <p:cNvSpPr>
            <a:spLocks noGrp="1"/>
          </p:cNvSpPr>
          <p:nvPr>
            <p:ph type="dt" sz="half" idx="10"/>
          </p:nvPr>
        </p:nvSpPr>
        <p:spPr/>
        <p:txBody>
          <a:bodyPr/>
          <a:lstStyle/>
          <a:p>
            <a:fld id="{9F4A874B-DE68-4543-9690-E88FFE0DEF7D}" type="datetimeFigureOut">
              <a:rPr lang="tr-TR" smtClean="0"/>
              <a:t>28.04.2020</a:t>
            </a:fld>
            <a:endParaRPr lang="tr-TR"/>
          </a:p>
        </p:txBody>
      </p:sp>
      <p:sp>
        <p:nvSpPr>
          <p:cNvPr id="5" name="Alt Bilgi Yer Tutucusu 4">
            <a:extLst>
              <a:ext uri="{FF2B5EF4-FFF2-40B4-BE49-F238E27FC236}">
                <a16:creationId xmlns:a16="http://schemas.microsoft.com/office/drawing/2014/main" id="{15E0CEE2-D39D-4FFA-831A-14FFFF45C12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1095046-DA85-4FF2-A9EE-72CAED519631}"/>
              </a:ext>
            </a:extLst>
          </p:cNvPr>
          <p:cNvSpPr>
            <a:spLocks noGrp="1"/>
          </p:cNvSpPr>
          <p:nvPr>
            <p:ph type="sldNum" sz="quarter" idx="12"/>
          </p:nvPr>
        </p:nvSpPr>
        <p:spPr/>
        <p:txBody>
          <a:bodyPr/>
          <a:lstStyle/>
          <a:p>
            <a:fld id="{9A189D0B-C0D2-4103-9428-B0D5A3E5F282}" type="slidenum">
              <a:rPr lang="tr-TR" smtClean="0"/>
              <a:t>‹#›</a:t>
            </a:fld>
            <a:endParaRPr lang="tr-TR"/>
          </a:p>
        </p:txBody>
      </p:sp>
    </p:spTree>
    <p:extLst>
      <p:ext uri="{BB962C8B-B14F-4D97-AF65-F5344CB8AC3E}">
        <p14:creationId xmlns:p14="http://schemas.microsoft.com/office/powerpoint/2010/main" val="300287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28EC16-36C5-4792-AE96-CF9C488BB6D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6304BA1-144A-4BC4-803E-81955FA0F54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4927B01-5991-469B-B4B6-F782DEDB355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5E97CD9-DDF6-402D-9846-15936EB3B2A4}"/>
              </a:ext>
            </a:extLst>
          </p:cNvPr>
          <p:cNvSpPr>
            <a:spLocks noGrp="1"/>
          </p:cNvSpPr>
          <p:nvPr>
            <p:ph type="dt" sz="half" idx="10"/>
          </p:nvPr>
        </p:nvSpPr>
        <p:spPr/>
        <p:txBody>
          <a:bodyPr/>
          <a:lstStyle/>
          <a:p>
            <a:fld id="{9F4A874B-DE68-4543-9690-E88FFE0DEF7D}" type="datetimeFigureOut">
              <a:rPr lang="tr-TR" smtClean="0"/>
              <a:t>28.04.2020</a:t>
            </a:fld>
            <a:endParaRPr lang="tr-TR"/>
          </a:p>
        </p:txBody>
      </p:sp>
      <p:sp>
        <p:nvSpPr>
          <p:cNvPr id="6" name="Alt Bilgi Yer Tutucusu 5">
            <a:extLst>
              <a:ext uri="{FF2B5EF4-FFF2-40B4-BE49-F238E27FC236}">
                <a16:creationId xmlns:a16="http://schemas.microsoft.com/office/drawing/2014/main" id="{9FEB2793-2431-491C-9DB0-C25B3D55DA8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02A5836-80C8-4CE7-8468-8A9AE99DC6DE}"/>
              </a:ext>
            </a:extLst>
          </p:cNvPr>
          <p:cNvSpPr>
            <a:spLocks noGrp="1"/>
          </p:cNvSpPr>
          <p:nvPr>
            <p:ph type="sldNum" sz="quarter" idx="12"/>
          </p:nvPr>
        </p:nvSpPr>
        <p:spPr/>
        <p:txBody>
          <a:bodyPr/>
          <a:lstStyle/>
          <a:p>
            <a:fld id="{9A189D0B-C0D2-4103-9428-B0D5A3E5F282}" type="slidenum">
              <a:rPr lang="tr-TR" smtClean="0"/>
              <a:t>‹#›</a:t>
            </a:fld>
            <a:endParaRPr lang="tr-TR"/>
          </a:p>
        </p:txBody>
      </p:sp>
    </p:spTree>
    <p:extLst>
      <p:ext uri="{BB962C8B-B14F-4D97-AF65-F5344CB8AC3E}">
        <p14:creationId xmlns:p14="http://schemas.microsoft.com/office/powerpoint/2010/main" val="208762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7C9698-7F64-448D-9CB9-87106EB8148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9238C81-E571-44FF-9454-4400816D20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51047E5-E740-4CF0-9BE9-4BF4EFE99EE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9B50DB9-0CE4-42DA-A019-1D28035805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4E2ED7D-AF63-4E63-8120-F5380D6A95F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FA1BD3C-989D-4DF4-834D-94D5121F72ED}"/>
              </a:ext>
            </a:extLst>
          </p:cNvPr>
          <p:cNvSpPr>
            <a:spLocks noGrp="1"/>
          </p:cNvSpPr>
          <p:nvPr>
            <p:ph type="dt" sz="half" idx="10"/>
          </p:nvPr>
        </p:nvSpPr>
        <p:spPr/>
        <p:txBody>
          <a:bodyPr/>
          <a:lstStyle/>
          <a:p>
            <a:fld id="{9F4A874B-DE68-4543-9690-E88FFE0DEF7D}" type="datetimeFigureOut">
              <a:rPr lang="tr-TR" smtClean="0"/>
              <a:t>28.04.2020</a:t>
            </a:fld>
            <a:endParaRPr lang="tr-TR"/>
          </a:p>
        </p:txBody>
      </p:sp>
      <p:sp>
        <p:nvSpPr>
          <p:cNvPr id="8" name="Alt Bilgi Yer Tutucusu 7">
            <a:extLst>
              <a:ext uri="{FF2B5EF4-FFF2-40B4-BE49-F238E27FC236}">
                <a16:creationId xmlns:a16="http://schemas.microsoft.com/office/drawing/2014/main" id="{1BDF2A49-E692-414B-A0C2-65F3507A9D9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EFA2451-6341-4922-BB71-66F42E123EF2}"/>
              </a:ext>
            </a:extLst>
          </p:cNvPr>
          <p:cNvSpPr>
            <a:spLocks noGrp="1"/>
          </p:cNvSpPr>
          <p:nvPr>
            <p:ph type="sldNum" sz="quarter" idx="12"/>
          </p:nvPr>
        </p:nvSpPr>
        <p:spPr/>
        <p:txBody>
          <a:bodyPr/>
          <a:lstStyle/>
          <a:p>
            <a:fld id="{9A189D0B-C0D2-4103-9428-B0D5A3E5F282}" type="slidenum">
              <a:rPr lang="tr-TR" smtClean="0"/>
              <a:t>‹#›</a:t>
            </a:fld>
            <a:endParaRPr lang="tr-TR"/>
          </a:p>
        </p:txBody>
      </p:sp>
    </p:spTree>
    <p:extLst>
      <p:ext uri="{BB962C8B-B14F-4D97-AF65-F5344CB8AC3E}">
        <p14:creationId xmlns:p14="http://schemas.microsoft.com/office/powerpoint/2010/main" val="398935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AE6635-86D8-4372-AA4B-0CCFC5B6111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DAFE31F-55C1-44A6-8F2D-399FFCE0A8D2}"/>
              </a:ext>
            </a:extLst>
          </p:cNvPr>
          <p:cNvSpPr>
            <a:spLocks noGrp="1"/>
          </p:cNvSpPr>
          <p:nvPr>
            <p:ph type="dt" sz="half" idx="10"/>
          </p:nvPr>
        </p:nvSpPr>
        <p:spPr/>
        <p:txBody>
          <a:bodyPr/>
          <a:lstStyle/>
          <a:p>
            <a:fld id="{9F4A874B-DE68-4543-9690-E88FFE0DEF7D}" type="datetimeFigureOut">
              <a:rPr lang="tr-TR" smtClean="0"/>
              <a:t>28.04.2020</a:t>
            </a:fld>
            <a:endParaRPr lang="tr-TR"/>
          </a:p>
        </p:txBody>
      </p:sp>
      <p:sp>
        <p:nvSpPr>
          <p:cNvPr id="4" name="Alt Bilgi Yer Tutucusu 3">
            <a:extLst>
              <a:ext uri="{FF2B5EF4-FFF2-40B4-BE49-F238E27FC236}">
                <a16:creationId xmlns:a16="http://schemas.microsoft.com/office/drawing/2014/main" id="{E0EE82BD-9911-4284-8647-D9EB0CEBC6B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AEEBD91-DD80-4BB9-9F15-28688E93EC00}"/>
              </a:ext>
            </a:extLst>
          </p:cNvPr>
          <p:cNvSpPr>
            <a:spLocks noGrp="1"/>
          </p:cNvSpPr>
          <p:nvPr>
            <p:ph type="sldNum" sz="quarter" idx="12"/>
          </p:nvPr>
        </p:nvSpPr>
        <p:spPr/>
        <p:txBody>
          <a:bodyPr/>
          <a:lstStyle/>
          <a:p>
            <a:fld id="{9A189D0B-C0D2-4103-9428-B0D5A3E5F282}" type="slidenum">
              <a:rPr lang="tr-TR" smtClean="0"/>
              <a:t>‹#›</a:t>
            </a:fld>
            <a:endParaRPr lang="tr-TR"/>
          </a:p>
        </p:txBody>
      </p:sp>
    </p:spTree>
    <p:extLst>
      <p:ext uri="{BB962C8B-B14F-4D97-AF65-F5344CB8AC3E}">
        <p14:creationId xmlns:p14="http://schemas.microsoft.com/office/powerpoint/2010/main" val="156032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B44AF3C-327B-4D70-B9B7-FD9FFA84771A}"/>
              </a:ext>
            </a:extLst>
          </p:cNvPr>
          <p:cNvSpPr>
            <a:spLocks noGrp="1"/>
          </p:cNvSpPr>
          <p:nvPr>
            <p:ph type="dt" sz="half" idx="10"/>
          </p:nvPr>
        </p:nvSpPr>
        <p:spPr/>
        <p:txBody>
          <a:bodyPr/>
          <a:lstStyle/>
          <a:p>
            <a:fld id="{9F4A874B-DE68-4543-9690-E88FFE0DEF7D}" type="datetimeFigureOut">
              <a:rPr lang="tr-TR" smtClean="0"/>
              <a:t>28.04.2020</a:t>
            </a:fld>
            <a:endParaRPr lang="tr-TR"/>
          </a:p>
        </p:txBody>
      </p:sp>
      <p:sp>
        <p:nvSpPr>
          <p:cNvPr id="3" name="Alt Bilgi Yer Tutucusu 2">
            <a:extLst>
              <a:ext uri="{FF2B5EF4-FFF2-40B4-BE49-F238E27FC236}">
                <a16:creationId xmlns:a16="http://schemas.microsoft.com/office/drawing/2014/main" id="{6BDD398B-C147-489F-AED9-B06AB1346A9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6ECC6C5-0122-491F-8154-8F2652432D36}"/>
              </a:ext>
            </a:extLst>
          </p:cNvPr>
          <p:cNvSpPr>
            <a:spLocks noGrp="1"/>
          </p:cNvSpPr>
          <p:nvPr>
            <p:ph type="sldNum" sz="quarter" idx="12"/>
          </p:nvPr>
        </p:nvSpPr>
        <p:spPr/>
        <p:txBody>
          <a:bodyPr/>
          <a:lstStyle/>
          <a:p>
            <a:fld id="{9A189D0B-C0D2-4103-9428-B0D5A3E5F282}" type="slidenum">
              <a:rPr lang="tr-TR" smtClean="0"/>
              <a:t>‹#›</a:t>
            </a:fld>
            <a:endParaRPr lang="tr-TR"/>
          </a:p>
        </p:txBody>
      </p:sp>
    </p:spTree>
    <p:extLst>
      <p:ext uri="{BB962C8B-B14F-4D97-AF65-F5344CB8AC3E}">
        <p14:creationId xmlns:p14="http://schemas.microsoft.com/office/powerpoint/2010/main" val="4219388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0FE96B-C8F0-4CE9-A78B-6CBC8432517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5BC7B59-4189-4B97-8FF3-15892B1E6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4BE39D1-B8BC-4016-930D-59642314BA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013D246-51BF-4046-BFE4-288F35D3A5D9}"/>
              </a:ext>
            </a:extLst>
          </p:cNvPr>
          <p:cNvSpPr>
            <a:spLocks noGrp="1"/>
          </p:cNvSpPr>
          <p:nvPr>
            <p:ph type="dt" sz="half" idx="10"/>
          </p:nvPr>
        </p:nvSpPr>
        <p:spPr/>
        <p:txBody>
          <a:bodyPr/>
          <a:lstStyle/>
          <a:p>
            <a:fld id="{9F4A874B-DE68-4543-9690-E88FFE0DEF7D}" type="datetimeFigureOut">
              <a:rPr lang="tr-TR" smtClean="0"/>
              <a:t>28.04.2020</a:t>
            </a:fld>
            <a:endParaRPr lang="tr-TR"/>
          </a:p>
        </p:txBody>
      </p:sp>
      <p:sp>
        <p:nvSpPr>
          <p:cNvPr id="6" name="Alt Bilgi Yer Tutucusu 5">
            <a:extLst>
              <a:ext uri="{FF2B5EF4-FFF2-40B4-BE49-F238E27FC236}">
                <a16:creationId xmlns:a16="http://schemas.microsoft.com/office/drawing/2014/main" id="{AA68AE74-0312-4977-89B6-6DBDF325FDC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70A889E-C732-4803-8DFD-2D2C1C22BF07}"/>
              </a:ext>
            </a:extLst>
          </p:cNvPr>
          <p:cNvSpPr>
            <a:spLocks noGrp="1"/>
          </p:cNvSpPr>
          <p:nvPr>
            <p:ph type="sldNum" sz="quarter" idx="12"/>
          </p:nvPr>
        </p:nvSpPr>
        <p:spPr/>
        <p:txBody>
          <a:bodyPr/>
          <a:lstStyle/>
          <a:p>
            <a:fld id="{9A189D0B-C0D2-4103-9428-B0D5A3E5F282}" type="slidenum">
              <a:rPr lang="tr-TR" smtClean="0"/>
              <a:t>‹#›</a:t>
            </a:fld>
            <a:endParaRPr lang="tr-TR"/>
          </a:p>
        </p:txBody>
      </p:sp>
    </p:spTree>
    <p:extLst>
      <p:ext uri="{BB962C8B-B14F-4D97-AF65-F5344CB8AC3E}">
        <p14:creationId xmlns:p14="http://schemas.microsoft.com/office/powerpoint/2010/main" val="178713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1B8D50-0602-4BDC-ACAA-D613CDE34C9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98918C1-36AF-40E8-820B-FB6CD1E4D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9B95DE3-302B-4D14-BC5B-CBB9E51E5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7C758B3-E4CF-4584-9165-25403FA2A5AA}"/>
              </a:ext>
            </a:extLst>
          </p:cNvPr>
          <p:cNvSpPr>
            <a:spLocks noGrp="1"/>
          </p:cNvSpPr>
          <p:nvPr>
            <p:ph type="dt" sz="half" idx="10"/>
          </p:nvPr>
        </p:nvSpPr>
        <p:spPr/>
        <p:txBody>
          <a:bodyPr/>
          <a:lstStyle/>
          <a:p>
            <a:fld id="{9F4A874B-DE68-4543-9690-E88FFE0DEF7D}" type="datetimeFigureOut">
              <a:rPr lang="tr-TR" smtClean="0"/>
              <a:t>28.04.2020</a:t>
            </a:fld>
            <a:endParaRPr lang="tr-TR"/>
          </a:p>
        </p:txBody>
      </p:sp>
      <p:sp>
        <p:nvSpPr>
          <p:cNvPr id="6" name="Alt Bilgi Yer Tutucusu 5">
            <a:extLst>
              <a:ext uri="{FF2B5EF4-FFF2-40B4-BE49-F238E27FC236}">
                <a16:creationId xmlns:a16="http://schemas.microsoft.com/office/drawing/2014/main" id="{75ED34DF-4B50-42CF-AB7A-45FBF9D6683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C834D1F-030B-4B5F-98CB-169988B62320}"/>
              </a:ext>
            </a:extLst>
          </p:cNvPr>
          <p:cNvSpPr>
            <a:spLocks noGrp="1"/>
          </p:cNvSpPr>
          <p:nvPr>
            <p:ph type="sldNum" sz="quarter" idx="12"/>
          </p:nvPr>
        </p:nvSpPr>
        <p:spPr/>
        <p:txBody>
          <a:bodyPr/>
          <a:lstStyle/>
          <a:p>
            <a:fld id="{9A189D0B-C0D2-4103-9428-B0D5A3E5F282}" type="slidenum">
              <a:rPr lang="tr-TR" smtClean="0"/>
              <a:t>‹#›</a:t>
            </a:fld>
            <a:endParaRPr lang="tr-TR"/>
          </a:p>
        </p:txBody>
      </p:sp>
    </p:spTree>
    <p:extLst>
      <p:ext uri="{BB962C8B-B14F-4D97-AF65-F5344CB8AC3E}">
        <p14:creationId xmlns:p14="http://schemas.microsoft.com/office/powerpoint/2010/main" val="88588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BAA3CD8-83D4-43E0-821D-FA49E800CB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EB9D6AD-79E4-4A53-AD94-076ED6A727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9A1027B-0CE2-48D8-AAD1-30FB2A4282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A874B-DE68-4543-9690-E88FFE0DEF7D}" type="datetimeFigureOut">
              <a:rPr lang="tr-TR" smtClean="0"/>
              <a:t>28.04.2020</a:t>
            </a:fld>
            <a:endParaRPr lang="tr-TR"/>
          </a:p>
        </p:txBody>
      </p:sp>
      <p:sp>
        <p:nvSpPr>
          <p:cNvPr id="5" name="Alt Bilgi Yer Tutucusu 4">
            <a:extLst>
              <a:ext uri="{FF2B5EF4-FFF2-40B4-BE49-F238E27FC236}">
                <a16:creationId xmlns:a16="http://schemas.microsoft.com/office/drawing/2014/main" id="{4564DB40-221B-452A-A05F-29E18A11AC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F252B8C-74EC-40E0-8A43-52D0176200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89D0B-C0D2-4103-9428-B0D5A3E5F282}" type="slidenum">
              <a:rPr lang="tr-TR" smtClean="0"/>
              <a:t>‹#›</a:t>
            </a:fld>
            <a:endParaRPr lang="tr-TR"/>
          </a:p>
        </p:txBody>
      </p:sp>
    </p:spTree>
    <p:extLst>
      <p:ext uri="{BB962C8B-B14F-4D97-AF65-F5344CB8AC3E}">
        <p14:creationId xmlns:p14="http://schemas.microsoft.com/office/powerpoint/2010/main" val="3250253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CDEFEC5C-C1C8-4D31-A646-0C2A236B1C21}"/>
              </a:ext>
            </a:extLst>
          </p:cNvPr>
          <p:cNvPicPr>
            <a:picLocks noGrp="1" noChangeAspect="1"/>
          </p:cNvPicPr>
          <p:nvPr>
            <p:ph idx="1"/>
          </p:nvPr>
        </p:nvPicPr>
        <p:blipFill rotWithShape="1">
          <a:blip r:embed="rId2"/>
          <a:srcRect t="7773" r="1357" b="7249"/>
          <a:stretch/>
        </p:blipFill>
        <p:spPr>
          <a:xfrm>
            <a:off x="7479787" y="1077238"/>
            <a:ext cx="4175730" cy="4791750"/>
          </a:xfrm>
          <a:prstGeom prst="rect">
            <a:avLst/>
          </a:prstGeom>
        </p:spPr>
      </p:pic>
      <p:sp>
        <p:nvSpPr>
          <p:cNvPr id="4" name="Metin Yer Tutucusu 3">
            <a:extLst>
              <a:ext uri="{FF2B5EF4-FFF2-40B4-BE49-F238E27FC236}">
                <a16:creationId xmlns:a16="http://schemas.microsoft.com/office/drawing/2014/main" id="{59497D30-D4A0-4002-9634-74B68A726768}"/>
              </a:ext>
            </a:extLst>
          </p:cNvPr>
          <p:cNvSpPr>
            <a:spLocks noGrp="1"/>
          </p:cNvSpPr>
          <p:nvPr>
            <p:ph type="body" sz="half" idx="2"/>
          </p:nvPr>
        </p:nvSpPr>
        <p:spPr>
          <a:xfrm>
            <a:off x="688932" y="588723"/>
            <a:ext cx="6638794" cy="6112702"/>
          </a:xfrm>
        </p:spPr>
        <p:txBody>
          <a:bodyPr>
            <a:normAutofit/>
          </a:bodyPr>
          <a:lstStyle/>
          <a:p>
            <a:r>
              <a:rPr lang="tr-TR" sz="3200" b="1" dirty="0">
                <a:solidFill>
                  <a:srgbClr val="FF0000"/>
                </a:solidFill>
              </a:rPr>
              <a:t>Simetrik GOVA SAYANIN KESİMİ</a:t>
            </a:r>
          </a:p>
          <a:p>
            <a:r>
              <a:rPr lang="tr-TR" sz="3200" b="1" dirty="0"/>
              <a:t>Bayanlar için yapılan klasik, her zaman giyilebilen ayakkabı türüdür. Çeşitleri pek çok olan </a:t>
            </a:r>
            <a:r>
              <a:rPr lang="tr-TR" sz="3200" b="1" dirty="0" err="1"/>
              <a:t>gova</a:t>
            </a:r>
            <a:r>
              <a:rPr lang="tr-TR" sz="3200" b="1" dirty="0"/>
              <a:t> sağlam, rahat, basit, sade ve düz yapılı, ayağı çok iyi saran bir ayakkabı modelidir.</a:t>
            </a:r>
          </a:p>
        </p:txBody>
      </p:sp>
    </p:spTree>
    <p:extLst>
      <p:ext uri="{BB962C8B-B14F-4D97-AF65-F5344CB8AC3E}">
        <p14:creationId xmlns:p14="http://schemas.microsoft.com/office/powerpoint/2010/main" val="961961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2D9B4E1E-53A3-4A29-97C9-432FF194665F}"/>
              </a:ext>
            </a:extLst>
          </p:cNvPr>
          <p:cNvPicPr>
            <a:picLocks noGrp="1" noChangeAspect="1"/>
          </p:cNvPicPr>
          <p:nvPr>
            <p:ph idx="1"/>
          </p:nvPr>
        </p:nvPicPr>
        <p:blipFill rotWithShape="1">
          <a:blip r:embed="rId2"/>
          <a:srcRect t="5413" r="9251" b="3265"/>
          <a:stretch/>
        </p:blipFill>
        <p:spPr>
          <a:xfrm>
            <a:off x="7263361" y="1853853"/>
            <a:ext cx="3634284" cy="4015136"/>
          </a:xfrm>
          <a:prstGeom prst="rect">
            <a:avLst/>
          </a:prstGeom>
        </p:spPr>
      </p:pic>
      <p:sp>
        <p:nvSpPr>
          <p:cNvPr id="4" name="Metin Yer Tutucusu 3">
            <a:extLst>
              <a:ext uri="{FF2B5EF4-FFF2-40B4-BE49-F238E27FC236}">
                <a16:creationId xmlns:a16="http://schemas.microsoft.com/office/drawing/2014/main" id="{3131F1E5-BC94-4DB8-9373-93B9CF1BBF19}"/>
              </a:ext>
            </a:extLst>
          </p:cNvPr>
          <p:cNvSpPr>
            <a:spLocks noGrp="1"/>
          </p:cNvSpPr>
          <p:nvPr>
            <p:ph type="body" sz="half" idx="2"/>
          </p:nvPr>
        </p:nvSpPr>
        <p:spPr>
          <a:xfrm>
            <a:off x="1294355" y="576197"/>
            <a:ext cx="5394544" cy="6281803"/>
          </a:xfrm>
        </p:spPr>
        <p:txBody>
          <a:bodyPr>
            <a:normAutofit fontScale="92500" lnSpcReduction="10000"/>
          </a:bodyPr>
          <a:lstStyle/>
          <a:p>
            <a:r>
              <a:rPr lang="tr-TR" sz="2800" b="1" dirty="0">
                <a:solidFill>
                  <a:srgbClr val="FF0000"/>
                </a:solidFill>
              </a:rPr>
              <a:t>ÜSTE ATMA</a:t>
            </a:r>
          </a:p>
          <a:p>
            <a:r>
              <a:rPr lang="tr-TR" sz="2800" b="1" dirty="0"/>
              <a:t>Astar ve Yüzü Birleştirme Tekniği</a:t>
            </a:r>
          </a:p>
          <a:p>
            <a:r>
              <a:rPr lang="tr-TR" sz="2800" b="1" dirty="0"/>
              <a:t>Astar ve yüzü birleştirirken dikkat edilmesi gereken en önemli nokta astarın ayağa temas edecek tarafı sırça yüzü olmalıdır.</a:t>
            </a:r>
          </a:p>
          <a:p>
            <a:r>
              <a:rPr lang="tr-TR" sz="2800" b="1" dirty="0"/>
              <a:t>Astarın ve yüzün yan çentikleri zıt yönde olmalıdır.</a:t>
            </a:r>
          </a:p>
          <a:p>
            <a:r>
              <a:rPr lang="tr-TR" sz="2800" b="1" dirty="0"/>
              <a:t>Astarın ucundaki çentik ile yüzün ucundaki çentik üst üste gelmelidir.</a:t>
            </a:r>
          </a:p>
          <a:p>
            <a:r>
              <a:rPr lang="tr-TR" sz="2800" b="1" dirty="0">
                <a:solidFill>
                  <a:srgbClr val="FF0000"/>
                </a:solidFill>
              </a:rPr>
              <a:t>Üste Atma</a:t>
            </a:r>
          </a:p>
          <a:p>
            <a:r>
              <a:rPr lang="tr-TR" sz="2800" b="1" dirty="0"/>
              <a:t>Yüzün astara yapıştırılması işlemine üste atma denir. Sayada genel olarak iki tür üste atma vardır.</a:t>
            </a:r>
          </a:p>
          <a:p>
            <a:r>
              <a:rPr lang="tr-TR" sz="2800" b="1" dirty="0"/>
              <a:t>Kapalı sistem: Yüz ayrı hazırlanır, astar ayrı hazırlanır ve ikisi birleştirilir.</a:t>
            </a:r>
          </a:p>
          <a:p>
            <a:endParaRPr lang="tr-TR" dirty="0"/>
          </a:p>
        </p:txBody>
      </p:sp>
    </p:spTree>
    <p:extLst>
      <p:ext uri="{BB962C8B-B14F-4D97-AF65-F5344CB8AC3E}">
        <p14:creationId xmlns:p14="http://schemas.microsoft.com/office/powerpoint/2010/main" val="3419796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64855DB-F740-4D12-914E-DC2899AF7EDC}"/>
              </a:ext>
            </a:extLst>
          </p:cNvPr>
          <p:cNvPicPr>
            <a:picLocks noGrp="1" noChangeAspect="1"/>
          </p:cNvPicPr>
          <p:nvPr>
            <p:ph idx="1"/>
          </p:nvPr>
        </p:nvPicPr>
        <p:blipFill>
          <a:blip r:embed="rId2"/>
          <a:stretch>
            <a:fillRect/>
          </a:stretch>
        </p:blipFill>
        <p:spPr>
          <a:xfrm>
            <a:off x="7202395" y="2000698"/>
            <a:ext cx="3569989" cy="4763386"/>
          </a:xfrm>
          <a:prstGeom prst="rect">
            <a:avLst/>
          </a:prstGeom>
        </p:spPr>
      </p:pic>
      <p:sp>
        <p:nvSpPr>
          <p:cNvPr id="4" name="Metin Yer Tutucusu 3">
            <a:extLst>
              <a:ext uri="{FF2B5EF4-FFF2-40B4-BE49-F238E27FC236}">
                <a16:creationId xmlns:a16="http://schemas.microsoft.com/office/drawing/2014/main" id="{07972FF1-84CF-4681-9FE1-A228A903613C}"/>
              </a:ext>
            </a:extLst>
          </p:cNvPr>
          <p:cNvSpPr>
            <a:spLocks noGrp="1"/>
          </p:cNvSpPr>
          <p:nvPr>
            <p:ph type="body" sz="half" idx="2"/>
          </p:nvPr>
        </p:nvSpPr>
        <p:spPr>
          <a:xfrm>
            <a:off x="839788" y="2057399"/>
            <a:ext cx="5723850" cy="4092879"/>
          </a:xfrm>
        </p:spPr>
        <p:txBody>
          <a:bodyPr/>
          <a:lstStyle/>
          <a:p>
            <a:r>
              <a:rPr lang="tr-TR" sz="2400" b="1" dirty="0">
                <a:solidFill>
                  <a:srgbClr val="FF0000"/>
                </a:solidFill>
              </a:rPr>
              <a:t>Üste işlemi yapılan saya</a:t>
            </a:r>
          </a:p>
          <a:p>
            <a:r>
              <a:rPr lang="tr-TR" sz="2400" b="1" dirty="0" err="1"/>
              <a:t>Çoraplık</a:t>
            </a:r>
            <a:r>
              <a:rPr lang="tr-TR" sz="2400" b="1" dirty="0"/>
              <a:t> orta çizgisinden tutularak yüzün arka ortasına merkezlenir. Gümüş kalem ya da makas ile küçük bir işaret konur.</a:t>
            </a:r>
          </a:p>
          <a:p>
            <a:r>
              <a:rPr lang="tr-TR" sz="2400" b="1" dirty="0"/>
              <a:t>Arka kısım ve yanlar el ile düzgün bir şekilde yapıştırılır.</a:t>
            </a:r>
          </a:p>
          <a:p>
            <a:r>
              <a:rPr lang="tr-TR" sz="2400" b="1" dirty="0"/>
              <a:t>Çekiçle vurularak yapışma sağlamlaştırılır.</a:t>
            </a:r>
          </a:p>
          <a:p>
            <a:endParaRPr lang="tr-TR" dirty="0"/>
          </a:p>
        </p:txBody>
      </p:sp>
    </p:spTree>
    <p:extLst>
      <p:ext uri="{BB962C8B-B14F-4D97-AF65-F5344CB8AC3E}">
        <p14:creationId xmlns:p14="http://schemas.microsoft.com/office/powerpoint/2010/main" val="2931060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E4F93A3-B3C6-4AAA-A29E-E2706BE970DD}"/>
              </a:ext>
            </a:extLst>
          </p:cNvPr>
          <p:cNvPicPr>
            <a:picLocks noGrp="1" noChangeAspect="1"/>
          </p:cNvPicPr>
          <p:nvPr>
            <p:ph idx="1"/>
          </p:nvPr>
        </p:nvPicPr>
        <p:blipFill>
          <a:blip r:embed="rId2"/>
          <a:stretch>
            <a:fillRect/>
          </a:stretch>
        </p:blipFill>
        <p:spPr>
          <a:xfrm>
            <a:off x="7373098" y="1134005"/>
            <a:ext cx="3812644" cy="5057589"/>
          </a:xfrm>
          <a:prstGeom prst="rect">
            <a:avLst/>
          </a:prstGeom>
        </p:spPr>
      </p:pic>
      <p:sp>
        <p:nvSpPr>
          <p:cNvPr id="4" name="Metin Yer Tutucusu 3">
            <a:extLst>
              <a:ext uri="{FF2B5EF4-FFF2-40B4-BE49-F238E27FC236}">
                <a16:creationId xmlns:a16="http://schemas.microsoft.com/office/drawing/2014/main" id="{2EDCB2C9-872F-4531-8495-5DB5F36C31D3}"/>
              </a:ext>
            </a:extLst>
          </p:cNvPr>
          <p:cNvSpPr>
            <a:spLocks noGrp="1"/>
          </p:cNvSpPr>
          <p:nvPr>
            <p:ph type="body" sz="half" idx="2"/>
          </p:nvPr>
        </p:nvSpPr>
        <p:spPr>
          <a:xfrm>
            <a:off x="839788" y="1114817"/>
            <a:ext cx="6049527" cy="5549030"/>
          </a:xfrm>
        </p:spPr>
        <p:txBody>
          <a:bodyPr>
            <a:normAutofit fontScale="92500" lnSpcReduction="20000"/>
          </a:bodyPr>
          <a:lstStyle/>
          <a:p>
            <a:r>
              <a:rPr lang="tr-TR" sz="2800" b="1" dirty="0">
                <a:solidFill>
                  <a:srgbClr val="FF0000"/>
                </a:solidFill>
              </a:rPr>
              <a:t>Ağız Dikişi</a:t>
            </a:r>
          </a:p>
          <a:p>
            <a:r>
              <a:rPr lang="tr-TR" sz="2800" b="1" dirty="0"/>
              <a:t>Ağız kenarından uçtan uca 1,5 mm pay verilerek dikilir.</a:t>
            </a:r>
          </a:p>
          <a:p>
            <a:r>
              <a:rPr lang="tr-TR" sz="2800" b="1" dirty="0"/>
              <a:t>Dikilmiş sayadaki astar fazlalıklarını kesmeye ara işi denir.</a:t>
            </a:r>
          </a:p>
          <a:p>
            <a:r>
              <a:rPr lang="tr-TR" sz="2800" b="1" dirty="0"/>
              <a:t>Elle Astar Fazlalıklarını Keserken Dikkat Edilecek Noktalar</a:t>
            </a:r>
          </a:p>
          <a:p>
            <a:r>
              <a:rPr lang="tr-TR" sz="2800" b="1" dirty="0"/>
              <a:t>Astar fazlalıkları sayacı makası ile temizlenir.</a:t>
            </a:r>
          </a:p>
          <a:p>
            <a:r>
              <a:rPr lang="tr-TR" sz="2800" b="1" dirty="0"/>
              <a:t>Astar fazlalıkları dikişin hemen üzerinden kesilmelidir.</a:t>
            </a:r>
          </a:p>
          <a:p>
            <a:r>
              <a:rPr lang="tr-TR" sz="2800" b="1" dirty="0"/>
              <a:t>Ara işi yapılırken dikişlerin kesilmemesine dikkat edilir</a:t>
            </a:r>
          </a:p>
          <a:p>
            <a:r>
              <a:rPr lang="tr-TR" sz="2800" b="1" dirty="0"/>
              <a:t>Kesimin düzgün yapılmasına dikkat edilmelidir.</a:t>
            </a:r>
          </a:p>
          <a:p>
            <a:endParaRPr lang="tr-TR" dirty="0"/>
          </a:p>
        </p:txBody>
      </p:sp>
    </p:spTree>
    <p:extLst>
      <p:ext uri="{BB962C8B-B14F-4D97-AF65-F5344CB8AC3E}">
        <p14:creationId xmlns:p14="http://schemas.microsoft.com/office/powerpoint/2010/main" val="1162717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47595433-49F1-4D14-A422-6FEE242AE204}"/>
              </a:ext>
            </a:extLst>
          </p:cNvPr>
          <p:cNvSpPr>
            <a:spLocks noGrp="1"/>
          </p:cNvSpPr>
          <p:nvPr>
            <p:ph type="body" sz="half" idx="2"/>
          </p:nvPr>
        </p:nvSpPr>
        <p:spPr>
          <a:xfrm>
            <a:off x="839788" y="1177447"/>
            <a:ext cx="11172672" cy="4691541"/>
          </a:xfrm>
        </p:spPr>
        <p:txBody>
          <a:bodyPr>
            <a:normAutofit fontScale="92500" lnSpcReduction="10000"/>
          </a:bodyPr>
          <a:lstStyle/>
          <a:p>
            <a:r>
              <a:rPr lang="tr-TR" sz="3000" b="1" dirty="0">
                <a:solidFill>
                  <a:srgbClr val="FF0000"/>
                </a:solidFill>
              </a:rPr>
              <a:t>Saya dikiş ipliklerini temizleme</a:t>
            </a:r>
          </a:p>
          <a:p>
            <a:r>
              <a:rPr lang="tr-TR" sz="2800" b="1" dirty="0"/>
              <a:t>Saya üzerindeki iplik fazlalıkları kesilirken dikiş kesilmemelidir.</a:t>
            </a:r>
          </a:p>
          <a:p>
            <a:r>
              <a:rPr lang="tr-TR" sz="2800" b="1" dirty="0"/>
              <a:t>Fazla olan ipliklerin hem sayanın yüzünden hem de astar tarafından kesilmesine dikkat edilmelidir. iplik kesilirken çok dipten kesilmemelidir. Kalan iplik uçları yakma makinesinde veya aleve tutularak temizlenmelidir.</a:t>
            </a:r>
          </a:p>
          <a:p>
            <a:r>
              <a:rPr lang="tr-TR" sz="2800" b="1" dirty="0"/>
              <a:t>Ağız dikiminde kalan iplikler sayanın tersinden çekilerek kesilmelidir. Kalan iplik ucu yakılmalıdır.</a:t>
            </a:r>
          </a:p>
          <a:p>
            <a:r>
              <a:rPr lang="tr-TR" sz="2800" b="1" dirty="0"/>
              <a:t>Eşleme Yaparken Dikkat Edilecek Noktalar</a:t>
            </a:r>
          </a:p>
          <a:p>
            <a:r>
              <a:rPr lang="tr-TR" sz="2800" b="1" dirty="0"/>
              <a:t>Sayalar numaralarına göre </a:t>
            </a:r>
            <a:r>
              <a:rPr lang="tr-TR" sz="2800" b="1" dirty="0" err="1"/>
              <a:t>çiftlenir</a:t>
            </a:r>
            <a:r>
              <a:rPr lang="tr-TR" sz="2800" b="1" dirty="0"/>
              <a:t>.</a:t>
            </a:r>
          </a:p>
          <a:p>
            <a:r>
              <a:rPr lang="tr-TR" sz="2800" b="1" dirty="0" err="1"/>
              <a:t>Çiftleme</a:t>
            </a:r>
            <a:r>
              <a:rPr lang="tr-TR" sz="2800" b="1" dirty="0"/>
              <a:t> yaparken iki çift arasında renk ve desen uyumu olmalıdır.</a:t>
            </a:r>
          </a:p>
          <a:p>
            <a:r>
              <a:rPr lang="tr-TR" sz="2800" b="1" dirty="0"/>
              <a:t>Dikiş aralıkları, dikiş düzgünlükleri ile kıvırmalar düzgün ve eşit olmalıdır.</a:t>
            </a:r>
          </a:p>
          <a:p>
            <a:endParaRPr lang="tr-TR" dirty="0"/>
          </a:p>
        </p:txBody>
      </p:sp>
    </p:spTree>
    <p:extLst>
      <p:ext uri="{BB962C8B-B14F-4D97-AF65-F5344CB8AC3E}">
        <p14:creationId xmlns:p14="http://schemas.microsoft.com/office/powerpoint/2010/main" val="320257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46C1179F-9691-4016-9440-E6551693FCD2}"/>
              </a:ext>
            </a:extLst>
          </p:cNvPr>
          <p:cNvSpPr>
            <a:spLocks noGrp="1"/>
          </p:cNvSpPr>
          <p:nvPr>
            <p:ph type="body" sz="half" idx="2"/>
          </p:nvPr>
        </p:nvSpPr>
        <p:spPr>
          <a:xfrm>
            <a:off x="839788" y="1014608"/>
            <a:ext cx="9907544" cy="4854380"/>
          </a:xfrm>
        </p:spPr>
        <p:txBody>
          <a:bodyPr>
            <a:normAutofit fontScale="92500" lnSpcReduction="10000"/>
          </a:bodyPr>
          <a:lstStyle/>
          <a:p>
            <a:r>
              <a:rPr lang="tr-TR" sz="2800" b="1" dirty="0" err="1">
                <a:solidFill>
                  <a:srgbClr val="FF0000"/>
                </a:solidFill>
                <a:highlight>
                  <a:srgbClr val="FFFF00"/>
                </a:highlight>
              </a:rPr>
              <a:t>Gova</a:t>
            </a:r>
            <a:r>
              <a:rPr lang="tr-TR" sz="2800" b="1" dirty="0">
                <a:solidFill>
                  <a:srgbClr val="FF0000"/>
                </a:solidFill>
                <a:highlight>
                  <a:srgbClr val="FFFF00"/>
                </a:highlight>
              </a:rPr>
              <a:t> Model Sayanın Kesiminde Dikkat Edilecek Noktalar Kesim Yapılırken Dikkat Edilmesi Gereken Ana İlkeler Şunlardır:</a:t>
            </a:r>
          </a:p>
          <a:p>
            <a:r>
              <a:rPr lang="tr-TR" sz="2800" b="1" dirty="0"/>
              <a:t>Sayayı oluşturacak parçalar malzemenin uygun bölgelerinden uygun konumda kesilmelidir.</a:t>
            </a:r>
          </a:p>
          <a:p>
            <a:r>
              <a:rPr lang="tr-TR" sz="2800" b="1" dirty="0"/>
              <a:t>Istampalar malzeme kaybı minimum olacak biçimde yerleştirilmelidir.</a:t>
            </a:r>
          </a:p>
          <a:p>
            <a:r>
              <a:rPr lang="tr-TR" sz="2800" b="1" dirty="0"/>
              <a:t>Genel kural olarak şunu söyleyebiliriz: Genellikle saya parçaları kanadın üzerine arka kısmından başlanarak baş yönüne doğru, (sıklık doğrultusunda) kesilmelidir. </a:t>
            </a:r>
          </a:p>
          <a:p>
            <a:r>
              <a:rPr lang="tr-TR" sz="2800" b="1" dirty="0">
                <a:solidFill>
                  <a:srgbClr val="FF0000"/>
                </a:solidFill>
                <a:highlight>
                  <a:srgbClr val="FFFF00"/>
                </a:highlight>
              </a:rPr>
              <a:t>Yüz</a:t>
            </a:r>
          </a:p>
          <a:p>
            <a:r>
              <a:rPr lang="tr-TR" sz="2800" b="1" dirty="0"/>
              <a:t>Ayakkabının önünde devamlı gözüktüğünden dolayı sayanın en önemli elemanıdır.</a:t>
            </a:r>
          </a:p>
          <a:p>
            <a:r>
              <a:rPr lang="tr-TR" sz="2800" b="1" dirty="0"/>
              <a:t>Derinin sık olduğu tarafa yerleştirilerek kesilmelidir.</a:t>
            </a:r>
          </a:p>
          <a:p>
            <a:endParaRPr lang="tr-TR" dirty="0"/>
          </a:p>
        </p:txBody>
      </p:sp>
    </p:spTree>
    <p:extLst>
      <p:ext uri="{BB962C8B-B14F-4D97-AF65-F5344CB8AC3E}">
        <p14:creationId xmlns:p14="http://schemas.microsoft.com/office/powerpoint/2010/main" val="289315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8D107581-AA27-40F6-8A5F-BAEC036EF440}"/>
              </a:ext>
            </a:extLst>
          </p:cNvPr>
          <p:cNvPicPr>
            <a:picLocks noGrp="1" noChangeAspect="1"/>
          </p:cNvPicPr>
          <p:nvPr>
            <p:ph idx="1"/>
          </p:nvPr>
        </p:nvPicPr>
        <p:blipFill>
          <a:blip r:embed="rId2"/>
          <a:stretch>
            <a:fillRect/>
          </a:stretch>
        </p:blipFill>
        <p:spPr>
          <a:xfrm>
            <a:off x="7464546" y="1172363"/>
            <a:ext cx="3695858" cy="4927811"/>
          </a:xfrm>
          <a:prstGeom prst="rect">
            <a:avLst/>
          </a:prstGeom>
        </p:spPr>
      </p:pic>
      <p:sp>
        <p:nvSpPr>
          <p:cNvPr id="4" name="Metin Yer Tutucusu 3">
            <a:extLst>
              <a:ext uri="{FF2B5EF4-FFF2-40B4-BE49-F238E27FC236}">
                <a16:creationId xmlns:a16="http://schemas.microsoft.com/office/drawing/2014/main" id="{02552F78-CCBC-4403-9398-0040B55B71EB}"/>
              </a:ext>
            </a:extLst>
          </p:cNvPr>
          <p:cNvSpPr>
            <a:spLocks noGrp="1"/>
          </p:cNvSpPr>
          <p:nvPr>
            <p:ph type="body" sz="half" idx="2"/>
          </p:nvPr>
        </p:nvSpPr>
        <p:spPr>
          <a:xfrm>
            <a:off x="313151" y="876822"/>
            <a:ext cx="7151395" cy="5761973"/>
          </a:xfrm>
        </p:spPr>
        <p:txBody>
          <a:bodyPr/>
          <a:lstStyle/>
          <a:p>
            <a:r>
              <a:rPr lang="tr-TR" sz="2800" b="1" dirty="0">
                <a:solidFill>
                  <a:srgbClr val="FF0000"/>
                </a:solidFill>
              </a:rPr>
              <a:t>Yüz astarı: </a:t>
            </a:r>
          </a:p>
          <a:p>
            <a:r>
              <a:rPr lang="tr-TR" sz="2800" b="1" dirty="0"/>
              <a:t>Ayakkabının yüz kısmının altına gelen elemandır. Derinin sık olduğu tarafa doğru yerleştirilip kesilmelidir.</a:t>
            </a:r>
          </a:p>
          <a:p>
            <a:r>
              <a:rPr lang="tr-TR" sz="2800" b="1" dirty="0" err="1">
                <a:solidFill>
                  <a:srgbClr val="FF0000"/>
                </a:solidFill>
              </a:rPr>
              <a:t>Çoraplık</a:t>
            </a:r>
            <a:endParaRPr lang="tr-TR" sz="2800" b="1" dirty="0">
              <a:solidFill>
                <a:srgbClr val="FF0000"/>
              </a:solidFill>
            </a:endParaRPr>
          </a:p>
          <a:p>
            <a:r>
              <a:rPr lang="tr-TR" sz="2800" b="1" dirty="0"/>
              <a:t>Astarın topuk arkasına gelen kısmıdır. Genellikle burada kullanılan malzemenin pürüzlü yüzeyi ayak tarafına bakacak şekilde yerleştirilir. Ayağın topuğu tutması için yapılır.</a:t>
            </a:r>
          </a:p>
          <a:p>
            <a:r>
              <a:rPr lang="tr-TR" sz="2800" b="1" dirty="0"/>
              <a:t>Bu parçada da sıklık yönü pek fark etmese de derinin sık olduğu tarafa doğru kesilmesi tavsiye edilir.</a:t>
            </a:r>
          </a:p>
          <a:p>
            <a:endParaRPr lang="tr-TR" dirty="0"/>
          </a:p>
        </p:txBody>
      </p:sp>
    </p:spTree>
    <p:extLst>
      <p:ext uri="{BB962C8B-B14F-4D97-AF65-F5344CB8AC3E}">
        <p14:creationId xmlns:p14="http://schemas.microsoft.com/office/powerpoint/2010/main" val="3921755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916CBA76-AC5E-4370-BF59-6A36BA18A345}"/>
              </a:ext>
            </a:extLst>
          </p:cNvPr>
          <p:cNvSpPr>
            <a:spLocks noGrp="1"/>
          </p:cNvSpPr>
          <p:nvPr>
            <p:ph type="body" sz="half" idx="2"/>
          </p:nvPr>
        </p:nvSpPr>
        <p:spPr>
          <a:xfrm>
            <a:off x="689811" y="1026695"/>
            <a:ext cx="10892589" cy="4842293"/>
          </a:xfrm>
        </p:spPr>
        <p:txBody>
          <a:bodyPr/>
          <a:lstStyle/>
          <a:p>
            <a:r>
              <a:rPr lang="tr-TR" sz="2800" b="1" dirty="0">
                <a:solidFill>
                  <a:srgbClr val="FF0000"/>
                </a:solidFill>
              </a:rPr>
              <a:t>Numaralama</a:t>
            </a:r>
          </a:p>
          <a:p>
            <a:r>
              <a:rPr lang="tr-TR" sz="2800" b="1" dirty="0"/>
              <a:t>Türkiye de numara ve iç dış çentikleri sayanın dış tarafına vurulur. Fakat bazı firmalar diğer ülkelerdeki gibi çentiği içe vurur. Pres kesim bıçağının üzerinde bütün çentikler vardır. Ayrıca çentik atmaya gerek yoktur. Elde kesim için iç dış çentiği önemlidir. Kesim sırasında çentiğin belirgin olup olmadığına dikkat edilmelidir. Numara gümüş kalemle saya üzerine yazılabilir. ¾ şeklinde kesilen </a:t>
            </a:r>
            <a:r>
              <a:rPr lang="tr-TR" sz="2800" b="1" dirty="0" err="1"/>
              <a:t>govalarda</a:t>
            </a:r>
            <a:r>
              <a:rPr lang="tr-TR" sz="2800" b="1" dirty="0"/>
              <a:t> gamba gelen taraf ayakkabının iç tarafını gösterir. Ayrıca iç dış çentiği konulmayabilir.</a:t>
            </a:r>
          </a:p>
          <a:p>
            <a:endParaRPr lang="tr-TR" dirty="0"/>
          </a:p>
        </p:txBody>
      </p:sp>
    </p:spTree>
    <p:extLst>
      <p:ext uri="{BB962C8B-B14F-4D97-AF65-F5344CB8AC3E}">
        <p14:creationId xmlns:p14="http://schemas.microsoft.com/office/powerpoint/2010/main" val="290182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F6FEC8D-47A5-4CF3-8705-2B837BD1F14D}"/>
              </a:ext>
            </a:extLst>
          </p:cNvPr>
          <p:cNvPicPr>
            <a:picLocks noGrp="1" noChangeAspect="1"/>
          </p:cNvPicPr>
          <p:nvPr>
            <p:ph idx="1"/>
          </p:nvPr>
        </p:nvPicPr>
        <p:blipFill>
          <a:blip r:embed="rId2"/>
          <a:stretch>
            <a:fillRect/>
          </a:stretch>
        </p:blipFill>
        <p:spPr>
          <a:xfrm>
            <a:off x="7367002" y="2220173"/>
            <a:ext cx="4419990" cy="4510915"/>
          </a:xfrm>
          <a:prstGeom prst="rect">
            <a:avLst/>
          </a:prstGeom>
        </p:spPr>
      </p:pic>
      <p:sp>
        <p:nvSpPr>
          <p:cNvPr id="4" name="Metin Yer Tutucusu 3">
            <a:extLst>
              <a:ext uri="{FF2B5EF4-FFF2-40B4-BE49-F238E27FC236}">
                <a16:creationId xmlns:a16="http://schemas.microsoft.com/office/drawing/2014/main" id="{8943AA6B-1DDC-4800-AFA1-678E13E58277}"/>
              </a:ext>
            </a:extLst>
          </p:cNvPr>
          <p:cNvSpPr>
            <a:spLocks noGrp="1"/>
          </p:cNvSpPr>
          <p:nvPr>
            <p:ph type="body" sz="half" idx="2"/>
          </p:nvPr>
        </p:nvSpPr>
        <p:spPr>
          <a:xfrm>
            <a:off x="789140" y="375781"/>
            <a:ext cx="5749446" cy="6325644"/>
          </a:xfrm>
        </p:spPr>
        <p:txBody>
          <a:bodyPr>
            <a:normAutofit fontScale="85000" lnSpcReduction="20000"/>
          </a:bodyPr>
          <a:lstStyle/>
          <a:p>
            <a:r>
              <a:rPr lang="tr-TR" sz="2800" b="1" dirty="0">
                <a:solidFill>
                  <a:srgbClr val="FF0000"/>
                </a:solidFill>
              </a:rPr>
              <a:t>Tıraş</a:t>
            </a:r>
          </a:p>
          <a:p>
            <a:r>
              <a:rPr lang="tr-TR" sz="2800" b="1" dirty="0"/>
              <a:t>Tıraşlama, derinin ters yüzeyinden elde veya makinede yapılabilir. Sırça yüz tıraşlanmaz. Kesilmiş olan saya parçalarının gerekli yerleri uygun kalınlıkta ve uygun genişlikte tıraşlanır. Bu </a:t>
            </a:r>
            <a:r>
              <a:rPr lang="tr-TR" sz="2800" b="1" dirty="0" err="1"/>
              <a:t>gova</a:t>
            </a:r>
            <a:r>
              <a:rPr lang="tr-TR" sz="2800" b="1" dirty="0"/>
              <a:t> model ayakkabıda iki çeşit tıraş vardır.</a:t>
            </a:r>
          </a:p>
          <a:p>
            <a:r>
              <a:rPr lang="tr-TR" sz="2800" b="1" dirty="0">
                <a:solidFill>
                  <a:srgbClr val="FF0000"/>
                </a:solidFill>
              </a:rPr>
              <a:t>Kıvırma tıraşı: </a:t>
            </a:r>
            <a:r>
              <a:rPr lang="tr-TR" sz="2800" b="1" dirty="0"/>
              <a:t>Kıvırma genişliği 4 mm olmalıdır. Bunun için de kıvırma yapılacak saya kenarına 8 mm genişliğinde tıraş yapılır.</a:t>
            </a:r>
          </a:p>
          <a:p>
            <a:r>
              <a:rPr lang="tr-TR" sz="2800" b="1" dirty="0">
                <a:solidFill>
                  <a:srgbClr val="FF0000"/>
                </a:solidFill>
              </a:rPr>
              <a:t>Bindirme tıraşı: </a:t>
            </a:r>
            <a:r>
              <a:rPr lang="tr-TR" sz="2800" b="1" dirty="0"/>
              <a:t>Birbiri üzerine binecek parçaların binme yerinin tıraşlanmasıdır. Istampacı tarafından farklı bir şekilde belirtilmemi ise 8 mm </a:t>
            </a:r>
            <a:r>
              <a:rPr lang="tr-TR" sz="2800" b="1" dirty="0" err="1"/>
              <a:t>genişliginde</a:t>
            </a:r>
            <a:r>
              <a:rPr lang="tr-TR" sz="2800" b="1" dirty="0"/>
              <a:t> yapılır.</a:t>
            </a:r>
          </a:p>
          <a:p>
            <a:r>
              <a:rPr lang="tr-TR" sz="2800" b="1" dirty="0"/>
              <a:t>Farklı şekillerde tasarlanmış </a:t>
            </a:r>
            <a:r>
              <a:rPr lang="tr-TR" sz="2800" b="1" dirty="0" err="1"/>
              <a:t>gova</a:t>
            </a:r>
            <a:r>
              <a:rPr lang="tr-TR" sz="2800" b="1" dirty="0"/>
              <a:t> sayalar olabilir. Bu modelde fileto kullanılmadığı için çatı tıraşı yapılmaz. Derinin monteye daha dayanaklı olması ve dikişin daha sağlam olması istenir. </a:t>
            </a:r>
          </a:p>
          <a:p>
            <a:endParaRPr lang="tr-TR" dirty="0"/>
          </a:p>
        </p:txBody>
      </p:sp>
    </p:spTree>
    <p:extLst>
      <p:ext uri="{BB962C8B-B14F-4D97-AF65-F5344CB8AC3E}">
        <p14:creationId xmlns:p14="http://schemas.microsoft.com/office/powerpoint/2010/main" val="3823867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93D30F29-00D1-4E1B-90C3-A9343C93387E}"/>
              </a:ext>
            </a:extLst>
          </p:cNvPr>
          <p:cNvPicPr>
            <a:picLocks noGrp="1" noChangeAspect="1"/>
          </p:cNvPicPr>
          <p:nvPr>
            <p:ph idx="1"/>
          </p:nvPr>
        </p:nvPicPr>
        <p:blipFill rotWithShape="1">
          <a:blip r:embed="rId2"/>
          <a:srcRect t="11468" r="7829" b="5646"/>
          <a:stretch/>
        </p:blipFill>
        <p:spPr>
          <a:xfrm>
            <a:off x="7580380" y="3006247"/>
            <a:ext cx="3981143" cy="3632548"/>
          </a:xfrm>
          <a:prstGeom prst="rect">
            <a:avLst/>
          </a:prstGeom>
        </p:spPr>
      </p:pic>
      <p:sp>
        <p:nvSpPr>
          <p:cNvPr id="4" name="Metin Yer Tutucusu 3">
            <a:extLst>
              <a:ext uri="{FF2B5EF4-FFF2-40B4-BE49-F238E27FC236}">
                <a16:creationId xmlns:a16="http://schemas.microsoft.com/office/drawing/2014/main" id="{3FDC2D49-255C-46E7-A9CA-BDAEE558522B}"/>
              </a:ext>
            </a:extLst>
          </p:cNvPr>
          <p:cNvSpPr>
            <a:spLocks noGrp="1"/>
          </p:cNvSpPr>
          <p:nvPr>
            <p:ph type="body" sz="half" idx="2"/>
          </p:nvPr>
        </p:nvSpPr>
        <p:spPr>
          <a:xfrm>
            <a:off x="350729" y="839245"/>
            <a:ext cx="7229651" cy="5924810"/>
          </a:xfrm>
        </p:spPr>
        <p:txBody>
          <a:bodyPr>
            <a:normAutofit fontScale="92500" lnSpcReduction="10000"/>
          </a:bodyPr>
          <a:lstStyle/>
          <a:p>
            <a:r>
              <a:rPr lang="tr-TR" sz="2800" b="1" dirty="0">
                <a:solidFill>
                  <a:srgbClr val="FF0000"/>
                </a:solidFill>
              </a:rPr>
              <a:t>Kıvırma</a:t>
            </a:r>
          </a:p>
          <a:p>
            <a:r>
              <a:rPr lang="tr-TR" sz="2800" b="1" dirty="0"/>
              <a:t>Kenara kıvırma tıraş yapılır. Kıvrılacak yerlerin yırtılmaması için bu kısma takviye bandı yapıştırılır (Şerit) takviye bandı kendinden yapışkanlı da olabilir veya solüsyon içinde bekleterek kullanılabilir.</a:t>
            </a:r>
          </a:p>
          <a:p>
            <a:r>
              <a:rPr lang="tr-TR" sz="2800" b="1" dirty="0"/>
              <a:t>Kıvrılacak yüzeylere fırça veya makine ile yapıştırıcı sürülür. Elde kıvırma yapılırken yapıştırıcı olarak solüsyon kullanılması gerekir. Çekiç yardımı ile kıvırma yapılır. Eğer buralara kıvırma yapılırsa çatı dikişi sırasında kalınlık ve potluk olur bu nedenle buraların kıvırması çatı dikişinden sonra yapılır.</a:t>
            </a:r>
          </a:p>
          <a:p>
            <a:r>
              <a:rPr lang="tr-TR" sz="2800" b="1" dirty="0"/>
              <a:t>Kıvırma yaparken yüz parçasının ortasına gelindiğinde yüzdeki ovallikten dolayı potluklar olur ve düzgün kıvırma olmaz, bu kısımlara makasla küçük çentikler atılır.</a:t>
            </a:r>
          </a:p>
          <a:p>
            <a:endParaRPr lang="tr-TR" dirty="0"/>
          </a:p>
        </p:txBody>
      </p:sp>
    </p:spTree>
    <p:extLst>
      <p:ext uri="{BB962C8B-B14F-4D97-AF65-F5344CB8AC3E}">
        <p14:creationId xmlns:p14="http://schemas.microsoft.com/office/powerpoint/2010/main" val="1533256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9238C9E6-7978-425C-821D-62AE8D5DBE87}"/>
              </a:ext>
            </a:extLst>
          </p:cNvPr>
          <p:cNvSpPr>
            <a:spLocks noGrp="1"/>
          </p:cNvSpPr>
          <p:nvPr>
            <p:ph type="body" sz="half" idx="2"/>
          </p:nvPr>
        </p:nvSpPr>
        <p:spPr>
          <a:xfrm>
            <a:off x="676405" y="1415442"/>
            <a:ext cx="10772384" cy="3970750"/>
          </a:xfrm>
        </p:spPr>
        <p:txBody>
          <a:bodyPr/>
          <a:lstStyle/>
          <a:p>
            <a:r>
              <a:rPr lang="tr-TR" sz="2800" b="1" dirty="0" err="1">
                <a:solidFill>
                  <a:srgbClr val="FF0000"/>
                </a:solidFill>
              </a:rPr>
              <a:t>Regüle</a:t>
            </a:r>
            <a:r>
              <a:rPr lang="tr-TR" sz="2800" b="1" dirty="0">
                <a:solidFill>
                  <a:srgbClr val="FF0000"/>
                </a:solidFill>
              </a:rPr>
              <a:t>/</a:t>
            </a:r>
            <a:r>
              <a:rPr lang="tr-TR" sz="2800" b="1" dirty="0" err="1">
                <a:solidFill>
                  <a:srgbClr val="FF0000"/>
                </a:solidFill>
              </a:rPr>
              <a:t>Regola</a:t>
            </a:r>
            <a:r>
              <a:rPr lang="tr-TR" sz="2800" b="1" dirty="0">
                <a:solidFill>
                  <a:srgbClr val="FF0000"/>
                </a:solidFill>
              </a:rPr>
              <a:t> (Toplama)</a:t>
            </a:r>
          </a:p>
          <a:p>
            <a:r>
              <a:rPr lang="tr-TR" sz="2800" b="1" dirty="0"/>
              <a:t>Sayanın monteye hazır duruma getirilmesi için kesilmiş ve gerekli işlemleri bitmiş saya elemanlarının birbiri ile ilgili olarak bir araya getirilmesine (</a:t>
            </a:r>
            <a:r>
              <a:rPr lang="tr-TR" sz="2800" b="1" dirty="0" err="1"/>
              <a:t>regüle</a:t>
            </a:r>
            <a:r>
              <a:rPr lang="tr-TR" sz="2800" b="1" dirty="0"/>
              <a:t>) toplama denir.</a:t>
            </a:r>
          </a:p>
          <a:p>
            <a:r>
              <a:rPr lang="tr-TR" sz="2800" b="1" dirty="0" err="1"/>
              <a:t>Regülede</a:t>
            </a:r>
            <a:r>
              <a:rPr lang="tr-TR" sz="2800" b="1" dirty="0"/>
              <a:t> bindirme paylarına dikkat edilmesi gerekir. Bindirme payları genellikle 8 mm olur. Bindirme  payına yapıştırıcıyı bir fırça yardımı ile ve çok dağıtmadan sürmek gerekir. Aksi hâlde ileriki dikiş işlemlerinde yapıştırıcı iğnenin gözünü tıkayacağından dikiş atlamalarına, iğnenin ısınmasına veya ip kopmalarına neden olur.</a:t>
            </a:r>
          </a:p>
          <a:p>
            <a:endParaRPr lang="tr-TR" dirty="0"/>
          </a:p>
        </p:txBody>
      </p:sp>
    </p:spTree>
    <p:extLst>
      <p:ext uri="{BB962C8B-B14F-4D97-AF65-F5344CB8AC3E}">
        <p14:creationId xmlns:p14="http://schemas.microsoft.com/office/powerpoint/2010/main" val="3890762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23D7ED9-D0BE-4F28-AF5E-438B4AD58690}"/>
              </a:ext>
            </a:extLst>
          </p:cNvPr>
          <p:cNvPicPr>
            <a:picLocks noGrp="1" noChangeAspect="1"/>
          </p:cNvPicPr>
          <p:nvPr>
            <p:ph idx="1"/>
          </p:nvPr>
        </p:nvPicPr>
        <p:blipFill rotWithShape="1">
          <a:blip r:embed="rId2"/>
          <a:srcRect l="280" t="9571" r="1"/>
          <a:stretch/>
        </p:blipFill>
        <p:spPr>
          <a:xfrm>
            <a:off x="7603299" y="2417523"/>
            <a:ext cx="4459266" cy="4440477"/>
          </a:xfrm>
          <a:prstGeom prst="rect">
            <a:avLst/>
          </a:prstGeom>
        </p:spPr>
      </p:pic>
      <p:sp>
        <p:nvSpPr>
          <p:cNvPr id="4" name="Metin Yer Tutucusu 3">
            <a:extLst>
              <a:ext uri="{FF2B5EF4-FFF2-40B4-BE49-F238E27FC236}">
                <a16:creationId xmlns:a16="http://schemas.microsoft.com/office/drawing/2014/main" id="{92C14CCC-A4E0-43E8-85F6-9F98B8BA53FC}"/>
              </a:ext>
            </a:extLst>
          </p:cNvPr>
          <p:cNvSpPr>
            <a:spLocks noGrp="1"/>
          </p:cNvSpPr>
          <p:nvPr>
            <p:ph type="body" sz="half" idx="2"/>
          </p:nvPr>
        </p:nvSpPr>
        <p:spPr>
          <a:xfrm>
            <a:off x="839788" y="814192"/>
            <a:ext cx="6763511" cy="5054796"/>
          </a:xfrm>
        </p:spPr>
        <p:txBody>
          <a:bodyPr>
            <a:normAutofit/>
          </a:bodyPr>
          <a:lstStyle/>
          <a:p>
            <a:r>
              <a:rPr lang="tr-TR" sz="2800" b="1" dirty="0">
                <a:solidFill>
                  <a:srgbClr val="FF0000"/>
                </a:solidFill>
              </a:rPr>
              <a:t>Bant yapıştırma</a:t>
            </a:r>
          </a:p>
          <a:p>
            <a:r>
              <a:rPr lang="tr-TR" sz="2800" b="1" dirty="0"/>
              <a:t>Çatı dikişi yapıldıktan sonra dikişin ayağı rahatsız etmemesi ve dikişin sağlam olması takviye </a:t>
            </a:r>
            <a:r>
              <a:rPr lang="tr-TR" sz="2800" b="1" dirty="0" err="1"/>
              <a:t>bantı</a:t>
            </a:r>
            <a:r>
              <a:rPr lang="tr-TR" sz="2800" b="1" dirty="0"/>
              <a:t> çekilir.</a:t>
            </a:r>
          </a:p>
          <a:p>
            <a:r>
              <a:rPr lang="tr-TR" sz="2800" b="1" dirty="0"/>
              <a:t>Çatı dikişinde dikiş payı 2 mm olmalıdır. Daha az olursa dikiş sökülür, daha çok olursa potluk olur ve ayağı rahatsız eder.</a:t>
            </a:r>
          </a:p>
        </p:txBody>
      </p:sp>
    </p:spTree>
    <p:extLst>
      <p:ext uri="{BB962C8B-B14F-4D97-AF65-F5344CB8AC3E}">
        <p14:creationId xmlns:p14="http://schemas.microsoft.com/office/powerpoint/2010/main" val="1887990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93EC0078-0CF7-4797-AFB4-C9A95A922B5B}"/>
              </a:ext>
            </a:extLst>
          </p:cNvPr>
          <p:cNvPicPr>
            <a:picLocks noGrp="1" noChangeAspect="1"/>
          </p:cNvPicPr>
          <p:nvPr>
            <p:ph idx="1"/>
          </p:nvPr>
        </p:nvPicPr>
        <p:blipFill rotWithShape="1">
          <a:blip r:embed="rId2"/>
          <a:srcRect t="4265" r="2298"/>
          <a:stretch/>
        </p:blipFill>
        <p:spPr>
          <a:xfrm>
            <a:off x="7665089" y="551145"/>
            <a:ext cx="4259689" cy="4414744"/>
          </a:xfrm>
          <a:prstGeom prst="rect">
            <a:avLst/>
          </a:prstGeom>
        </p:spPr>
      </p:pic>
      <p:sp>
        <p:nvSpPr>
          <p:cNvPr id="4" name="Metin Yer Tutucusu 3">
            <a:extLst>
              <a:ext uri="{FF2B5EF4-FFF2-40B4-BE49-F238E27FC236}">
                <a16:creationId xmlns:a16="http://schemas.microsoft.com/office/drawing/2014/main" id="{39604679-F5B2-474A-A0D2-1D6AA1E099F0}"/>
              </a:ext>
            </a:extLst>
          </p:cNvPr>
          <p:cNvSpPr>
            <a:spLocks noGrp="1"/>
          </p:cNvSpPr>
          <p:nvPr>
            <p:ph type="body" sz="half" idx="2"/>
          </p:nvPr>
        </p:nvSpPr>
        <p:spPr>
          <a:xfrm>
            <a:off x="651353" y="1640910"/>
            <a:ext cx="7013736" cy="4972832"/>
          </a:xfrm>
        </p:spPr>
        <p:txBody>
          <a:bodyPr/>
          <a:lstStyle/>
          <a:p>
            <a:r>
              <a:rPr lang="tr-TR" sz="2800" b="1" dirty="0" err="1">
                <a:solidFill>
                  <a:srgbClr val="FF0000"/>
                </a:solidFill>
                <a:highlight>
                  <a:srgbClr val="FFFF00"/>
                </a:highlight>
              </a:rPr>
              <a:t>Çoraplık</a:t>
            </a:r>
            <a:r>
              <a:rPr lang="tr-TR" sz="2800" b="1" dirty="0">
                <a:solidFill>
                  <a:srgbClr val="FF0000"/>
                </a:solidFill>
                <a:highlight>
                  <a:srgbClr val="FFFF00"/>
                </a:highlight>
              </a:rPr>
              <a:t> Yapıştırırken Dikkat Edilecek Noktalar</a:t>
            </a:r>
          </a:p>
          <a:p>
            <a:r>
              <a:rPr lang="tr-TR" sz="2800" b="1" dirty="0" err="1"/>
              <a:t>Çoraplığın</a:t>
            </a:r>
            <a:r>
              <a:rPr lang="tr-TR" sz="2800" b="1" dirty="0"/>
              <a:t> yapıştırılması esnasında pürüzlü (tüylü) yüzeyin ayağa temas edecek tarafta olması gerekir. Bunun amacı ayakkabının ayağı tutması ve sarması içindir.</a:t>
            </a:r>
          </a:p>
          <a:p>
            <a:r>
              <a:rPr lang="tr-TR" sz="2800" b="1" dirty="0"/>
              <a:t> </a:t>
            </a:r>
            <a:r>
              <a:rPr lang="tr-TR" sz="2800" b="1" dirty="0" err="1">
                <a:highlight>
                  <a:srgbClr val="FFFF00"/>
                </a:highlight>
              </a:rPr>
              <a:t>Çoraplığa</a:t>
            </a:r>
            <a:r>
              <a:rPr lang="tr-TR" sz="2800" b="1" dirty="0">
                <a:highlight>
                  <a:srgbClr val="FFFF00"/>
                </a:highlight>
              </a:rPr>
              <a:t> yapıştırıcı sürme</a:t>
            </a:r>
          </a:p>
          <a:p>
            <a:r>
              <a:rPr lang="tr-TR" sz="2800" b="1" dirty="0" err="1"/>
              <a:t>Çoraplıkta</a:t>
            </a:r>
            <a:r>
              <a:rPr lang="tr-TR" sz="2800" b="1" dirty="0"/>
              <a:t> yapıştırıcı sırça tarafına değil de diğer tarafına (deride et tarafı, suni deride kumaş tarafına) sürülür. Yüz astarına yapıştırıcı sürülür ve kuruması beklenir. Yüz astarı </a:t>
            </a:r>
            <a:r>
              <a:rPr lang="tr-TR" sz="2800" b="1" dirty="0" err="1"/>
              <a:t>çoraplığa</a:t>
            </a:r>
            <a:r>
              <a:rPr lang="tr-TR" sz="2800" b="1" dirty="0"/>
              <a:t> binecek şekilde yapıştırılır.</a:t>
            </a:r>
          </a:p>
          <a:p>
            <a:endParaRPr lang="tr-TR" dirty="0"/>
          </a:p>
        </p:txBody>
      </p:sp>
    </p:spTree>
    <p:extLst>
      <p:ext uri="{BB962C8B-B14F-4D97-AF65-F5344CB8AC3E}">
        <p14:creationId xmlns:p14="http://schemas.microsoft.com/office/powerpoint/2010/main" val="309692277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914</Words>
  <Application>Microsoft Office PowerPoint</Application>
  <PresentationFormat>Geniş ekran</PresentationFormat>
  <Paragraphs>63</Paragraphs>
  <Slides>13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13</vt:i4>
      </vt:variant>
    </vt:vector>
  </HeadingPairs>
  <TitlesOfParts>
    <vt:vector size="17"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selami özal</dc:creator>
  <cp:lastModifiedBy>selami özal</cp:lastModifiedBy>
  <cp:revision>5</cp:revision>
  <dcterms:created xsi:type="dcterms:W3CDTF">2020-04-27T18:39:29Z</dcterms:created>
  <dcterms:modified xsi:type="dcterms:W3CDTF">2020-04-28T00:22:14Z</dcterms:modified>
</cp:coreProperties>
</file>