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 hasCustomPrompt="1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 hasCustomPrompt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 hasCustomPrompt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 hasCustomPrompt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 hasCustomPrompt="1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 hasCustomPrompt="1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 hasCustomPrompt="1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 hasCustomPrompt="1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 hasCustomPrompt="1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 hasCustomPrompt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 hasCustomPrompt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  <a:p>
            <a:pPr lvl="1" eaLnBrk="1" latinLnBrk="0" hangingPunct="1"/>
            <a:r>
              <a:rPr kumimoji="0" lang="tr-TR" smtClean="0"/>
              <a:t>İkinci düzey</a:t>
            </a:r>
            <a:endParaRPr kumimoji="0" lang="tr-TR" smtClean="0"/>
          </a:p>
          <a:p>
            <a:pPr lvl="2" eaLnBrk="1" latinLnBrk="0" hangingPunct="1"/>
            <a:r>
              <a:rPr kumimoji="0" lang="tr-TR" smtClean="0"/>
              <a:t>Üçüncü düzey</a:t>
            </a:r>
            <a:endParaRPr kumimoji="0" lang="tr-TR" smtClean="0"/>
          </a:p>
          <a:p>
            <a:pPr lvl="3" eaLnBrk="1" latinLnBrk="0" hangingPunct="1"/>
            <a:r>
              <a:rPr kumimoji="0" lang="tr-TR" smtClean="0"/>
              <a:t>Dördüncü düzey</a:t>
            </a:r>
            <a:endParaRPr kumimoji="0" lang="tr-TR" smtClean="0"/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 panose="05040102010807070707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 panose="05040102010807070707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 panose="05040102010807070707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 panose="05000000000000000000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 panose="05000000000000000000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 panose="05040102010807070707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 panose="05040102010807070707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 panose="05040102010807070707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 panose="05040102010807070707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Dersin Adı: Gruplarla Sosyal Hizmet</a:t>
            </a:r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Sorumlu Öğretim Üyesi: Prof. Dr. Veli DUYAN</a:t>
            </a:r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30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Konu: </a:t>
            </a:r>
            <a:r>
              <a:rPr lang="tr-TR" sz="3200" smtClean="0"/>
              <a:t>Gruplarla sosyal hizmet kuramları ve yaklaşımları III</a:t>
            </a:r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tr-TR" altLang="en-US">
                <a:sym typeface="+mn-ea"/>
              </a:rPr>
              <a:t>Kaynaklar</a:t>
            </a:r>
            <a:endParaRPr lang="tr-TR" altLang="en-US"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p>
            <a:endParaRPr lang="tr-TR" altLang="en-US"/>
          </a:p>
          <a:p>
            <a:r>
              <a:rPr lang="tr-TR" altLang="en-US"/>
              <a:t>Duyan, V. (2016). Sosyal Hizmet Temelleri Yaklaşımları  Müdahale Yöntemleri. Sosyal Çalışma Yayınları. Ankara.</a:t>
            </a:r>
            <a:endParaRPr lang="tr-TR" altLang="en-US"/>
          </a:p>
          <a:p>
            <a:r>
              <a:rPr lang="tr-TR" altLang="en-US"/>
              <a:t>Turan N. (2009). Sosyal Kişisel Çalışma: Birey ve Aileler İçin Sosyal Hizmet. (Ed. V. Duyan) Ankara: Aydınlar Matbaacılık.</a:t>
            </a:r>
            <a:endParaRPr lang="tr-T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600168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Rasyonel-Duygusal Yaklaşım </a:t>
            </a:r>
            <a:endParaRPr lang="tr-TR" dirty="0" smtClean="0"/>
          </a:p>
          <a:p>
            <a:r>
              <a:rPr lang="tr-TR" dirty="0" err="1" smtClean="0"/>
              <a:t>Albert</a:t>
            </a:r>
            <a:r>
              <a:rPr lang="tr-TR" dirty="0" smtClean="0"/>
              <a:t> </a:t>
            </a:r>
            <a:r>
              <a:rPr lang="tr-TR" dirty="0" err="1" smtClean="0"/>
              <a:t>Ellis</a:t>
            </a:r>
            <a:r>
              <a:rPr lang="tr-TR" dirty="0" smtClean="0"/>
              <a:t> tarafından geliştirilmiştir. Bu yaklaşım oldukça didaktik, bilişsel, eylem-odaklı bir modeldir. Kişisel sorunların temelinde inanç sistemleri ve düşünmenin rolü üzerinde durulur. Rasyonel duygusal yaklaşımda temel kavram; mantıklılık, muhakeme ve duygu, uygun olan ve olmayan duygular, biyolojik eğilimler şeklinde sıralanabilir.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Rasyonel-duygusal terapide amaç, duygusal sorunların ortadan kaldırılmasıdır. Bu yaklaşıma göre, kişinin kendisini yenilgiye uğratan düşüncelerden kurtulmasının en iyi yolu bu konudaki duygularını değiştirmesi gerekmektedir.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/>
              <a:t>Gerçekçi Yaklaşım </a:t>
            </a:r>
            <a:endParaRPr lang="tr-TR" dirty="0" smtClean="0"/>
          </a:p>
          <a:p>
            <a:r>
              <a:rPr lang="tr-TR" dirty="0" smtClean="0"/>
              <a:t>William </a:t>
            </a:r>
            <a:r>
              <a:rPr lang="tr-TR" dirty="0" err="1" smtClean="0"/>
              <a:t>Glasser</a:t>
            </a:r>
            <a:r>
              <a:rPr lang="tr-TR" dirty="0" smtClean="0"/>
              <a:t> tarafından toplumsal törelere bağlı tedaviye bir tepki olarak geliştirilmiştir. Kişinin sahip olduğu güçler üzerinde durmaktadır. Müracaatçıların daha </a:t>
            </a:r>
            <a:r>
              <a:rPr lang="tr-TR" dirty="0" err="1" smtClean="0"/>
              <a:t>gerçekci</a:t>
            </a:r>
            <a:r>
              <a:rPr lang="tr-TR" dirty="0" smtClean="0"/>
              <a:t> davranış yollarını öğrenebileceği ve böylelikle kişinin daha kolay uyum sağlayabileceği temeline dayanmaktadır.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Gerçeklik </a:t>
            </a:r>
            <a:r>
              <a:rPr lang="tr-TR" dirty="0" smtClean="0"/>
              <a:t>terapisi problem çözme, toplumun gerçekçi istekleriyle başa çıkabilme ve bireyin yaşamı üzerinde daha iyi kontrol sağlayabilmesi gibi konular üzerine odaklanmıştır.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 smtClean="0"/>
              <a:t>Kişi merkezli yaklaşım (</a:t>
            </a:r>
            <a:r>
              <a:rPr lang="tr-TR" b="1" dirty="0" err="1" smtClean="0"/>
              <a:t>person</a:t>
            </a:r>
            <a:r>
              <a:rPr lang="tr-TR" b="1" dirty="0" smtClean="0"/>
              <a:t>-</a:t>
            </a:r>
            <a:r>
              <a:rPr lang="tr-TR" b="1" dirty="0" err="1" smtClean="0"/>
              <a:t>centered</a:t>
            </a:r>
            <a:r>
              <a:rPr lang="tr-TR" b="1" dirty="0" smtClean="0"/>
              <a:t> </a:t>
            </a:r>
            <a:r>
              <a:rPr lang="tr-TR" b="1" dirty="0" err="1" smtClean="0"/>
              <a:t>approach</a:t>
            </a:r>
            <a:r>
              <a:rPr lang="tr-TR" b="1" dirty="0" smtClean="0"/>
              <a:t>) </a:t>
            </a:r>
            <a:endParaRPr lang="tr-TR" b="1" dirty="0" smtClean="0"/>
          </a:p>
          <a:p>
            <a:r>
              <a:rPr lang="tr-TR" dirty="0" smtClean="0"/>
              <a:t>Carl </a:t>
            </a:r>
            <a:r>
              <a:rPr lang="tr-TR" dirty="0" err="1" smtClean="0"/>
              <a:t>Rogers</a:t>
            </a:r>
            <a:r>
              <a:rPr lang="tr-TR" dirty="0" smtClean="0"/>
              <a:t> tarafından geliştirilmiştir. </a:t>
            </a:r>
            <a:r>
              <a:rPr lang="tr-TR" dirty="0" err="1" smtClean="0"/>
              <a:t>Psikanalitik</a:t>
            </a:r>
            <a:r>
              <a:rPr lang="tr-TR" dirty="0" smtClean="0"/>
              <a:t> yaklaşıma bir tepki olarak 1940’lı yıllarda </a:t>
            </a:r>
            <a:r>
              <a:rPr lang="tr-TR" dirty="0" err="1" smtClean="0"/>
              <a:t>non</a:t>
            </a:r>
            <a:r>
              <a:rPr lang="tr-TR" dirty="0" smtClean="0"/>
              <a:t>-direktif bir yaklaşım olarak gelişmiştir. İnsan yaşantısının öznel boyutu üzerine kurulmuştur.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Organizmanın benlik yapısına uygun düşmeyen yaşantılarının, bilince ulaşmasının engellendiği ya da saptırıldığı durumlarda ise psikolojik uyumsuzluk meydana gelir. </a:t>
            </a:r>
            <a:endParaRPr lang="tr-TR" dirty="0" smtClean="0"/>
          </a:p>
          <a:p>
            <a:r>
              <a:rPr lang="tr-TR" dirty="0" smtClean="0"/>
              <a:t>Kişi </a:t>
            </a:r>
            <a:r>
              <a:rPr lang="tr-TR" dirty="0" smtClean="0"/>
              <a:t>merkezli yaklaşıma göre, insan olumludur; ancak insanlar işlevlerini tam olarak yerine getirirken bazı engellerle karşılaşır. 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err="1" smtClean="0"/>
              <a:t>Psiko</a:t>
            </a:r>
            <a:r>
              <a:rPr lang="tr-TR" b="1" dirty="0" smtClean="0"/>
              <a:t>-Eğitimsel Yaklaşım</a:t>
            </a:r>
            <a:endParaRPr lang="tr-TR" dirty="0" smtClean="0"/>
          </a:p>
          <a:p>
            <a:r>
              <a:rPr lang="tr-TR" dirty="0" smtClean="0"/>
              <a:t>Burada </a:t>
            </a:r>
            <a:r>
              <a:rPr lang="tr-TR" dirty="0" err="1" smtClean="0"/>
              <a:t>psikoeğitimsel</a:t>
            </a:r>
            <a:r>
              <a:rPr lang="tr-TR" dirty="0" smtClean="0"/>
              <a:t> terim birincil amaç olarak eğitim yaklaşımını ifade etmektedir, bireysel problemler veya her bir grup üyesinin ilgilerine çok az veya hiç dikkat edilmez. Tipik olarak, </a:t>
            </a:r>
            <a:r>
              <a:rPr lang="tr-TR" dirty="0" err="1" smtClean="0"/>
              <a:t>psikoeğitimsel</a:t>
            </a:r>
            <a:r>
              <a:rPr lang="tr-TR" dirty="0" smtClean="0"/>
              <a:t> yaklaşım zaman sınırlıdır ve oldukça yapılandırılmıştır. 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Psikoeğitim</a:t>
            </a:r>
            <a:r>
              <a:rPr lang="tr-TR" dirty="0" smtClean="0"/>
              <a:t> grupları genellikle her bir üyenin kişisel olarak büyümeyi ve gelişmesi için kendini-yönetme programında kullanabileceği kendine yardım ve bilgi edinme üzerinde durur. 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2531</Words>
  <Application>WPS Presentation</Application>
  <PresentationFormat>Ekran Gösterisi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2" baseType="lpstr">
      <vt:lpstr>Arial</vt:lpstr>
      <vt:lpstr>SimSun</vt:lpstr>
      <vt:lpstr>Wingdings</vt:lpstr>
      <vt:lpstr>Wingdings 3</vt:lpstr>
      <vt:lpstr>Wingdings</vt:lpstr>
      <vt:lpstr>Calibri</vt:lpstr>
      <vt:lpstr>Gill Sans MT</vt:lpstr>
      <vt:lpstr>Bookman Old Style</vt:lpstr>
      <vt:lpstr>Microsoft YaHei</vt:lpstr>
      <vt:lpstr/>
      <vt:lpstr>Arial Unicode MS</vt:lpstr>
      <vt:lpstr>Kaynak</vt:lpstr>
      <vt:lpstr>Ankara Üniversitesi  Sağlık Bilimleri Fakültesi Sosyal Hizmet Bölümü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münevver göker</cp:lastModifiedBy>
  <cp:revision>8</cp:revision>
  <dcterms:created xsi:type="dcterms:W3CDTF">2017-04-26T08:36:00Z</dcterms:created>
  <dcterms:modified xsi:type="dcterms:W3CDTF">2020-04-28T20:06:50Z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1033-11.2.0.9281</vt:lpwstr>
  </property>
</Properties>
</file>