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Gruplarla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smtClean="0">
                <a:solidFill>
                  <a:schemeClr val="tx1"/>
                </a:solidFill>
                <a:latin typeface="Calibri" panose="020F0502020204030204" pitchFamily="34" charset="0"/>
                <a:cs typeface="Calibri" panose="020F0502020204030204" pitchFamily="34" charset="0"/>
              </a:rPr>
              <a:t>Konu: </a:t>
            </a:r>
            <a:r>
              <a:rPr lang="tr-TR" sz="3200" smtClean="0"/>
              <a:t>Gruplarla sosyal hizmet müdahalesini sonlandırma ve izleme</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492896"/>
            <a:ext cx="8229600" cy="3664064"/>
          </a:xfrm>
        </p:spPr>
        <p:txBody>
          <a:bodyPr/>
          <a:lstStyle/>
          <a:p>
            <a:pPr algn="ctr"/>
            <a:r>
              <a:rPr lang="tr-TR" dirty="0" smtClean="0"/>
              <a:t>Her grup sonlanma noktasına ulaşır. Son olarak, ayrılma adı verilen, bu aşamada grup amaçlarını gerçekleştirir ve üyeler gruptan duygusal olarak ayrılmaya başlar. Bu aşamada, grubun sonlanmasına bağlı olarak kayıp duygusu yaşanır, ancak öfke duyguları da yaşanabilir.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Başarılı bir grubun sonlandırılması: </a:t>
            </a:r>
            <a:endParaRPr lang="tr-TR" dirty="0" smtClean="0"/>
          </a:p>
          <a:p>
            <a:r>
              <a:rPr lang="tr-TR" dirty="0" smtClean="0"/>
              <a:t>Başarılı bir grup, grubun ve üyelerinin genelde amaçlarına ulaştıkları bir gruptur. Bu tür bir grubun sonlandırılması üyeler arasında arasında 'hoşluk ve üzüntü' tepkisi yaratmaya elverişlidir.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Başarısız bir grubun sonlandırılması: </a:t>
            </a:r>
            <a:endParaRPr lang="tr-TR" dirty="0" smtClean="0"/>
          </a:p>
          <a:p>
            <a:r>
              <a:rPr lang="tr-TR" dirty="0" smtClean="0"/>
              <a:t>Başarısız grup, grubun ve üyelerinin amaçlarının tamamının ya da çoğunluğunun büyük ölçüde karşılanmadığı gruptur. Grup üyelerinin, grup sürecinde ilerleme kaydedilememesine kızgınlık, hayal kırıklığı, hüsran, umutsuzluk, suçluluk, </a:t>
            </a:r>
            <a:r>
              <a:rPr lang="tr-TR" dirty="0" err="1" smtClean="0"/>
              <a:t>günahkeçiliği</a:t>
            </a:r>
            <a:r>
              <a:rPr lang="tr-TR" dirty="0" smtClean="0"/>
              <a:t>, suçlama ve kayıtsızlık gibi tepkiler verebilir.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dirty="0" smtClean="0"/>
              <a:t>Bir üyenin ayrılması nedeniyle grubun sonlanması: </a:t>
            </a:r>
            <a:endParaRPr lang="tr-TR" dirty="0" smtClean="0"/>
          </a:p>
          <a:p>
            <a:r>
              <a:rPr lang="tr-TR" dirty="0" smtClean="0"/>
              <a:t>Bir üye ayrıldığında grup devam etse bile o üye için grup sonlanmış olur. Üyeler birçok nedenden dolayı gruptan ayrılabilir. Grup onu hayal kırıklığına uğratmış olabilir ve ne grubun ne de kendisinin belirlenen amaçları başaramayacağını düşünebilir.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Bir üyenin havale edilmesi nedeniyle grubun sonlandırılması: </a:t>
            </a:r>
            <a:endParaRPr lang="tr-TR" dirty="0" smtClean="0"/>
          </a:p>
          <a:p>
            <a:r>
              <a:rPr lang="tr-TR" dirty="0" smtClean="0"/>
              <a:t>Bir grup üyesinin başka bir gruba ya da diğer bazı profesyonel hizmetlere havale edilmesi, genellikle grup lideri olarak sosyal hizmet uzmanları ve grup üyesi arasında planlanmış bir ayarlamayı içerir. Havale, pek çok nedenden dolayı meydana gelebilir.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Sosyal hizmet uzmanının ayrılması nedeniyle grubun sonlandırılması: </a:t>
            </a:r>
            <a:endParaRPr lang="tr-TR" dirty="0" smtClean="0"/>
          </a:p>
          <a:p>
            <a:r>
              <a:rPr lang="tr-TR" dirty="0" smtClean="0"/>
              <a:t>Grup liderliğini yürüten sosyal hizmet uzmanları, başka bir yere atanma, iş değişikliği, sağlık nedenleri, ya da aile sorunları nedeniyle bir grupla sosyal hizmet uygulamasını sonlandırabilir. Sonlandırma çoğunlukla hem sosyal hizmet uzmanları hem de üyeler için zor bir süreçtir. </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dirty="0" smtClean="0"/>
              <a:t>Grubun Özellikleri </a:t>
            </a:r>
            <a:endParaRPr lang="tr-TR" dirty="0" smtClean="0"/>
          </a:p>
          <a:p>
            <a:r>
              <a:rPr lang="tr-TR" dirty="0" smtClean="0"/>
              <a:t>Sonlandırma aşaması,  grupla sosyal hizmet müdahalesinin ritminin ayrılma ve gelecek için hazırlanmaya dönüşmesi ile belirlenir. Erken kayıp, bağımlılık ve belirsizlik temaları yeniden yaşanır ve memnuniyet duyguları da beraberinde gelir ve ayrıca sınırlı ama değerli başarıların </a:t>
            </a:r>
            <a:r>
              <a:rPr lang="tr-TR" dirty="0" err="1" smtClean="0"/>
              <a:t>farkındalığı</a:t>
            </a:r>
            <a:r>
              <a:rPr lang="tr-TR" dirty="0" smtClean="0"/>
              <a:t> varıdır.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2568</Words>
  <Application>WPS Presentation</Application>
  <PresentationFormat>Ekran Gösterisi (4:3)</PresentationFormat>
  <Paragraphs>33</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göker</cp:lastModifiedBy>
  <cp:revision>8</cp:revision>
  <dcterms:created xsi:type="dcterms:W3CDTF">2017-04-26T08:36:00Z</dcterms:created>
  <dcterms:modified xsi:type="dcterms:W3CDTF">2020-04-28T20:11:07Z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