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66" r:id="rId2"/>
    <p:sldId id="260" r:id="rId3"/>
    <p:sldId id="259" r:id="rId4"/>
    <p:sldId id="258" r:id="rId5"/>
    <p:sldId id="26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959EC-3150-41BF-8F14-3EE3736104A5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2342C-E81C-46AE-8E71-1A32529769C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29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67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86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5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34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90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97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01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2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60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97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73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7067F-741C-45A8-A324-0898EAC0DD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7D03-4543-4EB3-91EE-2B48109A13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5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/>
                </a:solidFill>
              </a:rPr>
              <a:t>PSİKO-SOSYAL </a:t>
            </a:r>
            <a:r>
              <a:rPr lang="tr-TR" dirty="0">
                <a:solidFill>
                  <a:schemeClr val="accent1"/>
                </a:solidFill>
              </a:rPr>
              <a:t>GELİŞİM KURAMI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Erikson’un</a:t>
            </a:r>
            <a:r>
              <a:rPr lang="tr-TR" dirty="0"/>
              <a:t> </a:t>
            </a:r>
            <a:r>
              <a:rPr lang="tr-TR" dirty="0" err="1"/>
              <a:t>Freud’çu</a:t>
            </a:r>
            <a:r>
              <a:rPr lang="tr-TR" dirty="0"/>
              <a:t> kuramın temel öğelerinden birçoğunu kabul ettiği ve kendi görüşlerini bunlar üzerinde yapılandırdığı göz önüne alınırsa, onun katkılarının </a:t>
            </a:r>
            <a:r>
              <a:rPr lang="tr-TR" dirty="0" smtClean="0"/>
              <a:t>psikanalizde </a:t>
            </a:r>
            <a:r>
              <a:rPr lang="tr-TR" dirty="0"/>
              <a:t>gerçek ilerlemeler olduğunu vurgulamak gerekecektir. </a:t>
            </a:r>
            <a:endParaRPr lang="tr-TR" dirty="0" smtClean="0"/>
          </a:p>
          <a:p>
            <a:pPr algn="just"/>
            <a:r>
              <a:rPr lang="tr-TR" dirty="0" err="1" smtClean="0"/>
              <a:t>Erikson</a:t>
            </a:r>
            <a:r>
              <a:rPr lang="tr-TR" dirty="0"/>
              <a:t>, daha önce Freud’la </a:t>
            </a:r>
            <a:r>
              <a:rPr lang="tr-TR" dirty="0" smtClean="0"/>
              <a:t>çalışıp sonra ondan </a:t>
            </a:r>
            <a:r>
              <a:rPr lang="tr-TR" dirty="0"/>
              <a:t>ayrıldıktan sonra, Carl </a:t>
            </a:r>
            <a:r>
              <a:rPr lang="tr-TR" dirty="0" err="1"/>
              <a:t>Young</a:t>
            </a:r>
            <a:r>
              <a:rPr lang="tr-TR" dirty="0"/>
              <a:t> ve </a:t>
            </a:r>
            <a:r>
              <a:rPr lang="tr-TR" dirty="0" err="1"/>
              <a:t>Alfred</a:t>
            </a:r>
            <a:r>
              <a:rPr lang="tr-TR" dirty="0"/>
              <a:t> Adler gibi, onun kuramlarını reddeden ve yerlerine kendilerininkileri koyan psikolog ve </a:t>
            </a:r>
            <a:r>
              <a:rPr lang="tr-TR" dirty="0" smtClean="0"/>
              <a:t>psikanalistlerden </a:t>
            </a:r>
            <a:r>
              <a:rPr lang="tr-TR" dirty="0"/>
              <a:t>ayrılır.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154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/>
                </a:solidFill>
              </a:rPr>
              <a:t>PSİKO-SOSYAL </a:t>
            </a:r>
            <a:r>
              <a:rPr lang="tr-TR" dirty="0">
                <a:solidFill>
                  <a:schemeClr val="accent1"/>
                </a:solidFill>
              </a:rPr>
              <a:t>GELİŞİM KURAMI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Erikson</a:t>
            </a:r>
            <a:r>
              <a:rPr lang="tr-TR" dirty="0"/>
              <a:t> insanın </a:t>
            </a:r>
            <a:r>
              <a:rPr lang="tr-TR" dirty="0" err="1" smtClean="0"/>
              <a:t>psiko</a:t>
            </a:r>
            <a:r>
              <a:rPr lang="tr-TR" dirty="0"/>
              <a:t>-</a:t>
            </a:r>
            <a:r>
              <a:rPr lang="tr-TR" dirty="0" smtClean="0"/>
              <a:t>sosyal </a:t>
            </a:r>
            <a:r>
              <a:rPr lang="tr-TR" dirty="0"/>
              <a:t>evreler içinde gelişimini devam ettirdiğini ileri sürmektedir. </a:t>
            </a:r>
            <a:endParaRPr lang="tr-TR" dirty="0" smtClean="0"/>
          </a:p>
          <a:p>
            <a:pPr algn="just"/>
            <a:r>
              <a:rPr lang="tr-TR" dirty="0" smtClean="0"/>
              <a:t>Ona </a:t>
            </a:r>
            <a:r>
              <a:rPr lang="tr-TR" dirty="0"/>
              <a:t>göre </a:t>
            </a:r>
            <a:r>
              <a:rPr lang="tr-TR" dirty="0" smtClean="0"/>
              <a:t>kişinin </a:t>
            </a:r>
            <a:r>
              <a:rPr lang="tr-TR" dirty="0"/>
              <a:t>temel kişilik özellikleri sadece yaşamın ilk yıllarına bağlı değildir. </a:t>
            </a:r>
            <a:endParaRPr lang="tr-TR" dirty="0" smtClean="0"/>
          </a:p>
          <a:p>
            <a:pPr algn="just"/>
            <a:r>
              <a:rPr lang="tr-TR" dirty="0" smtClean="0"/>
              <a:t>Kişisel </a:t>
            </a:r>
            <a:r>
              <a:rPr lang="tr-TR" dirty="0"/>
              <a:t>gelişim bütün yaşam boyunca devam eder. </a:t>
            </a:r>
            <a:endParaRPr lang="tr-TR" dirty="0" smtClean="0"/>
          </a:p>
          <a:p>
            <a:pPr algn="just"/>
            <a:r>
              <a:rPr lang="tr-TR" dirty="0" smtClean="0"/>
              <a:t>Kişinin </a:t>
            </a:r>
            <a:r>
              <a:rPr lang="tr-TR" dirty="0"/>
              <a:t>gelişiminde hem sosyal çevrenin hem de biyolojik temelli doğuştan getirilen bazı özelliklerin rolü vardır.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71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/>
                </a:solidFill>
              </a:rPr>
              <a:t>PSİKO-SOSYAL GELİŞİM KURAMI 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Erikson</a:t>
            </a:r>
            <a:r>
              <a:rPr lang="tr-TR" dirty="0"/>
              <a:t>, </a:t>
            </a:r>
            <a:r>
              <a:rPr lang="tr-TR" dirty="0" smtClean="0"/>
              <a:t>kişilerin sekiz </a:t>
            </a:r>
            <a:r>
              <a:rPr lang="tr-TR" dirty="0"/>
              <a:t>dönem içerisinde </a:t>
            </a:r>
            <a:r>
              <a:rPr lang="tr-TR" dirty="0" err="1"/>
              <a:t>psiko</a:t>
            </a:r>
            <a:r>
              <a:rPr lang="tr-TR" dirty="0"/>
              <a:t>-sosyal gelişimi tamamlandığını ifade etmektedir.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gelişim dönemlerinin özelliği her dönem de birisi olumlu diğeri ise olumsuz olan iki özellikten </a:t>
            </a:r>
            <a:r>
              <a:rPr lang="tr-TR" dirty="0" smtClean="0"/>
              <a:t>hangisinin kazanıldığı ya da </a:t>
            </a:r>
            <a:r>
              <a:rPr lang="tr-TR" dirty="0"/>
              <a:t>kazanılmadığıdır.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dönemler, </a:t>
            </a:r>
            <a:r>
              <a:rPr lang="tr-TR" dirty="0" smtClean="0"/>
              <a:t>birbirlerinin </a:t>
            </a:r>
            <a:r>
              <a:rPr lang="tr-TR" dirty="0"/>
              <a:t>üzerine kurulmakta ve yaşam boyunca </a:t>
            </a:r>
            <a:r>
              <a:rPr lang="tr-TR" dirty="0" smtClean="0"/>
              <a:t>kişinin </a:t>
            </a:r>
            <a:r>
              <a:rPr lang="tr-TR" dirty="0"/>
              <a:t>sahip olacağı özelliklere etki etmektedir.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01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/>
                </a:solidFill>
              </a:rPr>
              <a:t>PSİKO-SOSYAL GELİŞİM KURAMI 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/>
              <a:t>Erikson’un</a:t>
            </a:r>
            <a:r>
              <a:rPr lang="tr-TR" dirty="0"/>
              <a:t> </a:t>
            </a:r>
            <a:r>
              <a:rPr lang="tr-TR" dirty="0" err="1" smtClean="0"/>
              <a:t>Psiko</a:t>
            </a:r>
            <a:r>
              <a:rPr lang="tr-TR" dirty="0" smtClean="0"/>
              <a:t>-sosyal </a:t>
            </a:r>
            <a:r>
              <a:rPr lang="tr-TR" dirty="0"/>
              <a:t>gelişim dönemleri; </a:t>
            </a:r>
            <a:endParaRPr lang="tr-TR" dirty="0" smtClean="0"/>
          </a:p>
          <a:p>
            <a:pPr algn="just"/>
            <a:r>
              <a:rPr lang="tr-TR" dirty="0" smtClean="0"/>
              <a:t>Temel </a:t>
            </a:r>
            <a:r>
              <a:rPr lang="tr-TR" dirty="0"/>
              <a:t>Güvene Karşı </a:t>
            </a:r>
            <a:r>
              <a:rPr lang="tr-TR" dirty="0" smtClean="0"/>
              <a:t>Güvensizlik, </a:t>
            </a:r>
          </a:p>
          <a:p>
            <a:pPr lvl="0" algn="just"/>
            <a:r>
              <a:rPr lang="tr-TR" dirty="0" smtClean="0"/>
              <a:t>Özerkliğe Karşı Utanç ve Şüphe, </a:t>
            </a:r>
          </a:p>
          <a:p>
            <a:pPr lvl="0" algn="just"/>
            <a:r>
              <a:rPr lang="tr-TR" dirty="0" smtClean="0"/>
              <a:t>Girişimciliğe Karşı Suçluluk Duygusu, </a:t>
            </a:r>
          </a:p>
          <a:p>
            <a:pPr lvl="0" algn="just"/>
            <a:r>
              <a:rPr lang="tr-TR" dirty="0" smtClean="0"/>
              <a:t>Çalışkanlığa Karşı Yetersizlik Duygusu, </a:t>
            </a:r>
          </a:p>
          <a:p>
            <a:pPr lvl="0" algn="just"/>
            <a:r>
              <a:rPr lang="tr-TR" dirty="0" smtClean="0"/>
              <a:t>Kimlik Kazanmaya Karşı Kimlik Karmaşası, </a:t>
            </a:r>
          </a:p>
          <a:p>
            <a:pPr lvl="0" algn="just"/>
            <a:r>
              <a:rPr lang="tr-TR" dirty="0" smtClean="0"/>
              <a:t>Yakınlığa Karşı Yalıtılmışlık, </a:t>
            </a:r>
          </a:p>
          <a:p>
            <a:pPr lvl="0" algn="just"/>
            <a:r>
              <a:rPr lang="tr-TR" dirty="0" smtClean="0"/>
              <a:t>Üretkenliğe Karşı Kendine Dönüklük, </a:t>
            </a:r>
          </a:p>
          <a:p>
            <a:pPr lvl="0" algn="just"/>
            <a:r>
              <a:rPr lang="tr-TR" dirty="0" smtClean="0"/>
              <a:t>Benlik Bütünlüğüne Karşı Umutsuzluk.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9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</a:t>
            </a:r>
            <a:r>
              <a:rPr lang="tr-TR" dirty="0" smtClean="0"/>
              <a:t>İstanbul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749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248</Words>
  <Application>Microsoft Office PowerPoint</Application>
  <PresentationFormat>Ekran Gösterisi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PSİKO-SOSYAL GELİŞİM KURAMI </vt:lpstr>
      <vt:lpstr>PSİKO-SOSYAL GELİŞİM KURAMI </vt:lpstr>
      <vt:lpstr>PSİKO-SOSYAL GELİŞİM KURAMI </vt:lpstr>
      <vt:lpstr>PSİKO-SOSYAL GELİŞİM KURAMI 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ERİK ERİKSON VE İNSANIN SEKİZ ÇAĞI</dc:title>
  <dc:creator>semra özkan</dc:creator>
  <cp:lastModifiedBy>Cenk</cp:lastModifiedBy>
  <cp:revision>54</cp:revision>
  <dcterms:created xsi:type="dcterms:W3CDTF">2013-11-10T17:14:13Z</dcterms:created>
  <dcterms:modified xsi:type="dcterms:W3CDTF">2020-04-30T12:58:04Z</dcterms:modified>
</cp:coreProperties>
</file>