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10E7B60-0EE4-49D4-B967-EFC278CF87FA}" type="datetimeFigureOut">
              <a:rPr lang="tr-TR" smtClean="0"/>
              <a:t>10.03.2020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BF20D943-4563-4759-860B-620EE2D37D99}"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67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0E7B60-0EE4-49D4-B967-EFC278CF87F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20D943-4563-4759-860B-620EE2D37D99}"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251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0E7B60-0EE4-49D4-B967-EFC278CF87F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20D943-4563-4759-860B-620EE2D37D99}"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114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0E7B60-0EE4-49D4-B967-EFC278CF87F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20D943-4563-4759-860B-620EE2D37D99}"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1390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10E7B60-0EE4-49D4-B967-EFC278CF87F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20D943-4563-4759-860B-620EE2D37D99}"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2519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10E7B60-0EE4-49D4-B967-EFC278CF87FA}" type="datetimeFigureOut">
              <a:rPr lang="tr-TR" smtClean="0"/>
              <a:t>10.03.2020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20D943-4563-4759-860B-620EE2D37D99}"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7027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10E7B60-0EE4-49D4-B967-EFC278CF87FA}" type="datetimeFigureOut">
              <a:rPr lang="tr-TR" smtClean="0"/>
              <a:t>10.03.2020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20D943-4563-4759-860B-620EE2D37D99}"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00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10E7B60-0EE4-49D4-B967-EFC278CF87FA}" type="datetimeFigureOut">
              <a:rPr lang="tr-TR" smtClean="0"/>
              <a:t>10.03.2020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20D943-4563-4759-860B-620EE2D37D99}"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981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E7B60-0EE4-49D4-B967-EFC278CF87FA}" type="datetimeFigureOut">
              <a:rPr lang="tr-TR" smtClean="0"/>
              <a:t>10.03.2020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20D943-4563-4759-860B-620EE2D37D99}" type="slidenum">
              <a:rPr lang="tr-TR" smtClean="0"/>
              <a:t>‹#›</a:t>
            </a:fld>
            <a:endParaRPr lang="tr-TR"/>
          </a:p>
        </p:txBody>
      </p:sp>
    </p:spTree>
    <p:extLst>
      <p:ext uri="{BB962C8B-B14F-4D97-AF65-F5344CB8AC3E}">
        <p14:creationId xmlns:p14="http://schemas.microsoft.com/office/powerpoint/2010/main" val="4091648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0E7B60-0EE4-49D4-B967-EFC278CF87FA}" type="datetimeFigureOut">
              <a:rPr lang="tr-TR" smtClean="0"/>
              <a:t>10.03.2020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20D943-4563-4759-860B-620EE2D37D99}"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740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10E7B60-0EE4-49D4-B967-EFC278CF87FA}" type="datetimeFigureOut">
              <a:rPr lang="tr-TR" smtClean="0"/>
              <a:t>10.03.2020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BF20D943-4563-4759-860B-620EE2D37D99}"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8806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10E7B60-0EE4-49D4-B967-EFC278CF87FA}" type="datetimeFigureOut">
              <a:rPr lang="tr-TR" smtClean="0"/>
              <a:t>10.03.2020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F20D943-4563-4759-860B-620EE2D37D99}"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38963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329591464" TargetMode="External"/><Relationship Id="rId2" Type="http://schemas.openxmlformats.org/officeDocument/2006/relationships/hyperlink" Target="https://prezi.com/2vlm7iblnak-/grammar-translation-metho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370E04-66A8-4458-98CA-9AEE0AF805CB}"/>
              </a:ext>
            </a:extLst>
          </p:cNvPr>
          <p:cNvSpPr>
            <a:spLocks noGrp="1"/>
          </p:cNvSpPr>
          <p:nvPr>
            <p:ph type="ctrTitle"/>
          </p:nvPr>
        </p:nvSpPr>
        <p:spPr/>
        <p:txBody>
          <a:bodyPr>
            <a:noAutofit/>
          </a:bodyPr>
          <a:lstStyle/>
          <a:p>
            <a:br>
              <a:rPr lang="tr-TR" sz="3800" dirty="0"/>
            </a:br>
            <a:r>
              <a:rPr lang="tr-TR" sz="3800" dirty="0"/>
              <a:t>dil bilgisi- çeviri yöntemi</a:t>
            </a:r>
            <a:br>
              <a:rPr lang="tr-TR" sz="3800" dirty="0"/>
            </a:br>
            <a:r>
              <a:rPr lang="tr-TR" sz="3800" dirty="0" err="1"/>
              <a:t>grammer</a:t>
            </a:r>
            <a:r>
              <a:rPr lang="tr-TR" sz="3800" dirty="0"/>
              <a:t> </a:t>
            </a:r>
            <a:r>
              <a:rPr lang="tr-TR" sz="3800" dirty="0" err="1"/>
              <a:t>translatıon</a:t>
            </a:r>
            <a:r>
              <a:rPr lang="tr-TR" sz="3800" dirty="0"/>
              <a:t> </a:t>
            </a:r>
            <a:r>
              <a:rPr lang="tr-TR" sz="3800" dirty="0" err="1"/>
              <a:t>method</a:t>
            </a:r>
            <a:r>
              <a:rPr lang="tr-TR" sz="3800" dirty="0"/>
              <a:t> (GTM)</a:t>
            </a:r>
            <a:br>
              <a:rPr lang="tr-TR" sz="3800" dirty="0"/>
            </a:br>
            <a:r>
              <a:rPr lang="zh-CN" altLang="en-US" sz="3800" dirty="0"/>
              <a:t>语法翻译法</a:t>
            </a:r>
            <a:endParaRPr lang="tr-TR" sz="3800" dirty="0"/>
          </a:p>
        </p:txBody>
      </p:sp>
      <p:sp>
        <p:nvSpPr>
          <p:cNvPr id="3" name="Alt Başlık 2">
            <a:extLst>
              <a:ext uri="{FF2B5EF4-FFF2-40B4-BE49-F238E27FC236}">
                <a16:creationId xmlns:a16="http://schemas.microsoft.com/office/drawing/2014/main" id="{EBC91E0C-0E53-4AEB-81C1-E8238598BB42}"/>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1309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E5DA80-71F1-4D97-B9BB-CED2D6CABF8C}"/>
              </a:ext>
            </a:extLst>
          </p:cNvPr>
          <p:cNvSpPr>
            <a:spLocks noGrp="1"/>
          </p:cNvSpPr>
          <p:nvPr>
            <p:ph type="title"/>
          </p:nvPr>
        </p:nvSpPr>
        <p:spPr/>
        <p:txBody>
          <a:bodyPr/>
          <a:lstStyle/>
          <a:p>
            <a:r>
              <a:rPr lang="tr-TR" dirty="0"/>
              <a:t>Dil bilgisi- çeviri yönteminin kısa tarihçesi</a:t>
            </a:r>
            <a:br>
              <a:rPr lang="tr-TR" dirty="0"/>
            </a:br>
            <a:endParaRPr lang="tr-TR" dirty="0"/>
          </a:p>
        </p:txBody>
      </p:sp>
      <p:sp>
        <p:nvSpPr>
          <p:cNvPr id="3" name="İçerik Yer Tutucusu 2">
            <a:extLst>
              <a:ext uri="{FF2B5EF4-FFF2-40B4-BE49-F238E27FC236}">
                <a16:creationId xmlns:a16="http://schemas.microsoft.com/office/drawing/2014/main" id="{57C28BEC-358E-4592-AC8E-FDD47F612F6B}"/>
              </a:ext>
            </a:extLst>
          </p:cNvPr>
          <p:cNvSpPr>
            <a:spLocks noGrp="1"/>
          </p:cNvSpPr>
          <p:nvPr>
            <p:ph idx="1"/>
          </p:nvPr>
        </p:nvSpPr>
        <p:spPr/>
        <p:txBody>
          <a:bodyPr/>
          <a:lstStyle/>
          <a:p>
            <a:r>
              <a:rPr lang="tr-TR" dirty="0"/>
              <a:t>İnsanoğlunun bilinen ilk dil öğretim çalışmaları, yaklaşık iki asır öncesinden başlandığı sanılmaktadır. Yabancı bir dilin öğretimine ilk ihtiyaç duyulmasıyla birlikte (18. yy) başlayan dil bilgisi yapılarının analizi ve yazılı öğretiminin ilk denemesi olarak öne çıkan Yunanca ve Latincenin analizi için geliştirilen dil bilgisi öğretim yöntemi, yabancı dili sekiz ayrı bölümde inceler. Bunlar: isim, fiil, tanımlıklar, zamirler, edatlar, zarflar ve bağlaçlardır. Bu dillerin yazılı metinlerden sekiz kategoriyle ilgili dil kuralları çıkarılarak, çeviri çalışmalarıyla birlikte öğretilmeye çalışılmıştır.</a:t>
            </a:r>
          </a:p>
          <a:p>
            <a:r>
              <a:rPr lang="tr-TR" dirty="0"/>
              <a:t>Bu yöntemi tanıtan bazı isimler: Johann </a:t>
            </a:r>
            <a:r>
              <a:rPr lang="tr-TR" dirty="0" err="1"/>
              <a:t>Seidenstucker</a:t>
            </a:r>
            <a:r>
              <a:rPr lang="tr-TR" dirty="0"/>
              <a:t>, Karl </a:t>
            </a:r>
            <a:r>
              <a:rPr lang="tr-TR" dirty="0" err="1"/>
              <a:t>Plotz</a:t>
            </a:r>
            <a:r>
              <a:rPr lang="tr-TR" dirty="0"/>
              <a:t>, Johann </a:t>
            </a:r>
            <a:r>
              <a:rPr lang="tr-TR" dirty="0" err="1"/>
              <a:t>Meidinger</a:t>
            </a:r>
            <a:r>
              <a:rPr lang="tr-TR" dirty="0"/>
              <a:t>.</a:t>
            </a:r>
          </a:p>
        </p:txBody>
      </p:sp>
    </p:spTree>
    <p:extLst>
      <p:ext uri="{BB962C8B-B14F-4D97-AF65-F5344CB8AC3E}">
        <p14:creationId xmlns:p14="http://schemas.microsoft.com/office/powerpoint/2010/main" val="265260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25B12-C7E1-44D0-87FB-017FE944E300}"/>
              </a:ext>
            </a:extLst>
          </p:cNvPr>
          <p:cNvSpPr>
            <a:spLocks noGrp="1"/>
          </p:cNvSpPr>
          <p:nvPr>
            <p:ph type="title"/>
          </p:nvPr>
        </p:nvSpPr>
        <p:spPr/>
        <p:txBody>
          <a:bodyPr/>
          <a:lstStyle/>
          <a:p>
            <a:r>
              <a:rPr lang="tr-TR" dirty="0"/>
              <a:t>Kullanım özellikleri</a:t>
            </a:r>
          </a:p>
        </p:txBody>
      </p:sp>
      <p:sp>
        <p:nvSpPr>
          <p:cNvPr id="3" name="İçerik Yer Tutucusu 2">
            <a:extLst>
              <a:ext uri="{FF2B5EF4-FFF2-40B4-BE49-F238E27FC236}">
                <a16:creationId xmlns:a16="http://schemas.microsoft.com/office/drawing/2014/main" id="{3471A6DF-0594-4EA6-805E-B6D31427F4E7}"/>
              </a:ext>
            </a:extLst>
          </p:cNvPr>
          <p:cNvSpPr>
            <a:spLocks noGrp="1"/>
          </p:cNvSpPr>
          <p:nvPr>
            <p:ph idx="1"/>
          </p:nvPr>
        </p:nvSpPr>
        <p:spPr/>
        <p:txBody>
          <a:bodyPr>
            <a:normAutofit fontScale="85000" lnSpcReduction="20000"/>
          </a:bodyPr>
          <a:lstStyle/>
          <a:p>
            <a:r>
              <a:rPr lang="tr-TR" dirty="0"/>
              <a:t>Dil bilgisi öğretiminde tümevarım kullanılır ve başlangıçta öğrencilere okutulan metinlerdeki gramer kalıplarına öncelik verilir. Öğretim ilerledikçe daha karmaşık gramer yapıları geniş dil bilgisel açıklamalarla birlikte verilir. Dilin kurallarını öğretmek ve bu kurallar vasıtasıyla doğru çeviri yapabilmek bu yöntemin temel amacıdır.</a:t>
            </a:r>
          </a:p>
          <a:p>
            <a:r>
              <a:rPr lang="tr-TR" dirty="0"/>
              <a:t>Yöntemin uygulandığı öğretim ortamında kullanılan dil genellikle öğrencinin ana dilidir. Fakat öğretim sırasında ana dili ve yabancı dil birlikte kullanılır. İki dil birbiriyle karşılaştırılarak tüm düzeydeki bilgiler, kaynak dilden hedef dile ve hedef dilden kaynak dile çevrilir.</a:t>
            </a:r>
          </a:p>
          <a:p>
            <a:r>
              <a:rPr lang="tr-TR" dirty="0"/>
              <a:t>Öğrencilere önemli kelimelerden oluşan bir kelime dağarcığı kazandırmak için üzerinde çalışılan okuma parçalarındaki bütün yeni kelimeleri öğrenmeleri istenir. Alıştırmalar çoğunlukla birbiri ile ilişkisi olmayan cümleleri amaç dilden, ana dile çevirme üzerine odaklıdır. Bu yöntem telaffuz konusunu pek önemsemez. Asıl amaç diller arasındaki çevirinin doğruluğudur.</a:t>
            </a:r>
          </a:p>
        </p:txBody>
      </p:sp>
    </p:spTree>
    <p:extLst>
      <p:ext uri="{BB962C8B-B14F-4D97-AF65-F5344CB8AC3E}">
        <p14:creationId xmlns:p14="http://schemas.microsoft.com/office/powerpoint/2010/main" val="833646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84FF8C-F9A1-4CBE-83BF-D8B745A3CE62}"/>
              </a:ext>
            </a:extLst>
          </p:cNvPr>
          <p:cNvSpPr>
            <a:spLocks noGrp="1"/>
          </p:cNvSpPr>
          <p:nvPr>
            <p:ph type="title"/>
          </p:nvPr>
        </p:nvSpPr>
        <p:spPr/>
        <p:txBody>
          <a:bodyPr/>
          <a:lstStyle/>
          <a:p>
            <a:r>
              <a:rPr lang="tr-TR" dirty="0"/>
              <a:t>Yöntem üzerine bazı eleştiriler</a:t>
            </a:r>
          </a:p>
        </p:txBody>
      </p:sp>
      <p:sp>
        <p:nvSpPr>
          <p:cNvPr id="3" name="İçerik Yer Tutucusu 2">
            <a:extLst>
              <a:ext uri="{FF2B5EF4-FFF2-40B4-BE49-F238E27FC236}">
                <a16:creationId xmlns:a16="http://schemas.microsoft.com/office/drawing/2014/main" id="{B4043F20-8848-4C39-A3B9-50C35517BC5F}"/>
              </a:ext>
            </a:extLst>
          </p:cNvPr>
          <p:cNvSpPr>
            <a:spLocks noGrp="1"/>
          </p:cNvSpPr>
          <p:nvPr>
            <p:ph idx="1"/>
          </p:nvPr>
        </p:nvSpPr>
        <p:spPr/>
        <p:txBody>
          <a:bodyPr>
            <a:normAutofit fontScale="85000" lnSpcReduction="20000"/>
          </a:bodyPr>
          <a:lstStyle/>
          <a:p>
            <a:r>
              <a:rPr lang="tr-TR" dirty="0"/>
              <a:t>Dil Bilgisi- Çeviri Yöntemi ile dil öğrenen kişi, yazma ve okuma becerileri yönünden ilerleme kaydeder ancak konuşma ve dinleme becerileri yönünden problem yaşar.</a:t>
            </a:r>
          </a:p>
          <a:p>
            <a:r>
              <a:rPr lang="tr-TR" dirty="0"/>
              <a:t>Bu yöntem öncelikle kaynak dil ve hedef dilin dil bilgisi kurallarının ayrıntılı bir analizini gerektirir. Öğrencinin ana dilinin dil bilgisi kurallarına hakim olduğu varsayılır. Eğer kişinin ana dilinin dil bilgisi konusunda herhangi bir konuda bilgi eksiği varsa hedef dili öğrenmesi mümkün değildir.</a:t>
            </a:r>
          </a:p>
          <a:p>
            <a:r>
              <a:rPr lang="tr-TR" dirty="0"/>
              <a:t>Telaffuz konusunda yeterli odaklanma sağlanmadığı için bu yöntemle öğrenilen dil sözlü iletişimi sağlama konusunda yetersizliklere yol açar. Öğrenci duyduğunu anlamakta ve konuşmakta problem yaşar.</a:t>
            </a:r>
          </a:p>
          <a:p>
            <a:r>
              <a:rPr lang="tr-TR" dirty="0"/>
              <a:t>Öğretmenin otoriter tutumu, günümüzde kabul gören öğrenci merkezli öğretim anlayışıyla ters düşmektedir.</a:t>
            </a:r>
          </a:p>
          <a:p>
            <a:r>
              <a:rPr lang="tr-TR" dirty="0"/>
              <a:t>Sözcük dağarcığı kullanılan metinlerle sınırlı olduğundan, öğrencinin kelime dağarcığı da yeterince gelişemez.</a:t>
            </a:r>
          </a:p>
        </p:txBody>
      </p:sp>
    </p:spTree>
    <p:extLst>
      <p:ext uri="{BB962C8B-B14F-4D97-AF65-F5344CB8AC3E}">
        <p14:creationId xmlns:p14="http://schemas.microsoft.com/office/powerpoint/2010/main" val="120148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10DB4B-EAF6-4D7A-93E6-FAA034A639FC}"/>
              </a:ext>
            </a:extLst>
          </p:cNvPr>
          <p:cNvSpPr>
            <a:spLocks noGrp="1"/>
          </p:cNvSpPr>
          <p:nvPr>
            <p:ph type="title"/>
          </p:nvPr>
        </p:nvSpPr>
        <p:spPr/>
        <p:txBody>
          <a:bodyPr/>
          <a:lstStyle/>
          <a:p>
            <a:r>
              <a:rPr lang="tr-TR" dirty="0"/>
              <a:t>Kısaca dil bilgisi-çeviri yöntemi:</a:t>
            </a:r>
          </a:p>
        </p:txBody>
      </p:sp>
      <p:sp>
        <p:nvSpPr>
          <p:cNvPr id="3" name="İçerik Yer Tutucusu 2">
            <a:extLst>
              <a:ext uri="{FF2B5EF4-FFF2-40B4-BE49-F238E27FC236}">
                <a16:creationId xmlns:a16="http://schemas.microsoft.com/office/drawing/2014/main" id="{8A95DBD9-C2A6-4E8F-A29E-623602BFF750}"/>
              </a:ext>
            </a:extLst>
          </p:cNvPr>
          <p:cNvSpPr>
            <a:spLocks noGrp="1"/>
          </p:cNvSpPr>
          <p:nvPr>
            <p:ph idx="1"/>
          </p:nvPr>
        </p:nvSpPr>
        <p:spPr/>
        <p:txBody>
          <a:bodyPr>
            <a:normAutofit fontScale="85000" lnSpcReduction="20000"/>
          </a:bodyPr>
          <a:lstStyle/>
          <a:p>
            <a:r>
              <a:rPr lang="tr-TR" dirty="0"/>
              <a:t>Öğrencilere ana dilinden hedef dile veya tam tersi olacak şekilde nasıl düzgün tercüme yapabilecekleri öğretilir.</a:t>
            </a:r>
          </a:p>
          <a:p>
            <a:r>
              <a:rPr lang="tr-TR" dirty="0"/>
              <a:t>Öğrenciler yabancı kelimelerin ana dillerindeki karşılıklarını bilmek zorundadırlar.</a:t>
            </a:r>
          </a:p>
          <a:p>
            <a:r>
              <a:rPr lang="tr-TR" dirty="0"/>
              <a:t>Etkileşim genelde öğretmenden öğrenciye doğrudur.</a:t>
            </a:r>
          </a:p>
          <a:p>
            <a:r>
              <a:rPr lang="tr-TR" dirty="0"/>
              <a:t>Öğretim aşamasında ana dil sık sık kullanılır.</a:t>
            </a:r>
          </a:p>
          <a:p>
            <a:r>
              <a:rPr lang="tr-TR" dirty="0"/>
              <a:t>Kelime ve dil bilgisi kurallarının üzerinde durulur.</a:t>
            </a:r>
          </a:p>
          <a:p>
            <a:r>
              <a:rPr lang="tr-TR" dirty="0"/>
              <a:t>Okuma ve yazma ana becerilerdir.</a:t>
            </a:r>
          </a:p>
          <a:p>
            <a:r>
              <a:rPr lang="tr-TR" dirty="0"/>
              <a:t>Sorulan sorulara doğru cevabı vermek çok önemlidir.</a:t>
            </a:r>
          </a:p>
          <a:p>
            <a:r>
              <a:rPr lang="tr-TR" dirty="0"/>
              <a:t>Eğer öğrenciler yanlış yaparsa öğretmen yanlışları düzeltmelidir.</a:t>
            </a:r>
          </a:p>
          <a:p>
            <a:endParaRPr lang="tr-TR" dirty="0"/>
          </a:p>
        </p:txBody>
      </p:sp>
    </p:spTree>
    <p:extLst>
      <p:ext uri="{BB962C8B-B14F-4D97-AF65-F5344CB8AC3E}">
        <p14:creationId xmlns:p14="http://schemas.microsoft.com/office/powerpoint/2010/main" val="1717622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62" name="Rectangle 37">
            <a:extLst>
              <a:ext uri="{FF2B5EF4-FFF2-40B4-BE49-F238E27FC236}">
                <a16:creationId xmlns:a16="http://schemas.microsoft.com/office/drawing/2014/main" id="{E724B9E8-02C8-4B2E-8770-A00A67760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63" name="Picture 39">
            <a:extLst>
              <a:ext uri="{FF2B5EF4-FFF2-40B4-BE49-F238E27FC236}">
                <a16:creationId xmlns:a16="http://schemas.microsoft.com/office/drawing/2014/main" id="{7B8AE548-0BFA-4792-9962-3375923C763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64" name="Straight Connector 41">
            <a:extLst>
              <a:ext uri="{FF2B5EF4-FFF2-40B4-BE49-F238E27FC236}">
                <a16:creationId xmlns:a16="http://schemas.microsoft.com/office/drawing/2014/main" id="{67639EF4-FA83-4D85-90FE-B831AF283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65" name="Straight Connector 43">
            <a:extLst>
              <a:ext uri="{FF2B5EF4-FFF2-40B4-BE49-F238E27FC236}">
                <a16:creationId xmlns:a16="http://schemas.microsoft.com/office/drawing/2014/main" id="{CC87E76A-8F50-413D-9BFC-C5A1525BD9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66" name="Rectangle 45">
            <a:extLst>
              <a:ext uri="{FF2B5EF4-FFF2-40B4-BE49-F238E27FC236}">
                <a16:creationId xmlns:a16="http://schemas.microsoft.com/office/drawing/2014/main" id="{0F28EA84-13B4-4494-A4D3-8DE462FF0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47">
            <a:extLst>
              <a:ext uri="{FF2B5EF4-FFF2-40B4-BE49-F238E27FC236}">
                <a16:creationId xmlns:a16="http://schemas.microsoft.com/office/drawing/2014/main" id="{6BEB1B24-66CE-4D63-A39D-2D1B481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Başlık 1">
            <a:extLst>
              <a:ext uri="{FF2B5EF4-FFF2-40B4-BE49-F238E27FC236}">
                <a16:creationId xmlns:a16="http://schemas.microsoft.com/office/drawing/2014/main" id="{BDFB90CF-4ACD-4798-86D8-210521C8611F}"/>
              </a:ext>
            </a:extLst>
          </p:cNvPr>
          <p:cNvSpPr>
            <a:spLocks noGrp="1"/>
          </p:cNvSpPr>
          <p:nvPr>
            <p:ph type="title"/>
          </p:nvPr>
        </p:nvSpPr>
        <p:spPr>
          <a:xfrm>
            <a:off x="659301" y="1474969"/>
            <a:ext cx="2823919" cy="1868760"/>
          </a:xfrm>
        </p:spPr>
        <p:txBody>
          <a:bodyPr vert="horz" lIns="91440" tIns="45720" rIns="91440" bIns="0" rtlCol="0" anchor="b">
            <a:normAutofit/>
          </a:bodyPr>
          <a:lstStyle/>
          <a:p>
            <a:endParaRPr lang="en-US" sz="3600"/>
          </a:p>
        </p:txBody>
      </p:sp>
      <p:cxnSp>
        <p:nvCxnSpPr>
          <p:cNvPr id="68" name="Straight Connector 49">
            <a:extLst>
              <a:ext uri="{FF2B5EF4-FFF2-40B4-BE49-F238E27FC236}">
                <a16:creationId xmlns:a16="http://schemas.microsoft.com/office/drawing/2014/main" id="{78DE337D-1DBA-4536-8145-B43EE65C74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9" name="Resim 28" descr="ekran görüntüsü içeren bir resim&#10;&#10;Açıklama otomatik olarak oluşturuldu">
            <a:extLst>
              <a:ext uri="{FF2B5EF4-FFF2-40B4-BE49-F238E27FC236}">
                <a16:creationId xmlns:a16="http://schemas.microsoft.com/office/drawing/2014/main" id="{40A12953-D666-4F8D-AF5A-64A7CCCC0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148" y="159026"/>
            <a:ext cx="6430617" cy="5088832"/>
          </a:xfrm>
          <a:prstGeom prst="rect">
            <a:avLst/>
          </a:prstGeom>
        </p:spPr>
      </p:pic>
      <p:pic>
        <p:nvPicPr>
          <p:cNvPr id="33" name="Resim 32">
            <a:extLst>
              <a:ext uri="{FF2B5EF4-FFF2-40B4-BE49-F238E27FC236}">
                <a16:creationId xmlns:a16="http://schemas.microsoft.com/office/drawing/2014/main" id="{F7BCC268-2922-4D58-A7F8-6E82C24F0B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8242" y="2802835"/>
            <a:ext cx="4820479" cy="2445023"/>
          </a:xfrm>
          <a:prstGeom prst="rect">
            <a:avLst/>
          </a:prstGeom>
        </p:spPr>
      </p:pic>
      <p:pic>
        <p:nvPicPr>
          <p:cNvPr id="25" name="İçerik Yer Tutucusu 24" descr="ekran görüntüsü içeren bir resim&#10;&#10;Açıklama otomatik olarak oluşturuldu">
            <a:extLst>
              <a:ext uri="{FF2B5EF4-FFF2-40B4-BE49-F238E27FC236}">
                <a16:creationId xmlns:a16="http://schemas.microsoft.com/office/drawing/2014/main" id="{3E313674-336C-4E56-827A-5CE86CBB3140}"/>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6818243" y="433027"/>
            <a:ext cx="4641574" cy="2365929"/>
          </a:xfrm>
          <a:prstGeom prst="rect">
            <a:avLst/>
          </a:prstGeom>
        </p:spPr>
      </p:pic>
      <p:pic>
        <p:nvPicPr>
          <p:cNvPr id="69" name="Picture 51">
            <a:extLst>
              <a:ext uri="{FF2B5EF4-FFF2-40B4-BE49-F238E27FC236}">
                <a16:creationId xmlns:a16="http://schemas.microsoft.com/office/drawing/2014/main" id="{E7233926-059A-41AD-A9F2-56552CF4FF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70" name="Straight Connector 53">
            <a:extLst>
              <a:ext uri="{FF2B5EF4-FFF2-40B4-BE49-F238E27FC236}">
                <a16:creationId xmlns:a16="http://schemas.microsoft.com/office/drawing/2014/main" id="{C13C145E-93D4-481E-92DC-736D9EBA3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08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155C3A-4477-4A15-AC8D-4B1BF3C3219B}"/>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4B16D077-430E-40DD-B7C4-84CD4270744A}"/>
              </a:ext>
            </a:extLst>
          </p:cNvPr>
          <p:cNvSpPr>
            <a:spLocks noGrp="1"/>
          </p:cNvSpPr>
          <p:nvPr>
            <p:ph idx="1"/>
          </p:nvPr>
        </p:nvSpPr>
        <p:spPr/>
        <p:txBody>
          <a:bodyPr>
            <a:normAutofit lnSpcReduction="10000"/>
          </a:bodyPr>
          <a:lstStyle/>
          <a:p>
            <a:endParaRPr lang="tr-TR" dirty="0"/>
          </a:p>
          <a:p>
            <a:r>
              <a:rPr lang="tr-TR" dirty="0"/>
              <a:t> https://www.researchgate.net/publication/286624606 </a:t>
            </a:r>
          </a:p>
          <a:p>
            <a:r>
              <a:rPr lang="tr-TR" dirty="0">
                <a:hlinkClick r:id="rId2"/>
              </a:rPr>
              <a:t>https://prezi.com/2vlm7iblnak-/grammar-translation-method</a:t>
            </a:r>
            <a:endParaRPr lang="tr-TR" dirty="0"/>
          </a:p>
          <a:p>
            <a:r>
              <a:rPr lang="tr-TR" dirty="0"/>
              <a:t>Doç. Dr. Candemir Doğan/ Yrd. Doç. Dr. Süleyman Doğan «Yabancı Dil Öğretiminde Dil Bilgisi- Çeviri Yöntemi ve Çağdaş Yabancı Dil Öğretiminde </a:t>
            </a:r>
            <a:r>
              <a:rPr lang="tr-TR" dirty="0" err="1"/>
              <a:t>Vazgeçilemezlik</a:t>
            </a:r>
            <a:r>
              <a:rPr lang="tr-TR" dirty="0"/>
              <a:t> Nedenleri»</a:t>
            </a:r>
          </a:p>
          <a:p>
            <a:r>
              <a:rPr lang="tr-TR" dirty="0">
                <a:hlinkClick r:id="rId3"/>
              </a:rPr>
              <a:t>https://www.researchgate.net/publication/329591464</a:t>
            </a:r>
            <a:endParaRPr lang="tr-TR" dirty="0"/>
          </a:p>
          <a:p>
            <a:r>
              <a:rPr lang="tr-TR" dirty="0" err="1"/>
              <a:t>Muhammad</a:t>
            </a:r>
            <a:r>
              <a:rPr lang="tr-TR" dirty="0"/>
              <a:t> </a:t>
            </a:r>
            <a:r>
              <a:rPr lang="tr-TR" dirty="0" err="1"/>
              <a:t>Natsir</a:t>
            </a:r>
            <a:r>
              <a:rPr lang="tr-TR" dirty="0"/>
              <a:t> «</a:t>
            </a:r>
            <a:r>
              <a:rPr lang="en-US" dirty="0"/>
              <a:t>Grammar Translation Method (GTM) Versus Communicative Language Teaching (CLT); A Review of Literature</a:t>
            </a:r>
            <a:r>
              <a:rPr lang="tr-TR" dirty="0"/>
              <a:t>»</a:t>
            </a:r>
          </a:p>
        </p:txBody>
      </p:sp>
    </p:spTree>
    <p:extLst>
      <p:ext uri="{BB962C8B-B14F-4D97-AF65-F5344CB8AC3E}">
        <p14:creationId xmlns:p14="http://schemas.microsoft.com/office/powerpoint/2010/main" val="219293691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17</TotalTime>
  <Words>554</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Galeri</vt:lpstr>
      <vt:lpstr> dil bilgisi- çeviri yöntemi grammer translatıon method (GTM) 语法翻译法</vt:lpstr>
      <vt:lpstr>Dil bilgisi- çeviri yönteminin kısa tarihçesi </vt:lpstr>
      <vt:lpstr>Kullanım özellikleri</vt:lpstr>
      <vt:lpstr>Yöntem üzerine bazı eleştiriler</vt:lpstr>
      <vt:lpstr>Kısaca dil bilgisi-çeviri yöntemi:</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dil bilgisi- çeviri yöntemi grammer translatıon method (GTM) 语法翻译法</dc:title>
  <dc:creator>volkan</dc:creator>
  <cp:lastModifiedBy>volkan</cp:lastModifiedBy>
  <cp:revision>3</cp:revision>
  <dcterms:created xsi:type="dcterms:W3CDTF">2020-03-10T11:49:30Z</dcterms:created>
  <dcterms:modified xsi:type="dcterms:W3CDTF">2020-03-10T12:07:07Z</dcterms:modified>
</cp:coreProperties>
</file>