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17"/>
  </p:notesMasterIdLst>
  <p:sldIdLst>
    <p:sldId id="257" r:id="rId2"/>
    <p:sldId id="273" r:id="rId3"/>
    <p:sldId id="274" r:id="rId4"/>
    <p:sldId id="275" r:id="rId5"/>
    <p:sldId id="276" r:id="rId6"/>
    <p:sldId id="277" r:id="rId7"/>
    <p:sldId id="285" r:id="rId8"/>
    <p:sldId id="278" r:id="rId9"/>
    <p:sldId id="280" r:id="rId10"/>
    <p:sldId id="282" r:id="rId11"/>
    <p:sldId id="281" r:id="rId12"/>
    <p:sldId id="283" r:id="rId13"/>
    <p:sldId id="284" r:id="rId14"/>
    <p:sldId id="286" r:id="rId15"/>
    <p:sldId id="279" r:id="rId16"/>
  </p:sldIdLst>
  <p:sldSz cx="11112500" cy="75787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5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33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204" y="32"/>
      </p:cViewPr>
      <p:guideLst>
        <p:guide orient="horz" pos="2387"/>
        <p:guide pos="3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2E27D-263F-491D-A299-3422479BC988}" type="datetimeFigureOut">
              <a:rPr lang="tr-TR" smtClean="0"/>
              <a:t>20.04.2020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143000"/>
            <a:ext cx="4524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6CE7-0394-440A-AE37-59D3FD4B6E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0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6CE7-0394-440A-AE37-59D3FD4B6E9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837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6CE7-0394-440A-AE37-59D3FD4B6E9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19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438" y="1240315"/>
            <a:ext cx="9445625" cy="2638519"/>
          </a:xfrm>
        </p:spPr>
        <p:txBody>
          <a:bodyPr anchor="b"/>
          <a:lstStyle>
            <a:lvl1pPr algn="ctr">
              <a:defRPr sz="663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063" y="3980587"/>
            <a:ext cx="8334375" cy="1829770"/>
          </a:xfrm>
        </p:spPr>
        <p:txBody>
          <a:bodyPr/>
          <a:lstStyle>
            <a:lvl1pPr marL="0" indent="0" algn="ctr">
              <a:buNone/>
              <a:defRPr sz="2652"/>
            </a:lvl1pPr>
            <a:lvl2pPr marL="505255" indent="0" algn="ctr">
              <a:buNone/>
              <a:defRPr sz="2210"/>
            </a:lvl2pPr>
            <a:lvl3pPr marL="1010510" indent="0" algn="ctr">
              <a:buNone/>
              <a:defRPr sz="1989"/>
            </a:lvl3pPr>
            <a:lvl4pPr marL="1515765" indent="0" algn="ctr">
              <a:buNone/>
              <a:defRPr sz="1768"/>
            </a:lvl4pPr>
            <a:lvl5pPr marL="2021020" indent="0" algn="ctr">
              <a:buNone/>
              <a:defRPr sz="1768"/>
            </a:lvl5pPr>
            <a:lvl6pPr marL="2526275" indent="0" algn="ctr">
              <a:buNone/>
              <a:defRPr sz="1768"/>
            </a:lvl6pPr>
            <a:lvl7pPr marL="3031530" indent="0" algn="ctr">
              <a:buNone/>
              <a:defRPr sz="1768"/>
            </a:lvl7pPr>
            <a:lvl8pPr marL="3536785" indent="0" algn="ctr">
              <a:buNone/>
              <a:defRPr sz="1768"/>
            </a:lvl8pPr>
            <a:lvl9pPr marL="4042040" indent="0" algn="ctr">
              <a:buNone/>
              <a:defRPr sz="176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4387-3BA8-4990-B0CA-5176AFAE46ED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2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20F7-ABC3-4362-A042-70C329A0B7E4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5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2383" y="403498"/>
            <a:ext cx="2396133" cy="642261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3986" y="403498"/>
            <a:ext cx="7049492" cy="642261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BC7B-27A4-42F5-8E27-DE568FFDEBA9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4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67D3-0BAF-4B73-BB28-68EEED42A5C9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6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98" y="1889420"/>
            <a:ext cx="9584531" cy="3152539"/>
          </a:xfrm>
        </p:spPr>
        <p:txBody>
          <a:bodyPr anchor="b"/>
          <a:lstStyle>
            <a:lvl1pPr>
              <a:defRPr sz="663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198" y="5071784"/>
            <a:ext cx="9584531" cy="1657846"/>
          </a:xfrm>
        </p:spPr>
        <p:txBody>
          <a:bodyPr/>
          <a:lstStyle>
            <a:lvl1pPr marL="0" indent="0">
              <a:buNone/>
              <a:defRPr sz="2652">
                <a:solidFill>
                  <a:schemeClr val="tx1"/>
                </a:solidFill>
              </a:defRPr>
            </a:lvl1pPr>
            <a:lvl2pPr marL="505255" indent="0">
              <a:buNone/>
              <a:defRPr sz="2210">
                <a:solidFill>
                  <a:schemeClr val="tx1">
                    <a:tint val="75000"/>
                  </a:schemeClr>
                </a:solidFill>
              </a:defRPr>
            </a:lvl2pPr>
            <a:lvl3pPr marL="1010510" indent="0">
              <a:buNone/>
              <a:defRPr sz="1989">
                <a:solidFill>
                  <a:schemeClr val="tx1">
                    <a:tint val="75000"/>
                  </a:schemeClr>
                </a:solidFill>
              </a:defRPr>
            </a:lvl3pPr>
            <a:lvl4pPr marL="1515765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4pPr>
            <a:lvl5pPr marL="2021020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5pPr>
            <a:lvl6pPr marL="2526275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6pPr>
            <a:lvl7pPr marL="3031530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7pPr>
            <a:lvl8pPr marL="3536785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8pPr>
            <a:lvl9pPr marL="4042040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788A-5074-4CB3-88C1-13D43D85F5C3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9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985" y="2017485"/>
            <a:ext cx="4722813" cy="480863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5704" y="2017485"/>
            <a:ext cx="4722813" cy="480863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F8CC-AE76-4959-99A1-8AF615A25F89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8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33" y="403499"/>
            <a:ext cx="9584531" cy="146487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434" y="1857841"/>
            <a:ext cx="4701107" cy="910499"/>
          </a:xfrm>
        </p:spPr>
        <p:txBody>
          <a:bodyPr anchor="b"/>
          <a:lstStyle>
            <a:lvl1pPr marL="0" indent="0">
              <a:buNone/>
              <a:defRPr sz="2652" b="1"/>
            </a:lvl1pPr>
            <a:lvl2pPr marL="505255" indent="0">
              <a:buNone/>
              <a:defRPr sz="2210" b="1"/>
            </a:lvl2pPr>
            <a:lvl3pPr marL="1010510" indent="0">
              <a:buNone/>
              <a:defRPr sz="1989" b="1"/>
            </a:lvl3pPr>
            <a:lvl4pPr marL="1515765" indent="0">
              <a:buNone/>
              <a:defRPr sz="1768" b="1"/>
            </a:lvl4pPr>
            <a:lvl5pPr marL="2021020" indent="0">
              <a:buNone/>
              <a:defRPr sz="1768" b="1"/>
            </a:lvl5pPr>
            <a:lvl6pPr marL="2526275" indent="0">
              <a:buNone/>
              <a:defRPr sz="1768" b="1"/>
            </a:lvl6pPr>
            <a:lvl7pPr marL="3031530" indent="0">
              <a:buNone/>
              <a:defRPr sz="1768" b="1"/>
            </a:lvl7pPr>
            <a:lvl8pPr marL="3536785" indent="0">
              <a:buNone/>
              <a:defRPr sz="1768" b="1"/>
            </a:lvl8pPr>
            <a:lvl9pPr marL="4042040" indent="0">
              <a:buNone/>
              <a:defRPr sz="176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34" y="2768340"/>
            <a:ext cx="4701107" cy="407181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5704" y="1857841"/>
            <a:ext cx="4724260" cy="910499"/>
          </a:xfrm>
        </p:spPr>
        <p:txBody>
          <a:bodyPr anchor="b"/>
          <a:lstStyle>
            <a:lvl1pPr marL="0" indent="0">
              <a:buNone/>
              <a:defRPr sz="2652" b="1"/>
            </a:lvl1pPr>
            <a:lvl2pPr marL="505255" indent="0">
              <a:buNone/>
              <a:defRPr sz="2210" b="1"/>
            </a:lvl2pPr>
            <a:lvl3pPr marL="1010510" indent="0">
              <a:buNone/>
              <a:defRPr sz="1989" b="1"/>
            </a:lvl3pPr>
            <a:lvl4pPr marL="1515765" indent="0">
              <a:buNone/>
              <a:defRPr sz="1768" b="1"/>
            </a:lvl4pPr>
            <a:lvl5pPr marL="2021020" indent="0">
              <a:buNone/>
              <a:defRPr sz="1768" b="1"/>
            </a:lvl5pPr>
            <a:lvl6pPr marL="2526275" indent="0">
              <a:buNone/>
              <a:defRPr sz="1768" b="1"/>
            </a:lvl6pPr>
            <a:lvl7pPr marL="3031530" indent="0">
              <a:buNone/>
              <a:defRPr sz="1768" b="1"/>
            </a:lvl7pPr>
            <a:lvl8pPr marL="3536785" indent="0">
              <a:buNone/>
              <a:defRPr sz="1768" b="1"/>
            </a:lvl8pPr>
            <a:lvl9pPr marL="4042040" indent="0">
              <a:buNone/>
              <a:defRPr sz="176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5704" y="2768340"/>
            <a:ext cx="4724260" cy="407181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798F-30A1-4F1C-9216-EB0CD610294F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8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93F7-D471-406D-8424-66971FCA2B34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1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1BE0-C02D-4802-AAB2-1E53B2E06230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3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32" y="505248"/>
            <a:ext cx="3584070" cy="1768369"/>
          </a:xfrm>
        </p:spPr>
        <p:txBody>
          <a:bodyPr anchor="b"/>
          <a:lstStyle>
            <a:lvl1pPr>
              <a:defRPr sz="353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260" y="1091199"/>
            <a:ext cx="5625703" cy="5385807"/>
          </a:xfrm>
        </p:spPr>
        <p:txBody>
          <a:bodyPr/>
          <a:lstStyle>
            <a:lvl1pPr>
              <a:defRPr sz="3536"/>
            </a:lvl1pPr>
            <a:lvl2pPr>
              <a:defRPr sz="3094"/>
            </a:lvl2pPr>
            <a:lvl3pPr>
              <a:defRPr sz="2652"/>
            </a:lvl3pPr>
            <a:lvl4pPr>
              <a:defRPr sz="2210"/>
            </a:lvl4pPr>
            <a:lvl5pPr>
              <a:defRPr sz="2210"/>
            </a:lvl5pPr>
            <a:lvl6pPr>
              <a:defRPr sz="2210"/>
            </a:lvl6pPr>
            <a:lvl7pPr>
              <a:defRPr sz="2210"/>
            </a:lvl7pPr>
            <a:lvl8pPr>
              <a:defRPr sz="2210"/>
            </a:lvl8pPr>
            <a:lvl9pPr>
              <a:defRPr sz="22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432" y="2273617"/>
            <a:ext cx="3584070" cy="4212158"/>
          </a:xfrm>
        </p:spPr>
        <p:txBody>
          <a:bodyPr/>
          <a:lstStyle>
            <a:lvl1pPr marL="0" indent="0">
              <a:buNone/>
              <a:defRPr sz="1768"/>
            </a:lvl1pPr>
            <a:lvl2pPr marL="505255" indent="0">
              <a:buNone/>
              <a:defRPr sz="1547"/>
            </a:lvl2pPr>
            <a:lvl3pPr marL="1010510" indent="0">
              <a:buNone/>
              <a:defRPr sz="1326"/>
            </a:lvl3pPr>
            <a:lvl4pPr marL="1515765" indent="0">
              <a:buNone/>
              <a:defRPr sz="1105"/>
            </a:lvl4pPr>
            <a:lvl5pPr marL="2021020" indent="0">
              <a:buNone/>
              <a:defRPr sz="1105"/>
            </a:lvl5pPr>
            <a:lvl6pPr marL="2526275" indent="0">
              <a:buNone/>
              <a:defRPr sz="1105"/>
            </a:lvl6pPr>
            <a:lvl7pPr marL="3031530" indent="0">
              <a:buNone/>
              <a:defRPr sz="1105"/>
            </a:lvl7pPr>
            <a:lvl8pPr marL="3536785" indent="0">
              <a:buNone/>
              <a:defRPr sz="1105"/>
            </a:lvl8pPr>
            <a:lvl9pPr marL="4042040" indent="0">
              <a:buNone/>
              <a:defRPr sz="110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C010-E45E-42D6-8075-C7D4CF56A1D8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2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32" y="505248"/>
            <a:ext cx="3584070" cy="1768369"/>
          </a:xfrm>
        </p:spPr>
        <p:txBody>
          <a:bodyPr anchor="b"/>
          <a:lstStyle>
            <a:lvl1pPr>
              <a:defRPr sz="353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4260" y="1091199"/>
            <a:ext cx="5625703" cy="5385807"/>
          </a:xfrm>
        </p:spPr>
        <p:txBody>
          <a:bodyPr anchor="t"/>
          <a:lstStyle>
            <a:lvl1pPr marL="0" indent="0">
              <a:buNone/>
              <a:defRPr sz="3536"/>
            </a:lvl1pPr>
            <a:lvl2pPr marL="505255" indent="0">
              <a:buNone/>
              <a:defRPr sz="3094"/>
            </a:lvl2pPr>
            <a:lvl3pPr marL="1010510" indent="0">
              <a:buNone/>
              <a:defRPr sz="2652"/>
            </a:lvl3pPr>
            <a:lvl4pPr marL="1515765" indent="0">
              <a:buNone/>
              <a:defRPr sz="2210"/>
            </a:lvl4pPr>
            <a:lvl5pPr marL="2021020" indent="0">
              <a:buNone/>
              <a:defRPr sz="2210"/>
            </a:lvl5pPr>
            <a:lvl6pPr marL="2526275" indent="0">
              <a:buNone/>
              <a:defRPr sz="2210"/>
            </a:lvl6pPr>
            <a:lvl7pPr marL="3031530" indent="0">
              <a:buNone/>
              <a:defRPr sz="2210"/>
            </a:lvl7pPr>
            <a:lvl8pPr marL="3536785" indent="0">
              <a:buNone/>
              <a:defRPr sz="2210"/>
            </a:lvl8pPr>
            <a:lvl9pPr marL="4042040" indent="0">
              <a:buNone/>
              <a:defRPr sz="22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432" y="2273617"/>
            <a:ext cx="3584070" cy="4212158"/>
          </a:xfrm>
        </p:spPr>
        <p:txBody>
          <a:bodyPr/>
          <a:lstStyle>
            <a:lvl1pPr marL="0" indent="0">
              <a:buNone/>
              <a:defRPr sz="1768"/>
            </a:lvl1pPr>
            <a:lvl2pPr marL="505255" indent="0">
              <a:buNone/>
              <a:defRPr sz="1547"/>
            </a:lvl2pPr>
            <a:lvl3pPr marL="1010510" indent="0">
              <a:buNone/>
              <a:defRPr sz="1326"/>
            </a:lvl3pPr>
            <a:lvl4pPr marL="1515765" indent="0">
              <a:buNone/>
              <a:defRPr sz="1105"/>
            </a:lvl4pPr>
            <a:lvl5pPr marL="2021020" indent="0">
              <a:buNone/>
              <a:defRPr sz="1105"/>
            </a:lvl5pPr>
            <a:lvl6pPr marL="2526275" indent="0">
              <a:buNone/>
              <a:defRPr sz="1105"/>
            </a:lvl6pPr>
            <a:lvl7pPr marL="3031530" indent="0">
              <a:buNone/>
              <a:defRPr sz="1105"/>
            </a:lvl7pPr>
            <a:lvl8pPr marL="3536785" indent="0">
              <a:buNone/>
              <a:defRPr sz="1105"/>
            </a:lvl8pPr>
            <a:lvl9pPr marL="4042040" indent="0">
              <a:buNone/>
              <a:defRPr sz="110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BB52-198F-42DC-8321-C5632D2E57B2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3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3985" y="403499"/>
            <a:ext cx="9584531" cy="1464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3985" y="2017485"/>
            <a:ext cx="9584531" cy="480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3984" y="7024358"/>
            <a:ext cx="2500313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2F8BB-6065-4E7E-B7FF-4A9C4556AA18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1016" y="7024358"/>
            <a:ext cx="3750469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203" y="7024358"/>
            <a:ext cx="2500313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7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1010510" rtl="0" eaLnBrk="1" latinLnBrk="0" hangingPunct="1">
        <a:lnSpc>
          <a:spcPct val="90000"/>
        </a:lnSpc>
        <a:spcBef>
          <a:spcPct val="0"/>
        </a:spcBef>
        <a:buNone/>
        <a:defRPr sz="48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628" indent="-252628" algn="l" defTabSz="1010510" rtl="0" eaLnBrk="1" latinLnBrk="0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</a:defRPr>
      </a:lvl1pPr>
      <a:lvl2pPr marL="757882" indent="-252628" algn="l" defTabSz="1010510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652" kern="1200">
          <a:solidFill>
            <a:schemeClr val="tx1"/>
          </a:solidFill>
          <a:latin typeface="+mn-lt"/>
          <a:ea typeface="+mn-ea"/>
          <a:cs typeface="+mn-cs"/>
        </a:defRPr>
      </a:lvl2pPr>
      <a:lvl3pPr marL="1263138" indent="-252628" algn="l" defTabSz="1010510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3pPr>
      <a:lvl4pPr marL="1768392" indent="-252628" algn="l" defTabSz="1010510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273647" indent="-252628" algn="l" defTabSz="1010510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778903" indent="-252628" algn="l" defTabSz="1010510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284157" indent="-252628" algn="l" defTabSz="1010510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789413" indent="-252628" algn="l" defTabSz="1010510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294667" indent="-252628" algn="l" defTabSz="1010510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0510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1pPr>
      <a:lvl2pPr marL="505255" algn="l" defTabSz="1010510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1010510" algn="l" defTabSz="1010510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3pPr>
      <a:lvl4pPr marL="1515765" algn="l" defTabSz="1010510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021020" algn="l" defTabSz="1010510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526275" algn="l" defTabSz="1010510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031530" algn="l" defTabSz="1010510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536785" algn="l" defTabSz="1010510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042040" algn="l" defTabSz="1010510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612558" y="1620851"/>
            <a:ext cx="10072147" cy="1464870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/>
              <a:t>SPECTROPHOTOMETRY</a:t>
            </a:r>
            <a:endParaRPr lang="tr-T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16" y="3227873"/>
            <a:ext cx="10677832" cy="40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6785" y="1172038"/>
            <a:ext cx="9584531" cy="14648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SPECTROPHOTOMETRY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854" y="2251145"/>
            <a:ext cx="10183091" cy="4992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Qualitative </a:t>
            </a:r>
            <a:r>
              <a:rPr lang="tr-TR" sz="2800" b="1" dirty="0"/>
              <a:t>A</a:t>
            </a:r>
            <a:r>
              <a:rPr lang="en-US" sz="2800" b="1" dirty="0" err="1"/>
              <a:t>nalysi</a:t>
            </a:r>
            <a:r>
              <a:rPr lang="tr-TR" sz="2800" b="1" dirty="0" smtClean="0"/>
              <a:t>s</a:t>
            </a:r>
          </a:p>
          <a:p>
            <a:pPr algn="just"/>
            <a:r>
              <a:rPr lang="en-US" sz="2400" dirty="0" err="1"/>
              <a:t>Chromophore</a:t>
            </a:r>
            <a:r>
              <a:rPr lang="en-US" sz="2400" dirty="0"/>
              <a:t> group </a:t>
            </a:r>
            <a:r>
              <a:rPr lang="tr-TR" sz="2400" dirty="0"/>
              <a:t>is</a:t>
            </a:r>
            <a:r>
              <a:rPr lang="en-US" sz="2400" dirty="0"/>
              <a:t> </a:t>
            </a:r>
            <a:r>
              <a:rPr lang="tr-TR" sz="2400" dirty="0"/>
              <a:t>a </a:t>
            </a:r>
            <a:r>
              <a:rPr lang="en-US" sz="2400" dirty="0"/>
              <a:t>isolated group which have electrons and absorb light.</a:t>
            </a:r>
            <a:endParaRPr lang="tr-TR" sz="2400" dirty="0"/>
          </a:p>
          <a:p>
            <a:pPr algn="just"/>
            <a:r>
              <a:rPr lang="en-US" sz="2400" dirty="0"/>
              <a:t>Continuous spectrum</a:t>
            </a:r>
            <a:r>
              <a:rPr lang="tr-TR" sz="2400" dirty="0"/>
              <a:t> is a g</a:t>
            </a:r>
            <a:r>
              <a:rPr lang="en-US" sz="2400" dirty="0" err="1"/>
              <a:t>raph</a:t>
            </a:r>
            <a:r>
              <a:rPr lang="en-US" sz="2400" dirty="0"/>
              <a:t> obtained by plotting the absorbance </a:t>
            </a:r>
            <a:r>
              <a:rPr lang="en-US" sz="2400" i="1" dirty="0"/>
              <a:t>versus</a:t>
            </a:r>
            <a:r>
              <a:rPr lang="en-US" sz="2400" dirty="0"/>
              <a:t> wavelength.</a:t>
            </a:r>
            <a:endParaRPr lang="tr-TR" sz="2400" dirty="0"/>
          </a:p>
          <a:p>
            <a:pPr marL="0" indent="0">
              <a:buNone/>
            </a:pPr>
            <a:endParaRPr lang="tr-TR" sz="2400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6785" y="1172038"/>
            <a:ext cx="9584531" cy="14648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SPECTROPHOTOMETRY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854" y="2251145"/>
            <a:ext cx="10183091" cy="4992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Quantitative </a:t>
            </a:r>
            <a:r>
              <a:rPr lang="en-US" sz="2800" b="1" dirty="0" err="1"/>
              <a:t>Analys</a:t>
            </a:r>
            <a:r>
              <a:rPr lang="tr-TR" sz="2800" b="1" dirty="0"/>
              <a:t>i</a:t>
            </a:r>
            <a:r>
              <a:rPr lang="en-US" sz="2800" b="1" dirty="0"/>
              <a:t>s</a:t>
            </a:r>
            <a:r>
              <a:rPr lang="en-US" sz="2400" dirty="0" smtClean="0"/>
              <a:t>.</a:t>
            </a:r>
            <a:endParaRPr lang="tr-TR" sz="2400" dirty="0"/>
          </a:p>
          <a:p>
            <a:pPr marL="0" indent="0">
              <a:buNone/>
            </a:pPr>
            <a:endParaRPr lang="tr-TR" sz="2400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49148" y="3074331"/>
            <a:ext cx="9602769" cy="3346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628" indent="-252628" algn="l" defTabSz="1010510" rtl="0" eaLnBrk="1" latinLnBrk="0" hangingPunct="1">
              <a:lnSpc>
                <a:spcPct val="90000"/>
              </a:lnSpc>
              <a:spcBef>
                <a:spcPts val="1105"/>
              </a:spcBef>
              <a:buFont typeface="Arial" panose="020B0604020202020204" pitchFamily="34" charset="0"/>
              <a:buChar char="•"/>
              <a:defRPr sz="3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882" indent="-252628" algn="l" defTabSz="1010510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6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3138" indent="-252628" algn="l" defTabSz="1010510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8392" indent="-252628" algn="l" defTabSz="1010510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3647" indent="-252628" algn="l" defTabSz="1010510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8903" indent="-252628" algn="l" defTabSz="1010510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84157" indent="-252628" algn="l" defTabSz="1010510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9413" indent="-252628" algn="l" defTabSz="1010510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4667" indent="-252628" algn="l" defTabSz="1010510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dirty="0" err="1" smtClean="0"/>
              <a:t>Based</a:t>
            </a:r>
            <a:r>
              <a:rPr lang="tr-TR" dirty="0" smtClean="0"/>
              <a:t> on Lambert-</a:t>
            </a:r>
            <a:r>
              <a:rPr lang="tr-TR" dirty="0" err="1" smtClean="0"/>
              <a:t>Beer’s</a:t>
            </a:r>
            <a:r>
              <a:rPr lang="tr-TR" dirty="0" smtClean="0"/>
              <a:t> </a:t>
            </a:r>
            <a:r>
              <a:rPr lang="tr-TR" dirty="0" err="1" smtClean="0"/>
              <a:t>Law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r>
              <a:rPr lang="en-US" dirty="0" smtClean="0"/>
              <a:t>Unknown concentration can be found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en-US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</a:t>
            </a:r>
            <a:r>
              <a:rPr lang="en-US" dirty="0" smtClean="0"/>
              <a:t>the values determined at a certain wavelength.</a:t>
            </a:r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6785" y="1172038"/>
            <a:ext cx="9584531" cy="14648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SPECTROPHOTOMETRY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854" y="2251145"/>
            <a:ext cx="10183091" cy="4992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 err="1"/>
              <a:t>Calibration</a:t>
            </a:r>
            <a:r>
              <a:rPr lang="tr-TR" sz="2800" b="1" dirty="0"/>
              <a:t> </a:t>
            </a:r>
            <a:r>
              <a:rPr lang="tr-TR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graph</a:t>
            </a:r>
            <a:r>
              <a:rPr lang="tr-T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800" b="1" dirty="0"/>
              <a:t>in </a:t>
            </a:r>
            <a:r>
              <a:rPr lang="tr-TR" sz="2800" b="1" dirty="0" err="1"/>
              <a:t>quantitative</a:t>
            </a:r>
            <a:r>
              <a:rPr lang="tr-TR" sz="2800" b="1" dirty="0"/>
              <a:t> </a:t>
            </a:r>
            <a:r>
              <a:rPr lang="tr-TR" sz="2800" b="1" dirty="0" err="1" smtClean="0"/>
              <a:t>analysis</a:t>
            </a:r>
            <a:endParaRPr lang="tr-TR" sz="2800" b="1" dirty="0" smtClean="0"/>
          </a:p>
          <a:p>
            <a:pPr algn="just"/>
            <a:r>
              <a:rPr lang="en-US" sz="2400" dirty="0"/>
              <a:t>A series of known concentrations is prepared and </a:t>
            </a:r>
            <a:r>
              <a:rPr lang="tr-TR" sz="2400" dirty="0" err="1"/>
              <a:t>then</a:t>
            </a:r>
            <a:r>
              <a:rPr lang="tr-TR" sz="2400" dirty="0"/>
              <a:t> </a:t>
            </a:r>
            <a:r>
              <a:rPr lang="en-US" sz="2400" dirty="0"/>
              <a:t>their absorbance is determined.</a:t>
            </a:r>
            <a:endParaRPr lang="tr-TR" sz="2400" dirty="0"/>
          </a:p>
          <a:p>
            <a:pPr algn="just"/>
            <a:r>
              <a:rPr lang="en-US" sz="2400" dirty="0"/>
              <a:t>Absorbance values are plotted against concentration and a line is drawn on a graph.</a:t>
            </a:r>
            <a:endParaRPr lang="tr-TR" sz="2400" dirty="0"/>
          </a:p>
          <a:p>
            <a:pPr algn="just"/>
            <a:r>
              <a:rPr lang="en-US" sz="2400" dirty="0"/>
              <a:t>The unknown concentration is found by </a:t>
            </a:r>
            <a:r>
              <a:rPr lang="tr-TR" sz="2400" dirty="0" err="1"/>
              <a:t>following</a:t>
            </a:r>
            <a:r>
              <a:rPr lang="tr-TR" sz="2400" dirty="0"/>
              <a:t> </a:t>
            </a:r>
            <a:r>
              <a:rPr lang="tr-TR" sz="2400" dirty="0" err="1"/>
              <a:t>equation</a:t>
            </a:r>
            <a:r>
              <a:rPr lang="en-US" sz="2400" dirty="0"/>
              <a:t> y = mx + n.</a:t>
            </a:r>
            <a:endParaRPr lang="tr-TR" sz="2400" dirty="0"/>
          </a:p>
          <a:p>
            <a:pPr marL="0" indent="0">
              <a:buNone/>
            </a:pPr>
            <a:endParaRPr lang="tr-TR" sz="2400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6785" y="1172038"/>
            <a:ext cx="9584531" cy="14648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SPECTROPHOTOMETRY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854" y="2251145"/>
            <a:ext cx="10183091" cy="49926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b="1" dirty="0" err="1"/>
              <a:t>Spectrophotometric</a:t>
            </a:r>
            <a:r>
              <a:rPr lang="tr-TR" sz="2800" b="1" dirty="0"/>
              <a:t> </a:t>
            </a:r>
            <a:r>
              <a:rPr lang="tr-TR" sz="2800" b="1" dirty="0" err="1"/>
              <a:t>caffeine</a:t>
            </a:r>
            <a:r>
              <a:rPr lang="tr-TR" sz="2800" b="1" dirty="0"/>
              <a:t> </a:t>
            </a:r>
            <a:r>
              <a:rPr lang="tr-TR" sz="2800" b="1" dirty="0" err="1" smtClean="0"/>
              <a:t>determination</a:t>
            </a:r>
            <a:endParaRPr lang="tr-TR" sz="2800" b="1" dirty="0" smtClean="0"/>
          </a:p>
          <a:p>
            <a:pPr algn="just"/>
            <a:r>
              <a:rPr lang="en-US" sz="2400" dirty="0"/>
              <a:t>First</a:t>
            </a:r>
            <a:r>
              <a:rPr lang="tr-TR" sz="2400" dirty="0" err="1"/>
              <a:t>ly</a:t>
            </a:r>
            <a:r>
              <a:rPr lang="en-US" sz="2400" dirty="0"/>
              <a:t>, 5 mg of pure caffeine is weighed and dissolved in 50 mL of water. The concentration of the obtained solution is 100 </a:t>
            </a:r>
            <a:r>
              <a:rPr lang="en-US" sz="2400" dirty="0" err="1"/>
              <a:t>μg</a:t>
            </a:r>
            <a:r>
              <a:rPr lang="en-US" sz="2400" dirty="0"/>
              <a:t> / </a:t>
            </a:r>
            <a:r>
              <a:rPr lang="en-US" sz="2400" dirty="0" err="1"/>
              <a:t>mL.</a:t>
            </a:r>
            <a:r>
              <a:rPr lang="tr-TR" sz="2400" dirty="0"/>
              <a:t> </a:t>
            </a:r>
            <a:r>
              <a:rPr lang="en-US" sz="2400" dirty="0"/>
              <a:t>Then this solution diluted to 4.0, 8.0, 12, 16 and 20 µg/mL (Each solution will be </a:t>
            </a:r>
            <a:r>
              <a:rPr lang="tr-TR" sz="2400" dirty="0"/>
              <a:t>10 </a:t>
            </a:r>
            <a:r>
              <a:rPr lang="tr-TR" sz="2400" dirty="0" err="1"/>
              <a:t>mL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d</a:t>
            </a:r>
            <a:r>
              <a:rPr lang="en-US" sz="2400" dirty="0" err="1"/>
              <a:t>ilution</a:t>
            </a:r>
            <a:r>
              <a:rPr lang="en-US" sz="2400" dirty="0"/>
              <a:t> calculations will be made by the students</a:t>
            </a:r>
            <a:r>
              <a:rPr lang="tr-TR" sz="2400" dirty="0"/>
              <a:t>). </a:t>
            </a:r>
            <a:r>
              <a:rPr lang="en-US" sz="2400" dirty="0"/>
              <a:t>In the spectrophotometer, 400-200 nm is chosen as the wavelength range.</a:t>
            </a:r>
            <a:r>
              <a:rPr lang="tr-TR" sz="2400" dirty="0"/>
              <a:t> </a:t>
            </a:r>
            <a:r>
              <a:rPr lang="en-US" sz="2400" dirty="0"/>
              <a:t>The absorbance at 272 nm, where the highest absorbance is observed in the spectra of standard solutions, will be measured and noted.</a:t>
            </a:r>
            <a:r>
              <a:rPr lang="tr-TR" sz="2400" dirty="0"/>
              <a:t> </a:t>
            </a:r>
            <a:r>
              <a:rPr lang="en-US" sz="2400" dirty="0"/>
              <a:t>From this data, linear regression equation will be obtained</a:t>
            </a:r>
            <a:r>
              <a:rPr lang="tr-TR" sz="2400" dirty="0"/>
              <a:t> </a:t>
            </a:r>
            <a:r>
              <a:rPr lang="en-US" sz="2400" dirty="0"/>
              <a:t>and then </a:t>
            </a:r>
            <a:r>
              <a:rPr lang="tr-TR" sz="2400" dirty="0"/>
              <a:t>t</a:t>
            </a:r>
            <a:r>
              <a:rPr lang="en-US" sz="2400" dirty="0"/>
              <a:t>his equation will be used for the identification of samples whose concentration is unknown.</a:t>
            </a:r>
            <a:endParaRPr lang="tr-TR" sz="2400" dirty="0"/>
          </a:p>
          <a:p>
            <a:pPr algn="just"/>
            <a:r>
              <a:rPr lang="en-US" sz="2400" dirty="0"/>
              <a:t>The absorbance value of the caffeine-containing sample with unknown concentration is measured using the same instrument parameters and the concentration of the sample is calculated by using the linear regression equation.</a:t>
            </a:r>
          </a:p>
          <a:p>
            <a:pPr marL="0" indent="0">
              <a:buNone/>
            </a:pPr>
            <a:endParaRPr lang="tr-TR" sz="2400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6785" y="1172038"/>
            <a:ext cx="9584531" cy="14648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SPECTROPHOTOMETRY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44337" b="8409"/>
          <a:stretch/>
        </p:blipFill>
        <p:spPr>
          <a:xfrm>
            <a:off x="5099050" y="2836332"/>
            <a:ext cx="4867275" cy="341173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b="55711"/>
          <a:stretch/>
        </p:blipFill>
        <p:spPr>
          <a:xfrm>
            <a:off x="231775" y="2943369"/>
            <a:ext cx="4867275" cy="319765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l="13127" t="91783"/>
          <a:stretch/>
        </p:blipFill>
        <p:spPr>
          <a:xfrm>
            <a:off x="2984861" y="6206139"/>
            <a:ext cx="4228378" cy="593292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394854" y="6932394"/>
            <a:ext cx="600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Journal of </a:t>
            </a:r>
            <a:r>
              <a:rPr lang="en-US" dirty="0" err="1"/>
              <a:t>Ayurvedic</a:t>
            </a:r>
            <a:r>
              <a:rPr lang="en-US" dirty="0"/>
              <a:t> and Herbal Medicine 2017; 3(4): 200-204</a:t>
            </a:r>
            <a:endParaRPr lang="tr-TR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84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6785" y="1172038"/>
            <a:ext cx="9584531" cy="1464870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854" y="2251145"/>
            <a:ext cx="10183091" cy="4992618"/>
          </a:xfrm>
        </p:spPr>
        <p:txBody>
          <a:bodyPr>
            <a:normAutofit/>
          </a:bodyPr>
          <a:lstStyle/>
          <a:p>
            <a:pPr algn="just"/>
            <a:r>
              <a:rPr lang="tr-TR" sz="3600" dirty="0">
                <a:ea typeface="Calibri" panose="020F0502020204030204" pitchFamily="34" charset="0"/>
                <a:cs typeface="Times New Roman" panose="02020603050405020304" pitchFamily="18" charset="0"/>
              </a:rPr>
              <a:t>Onur, Feyyaz; Analitik Kimya II, Ankara Üniversitesi Eczacılık Fakültesi Yayın No:101, s:135-149; Ankara 2011.</a:t>
            </a:r>
          </a:p>
          <a:p>
            <a:pPr algn="just"/>
            <a:r>
              <a:rPr lang="tr-TR" sz="3600" dirty="0">
                <a:cs typeface="Times New Roman" panose="02020603050405020304" pitchFamily="18" charset="0"/>
              </a:rPr>
              <a:t>F. James Holler, </a:t>
            </a:r>
            <a:r>
              <a:rPr lang="tr-TR" sz="3600" dirty="0" err="1">
                <a:cs typeface="Times New Roman" panose="02020603050405020304" pitchFamily="18" charset="0"/>
              </a:rPr>
              <a:t>Stanley</a:t>
            </a:r>
            <a:r>
              <a:rPr lang="tr-TR" sz="3600" dirty="0">
                <a:cs typeface="Times New Roman" panose="02020603050405020304" pitchFamily="18" charset="0"/>
              </a:rPr>
              <a:t> R. </a:t>
            </a:r>
            <a:r>
              <a:rPr lang="tr-TR" sz="3600" dirty="0" err="1">
                <a:cs typeface="Times New Roman" panose="02020603050405020304" pitchFamily="18" charset="0"/>
              </a:rPr>
              <a:t>Crouch</a:t>
            </a:r>
            <a:r>
              <a:rPr lang="tr-TR" sz="3600" dirty="0">
                <a:cs typeface="Times New Roman" panose="02020603050405020304" pitchFamily="18" charset="0"/>
              </a:rPr>
              <a:t>; Fundamentals of </a:t>
            </a:r>
            <a:r>
              <a:rPr lang="tr-TR" sz="3600" dirty="0" err="1">
                <a:cs typeface="Times New Roman" panose="02020603050405020304" pitchFamily="18" charset="0"/>
              </a:rPr>
              <a:t>Analytical</a:t>
            </a:r>
            <a:r>
              <a:rPr lang="tr-TR" sz="3600" dirty="0">
                <a:cs typeface="Times New Roman" panose="02020603050405020304" pitchFamily="18" charset="0"/>
              </a:rPr>
              <a:t> </a:t>
            </a:r>
            <a:r>
              <a:rPr lang="tr-TR" sz="3600" dirty="0" err="1">
                <a:cs typeface="Times New Roman" panose="02020603050405020304" pitchFamily="18" charset="0"/>
              </a:rPr>
              <a:t>Chemistry</a:t>
            </a:r>
            <a:r>
              <a:rPr lang="tr-TR" sz="3600" dirty="0">
                <a:cs typeface="Times New Roman" panose="02020603050405020304" pitchFamily="18" charset="0"/>
              </a:rPr>
              <a:t>, 9th </a:t>
            </a:r>
            <a:r>
              <a:rPr lang="tr-TR" sz="3600" dirty="0" err="1">
                <a:cs typeface="Times New Roman" panose="02020603050405020304" pitchFamily="18" charset="0"/>
              </a:rPr>
              <a:t>edition</a:t>
            </a:r>
            <a:r>
              <a:rPr lang="tr-TR" sz="3600" dirty="0">
                <a:cs typeface="Times New Roman" panose="02020603050405020304" pitchFamily="18" charset="0"/>
              </a:rPr>
              <a:t>. </a:t>
            </a:r>
            <a:endParaRPr lang="tr-TR" sz="36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4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6785" y="1172038"/>
            <a:ext cx="9584531" cy="14648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SPECTROPHOTOMETRY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854" y="2251145"/>
            <a:ext cx="10183091" cy="499261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Spectro</a:t>
            </a:r>
            <a:r>
              <a:rPr lang="tr-TR" dirty="0" err="1"/>
              <a:t>photometry</a:t>
            </a:r>
            <a:r>
              <a:rPr lang="tr-TR" dirty="0"/>
              <a:t> </a:t>
            </a:r>
            <a:r>
              <a:rPr lang="en-US" dirty="0"/>
              <a:t>is a discipline that</a:t>
            </a:r>
            <a:r>
              <a:rPr lang="tr-TR" dirty="0"/>
              <a:t> </a:t>
            </a:r>
            <a:r>
              <a:rPr lang="en-US" dirty="0"/>
              <a:t>investigate the </a:t>
            </a:r>
            <a:r>
              <a:rPr lang="en-US" dirty="0" err="1"/>
              <a:t>transmittans</a:t>
            </a:r>
            <a:r>
              <a:rPr lang="en-US" dirty="0"/>
              <a:t>/absorbance properties of a material as a function of wavelength. </a:t>
            </a:r>
          </a:p>
          <a:p>
            <a:pPr algn="just"/>
            <a:r>
              <a:rPr lang="tr-TR" dirty="0" err="1"/>
              <a:t>This</a:t>
            </a:r>
            <a:r>
              <a:rPr lang="tr-TR" dirty="0"/>
              <a:t> </a:t>
            </a:r>
            <a:r>
              <a:rPr lang="en-US" dirty="0"/>
              <a:t>method </a:t>
            </a:r>
            <a:r>
              <a:rPr lang="tr-TR" dirty="0"/>
              <a:t>is </a:t>
            </a:r>
            <a:r>
              <a:rPr lang="en-US" dirty="0"/>
              <a:t>based on the absorption of light energy</a:t>
            </a:r>
            <a:r>
              <a:rPr lang="tr-TR" dirty="0"/>
              <a:t>. </a:t>
            </a:r>
            <a:r>
              <a:rPr lang="tr-TR" dirty="0" err="1"/>
              <a:t>Light</a:t>
            </a:r>
            <a:r>
              <a:rPr lang="en-US" dirty="0"/>
              <a:t> is an electromagnetic radiation and is characterized by its frequency (</a:t>
            </a:r>
            <a:r>
              <a:rPr lang="en-US" i="1" dirty="0"/>
              <a:t>v</a:t>
            </a:r>
            <a:r>
              <a:rPr lang="en-US" dirty="0"/>
              <a:t>) or its wavelength (λ).</a:t>
            </a:r>
            <a:endParaRPr lang="tr-TR" dirty="0"/>
          </a:p>
          <a:p>
            <a:pPr algn="just"/>
            <a:r>
              <a:rPr lang="en-US" dirty="0"/>
              <a:t>The light energy;</a:t>
            </a:r>
            <a:r>
              <a:rPr lang="tr-TR" dirty="0"/>
              <a:t> </a:t>
            </a:r>
            <a:r>
              <a:rPr lang="tr-TR" altLang="tr-TR" dirty="0"/>
              <a:t>E = </a:t>
            </a:r>
            <a:r>
              <a:rPr lang="tr-TR" altLang="tr-TR" dirty="0" err="1"/>
              <a:t>h.</a:t>
            </a:r>
            <a:r>
              <a:rPr lang="tr-TR" altLang="tr-TR" i="1" dirty="0" err="1"/>
              <a:t>v</a:t>
            </a:r>
            <a:r>
              <a:rPr lang="tr-TR" altLang="tr-TR" dirty="0"/>
              <a:t>  </a:t>
            </a:r>
            <a:r>
              <a:rPr lang="tr-TR" altLang="tr-TR" dirty="0" err="1"/>
              <a:t>or</a:t>
            </a:r>
            <a:r>
              <a:rPr lang="tr-TR" altLang="tr-TR" dirty="0"/>
              <a:t> E = </a:t>
            </a:r>
            <a:r>
              <a:rPr lang="tr-TR" altLang="tr-TR" dirty="0" err="1"/>
              <a:t>h.c</a:t>
            </a:r>
            <a:r>
              <a:rPr lang="tr-TR" altLang="tr-TR" dirty="0"/>
              <a:t>/</a:t>
            </a:r>
            <a:r>
              <a:rPr lang="el-GR" altLang="tr-TR" dirty="0"/>
              <a:t> λ</a:t>
            </a:r>
            <a:r>
              <a:rPr lang="tr-TR" altLang="tr-TR" dirty="0"/>
              <a:t> </a:t>
            </a:r>
          </a:p>
          <a:p>
            <a:pPr marL="404988" lvl="1" indent="0" algn="just">
              <a:buNone/>
            </a:pPr>
            <a:r>
              <a:rPr lang="tr-TR" altLang="tr-TR" dirty="0"/>
              <a:t>h (Planck </a:t>
            </a:r>
            <a:r>
              <a:rPr lang="tr-TR" altLang="tr-TR" dirty="0" err="1"/>
              <a:t>constant</a:t>
            </a:r>
            <a:r>
              <a:rPr lang="tr-TR" altLang="tr-TR" dirty="0"/>
              <a:t>) = </a:t>
            </a:r>
            <a:r>
              <a:rPr lang="tr-TR" dirty="0"/>
              <a:t>6,62*10</a:t>
            </a:r>
            <a:r>
              <a:rPr lang="tr-TR" baseline="30000" dirty="0"/>
              <a:t>-27</a:t>
            </a:r>
            <a:r>
              <a:rPr lang="tr-TR" dirty="0"/>
              <a:t> </a:t>
            </a:r>
            <a:r>
              <a:rPr lang="tr-TR" dirty="0" err="1"/>
              <a:t>erg.sec</a:t>
            </a:r>
            <a:endParaRPr lang="tr-TR" dirty="0"/>
          </a:p>
          <a:p>
            <a:pPr marL="404988" lvl="1" indent="0" algn="just">
              <a:buNone/>
            </a:pPr>
            <a:r>
              <a:rPr lang="tr-TR" dirty="0"/>
              <a:t>c = 3*10</a:t>
            </a:r>
            <a:r>
              <a:rPr lang="tr-TR" baseline="30000" dirty="0"/>
              <a:t>10</a:t>
            </a:r>
            <a:r>
              <a:rPr lang="tr-TR" dirty="0"/>
              <a:t> cm/</a:t>
            </a:r>
            <a:r>
              <a:rPr lang="tr-TR" dirty="0" err="1"/>
              <a:t>sec</a:t>
            </a:r>
            <a:endParaRPr lang="tr-TR" dirty="0"/>
          </a:p>
          <a:p>
            <a:pPr marL="0" indent="0" algn="just">
              <a:buNone/>
            </a:pPr>
            <a:endParaRPr lang="tr-TR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6785" y="1172038"/>
            <a:ext cx="9584531" cy="14648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SPECTROPHOTOMETRY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854" y="2251145"/>
            <a:ext cx="10183091" cy="4992618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Light can be absorbed by atoms, ions and molecules</a:t>
            </a:r>
            <a:r>
              <a:rPr lang="tr-TR" sz="2400" dirty="0"/>
              <a:t>.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absorbed</a:t>
            </a:r>
            <a:r>
              <a:rPr lang="tr-TR" sz="2400" dirty="0"/>
              <a:t> </a:t>
            </a:r>
            <a:r>
              <a:rPr lang="en-US" sz="2400" dirty="0"/>
              <a:t>energy causes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pass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en-US" sz="2400" dirty="0"/>
              <a:t>electrons from lower energy orbitals (ground state)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en-US" sz="2400" dirty="0"/>
              <a:t> higher energy orbitals (excited state)</a:t>
            </a:r>
            <a:r>
              <a:rPr lang="tr-TR" sz="2400" dirty="0"/>
              <a:t>.</a:t>
            </a:r>
            <a:r>
              <a:rPr lang="en-US" sz="2400" dirty="0"/>
              <a:t> </a:t>
            </a:r>
            <a:r>
              <a:rPr lang="tr-TR" sz="2400" dirty="0" err="1"/>
              <a:t>In</a:t>
            </a:r>
            <a:r>
              <a:rPr lang="tr-TR" sz="2400" dirty="0"/>
              <a:t> </a:t>
            </a:r>
            <a:r>
              <a:rPr lang="tr-TR" sz="2400" dirty="0" err="1"/>
              <a:t>order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en-US" sz="2400" dirty="0"/>
              <a:t>absorb an energy, it must be equal to the difference between the two energy levels.</a:t>
            </a:r>
            <a:endParaRPr lang="tr-TR" sz="2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584" y="4300586"/>
            <a:ext cx="4310550" cy="174153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400800" y="5580167"/>
            <a:ext cx="136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state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6400800" y="4439662"/>
            <a:ext cx="136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excited state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77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6785" y="870699"/>
            <a:ext cx="9584531" cy="14648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SPECTROPHOTOMETRY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854" y="1897851"/>
            <a:ext cx="10183091" cy="4992618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Absorption of light in a </a:t>
            </a:r>
            <a:r>
              <a:rPr lang="tr-TR" sz="2400" dirty="0" err="1"/>
              <a:t>specific</a:t>
            </a:r>
            <a:r>
              <a:rPr lang="tr-TR" sz="2400" dirty="0"/>
              <a:t> </a:t>
            </a:r>
            <a:r>
              <a:rPr lang="en-US" sz="2400" dirty="0"/>
              <a:t>wavelength in any spectral region is </a:t>
            </a:r>
            <a:r>
              <a:rPr lang="en-US" sz="2400" dirty="0" err="1"/>
              <a:t>indicat</a:t>
            </a:r>
            <a:r>
              <a:rPr lang="tr-TR" sz="2400" dirty="0" err="1"/>
              <a:t>or</a:t>
            </a:r>
            <a:r>
              <a:rPr lang="en-US" sz="2400" dirty="0"/>
              <a:t> of the presence of a structure with energy absorptive capacity</a:t>
            </a:r>
            <a:r>
              <a:rPr lang="tr-TR" sz="2400" dirty="0"/>
              <a:t>. T</a:t>
            </a:r>
            <a:r>
              <a:rPr lang="en-US" sz="2400" dirty="0"/>
              <a:t>he absorption spectrum occurs</a:t>
            </a:r>
            <a:r>
              <a:rPr lang="tr-TR" sz="2400" dirty="0"/>
              <a:t> </a:t>
            </a:r>
            <a:r>
              <a:rPr lang="en-US" sz="2400" dirty="0"/>
              <a:t>by recording the amount of absorption as a function of</a:t>
            </a:r>
            <a:r>
              <a:rPr lang="tr-TR" sz="2400" dirty="0"/>
              <a:t> </a:t>
            </a:r>
            <a:r>
              <a:rPr lang="en-US" sz="2400" dirty="0"/>
              <a:t>wavelength. </a:t>
            </a:r>
            <a:endParaRPr lang="tr-TR" sz="2400" dirty="0"/>
          </a:p>
          <a:p>
            <a:pPr algn="just"/>
            <a:r>
              <a:rPr lang="en-US" sz="2400" dirty="0"/>
              <a:t>In the UV and visible spectrum, the absorbance is plotted against the wavelength</a:t>
            </a:r>
            <a:r>
              <a:rPr lang="tr-TR" sz="2400" dirty="0"/>
              <a:t> </a:t>
            </a:r>
            <a:r>
              <a:rPr lang="en-US" sz="2400" dirty="0"/>
              <a:t>and a maximum (</a:t>
            </a:r>
            <a:r>
              <a:rPr lang="el-GR" sz="2400" dirty="0"/>
              <a:t>λ</a:t>
            </a:r>
            <a:r>
              <a:rPr lang="tr-TR" sz="2400" baseline="-25000" dirty="0" err="1"/>
              <a:t>max</a:t>
            </a:r>
            <a:r>
              <a:rPr lang="tr-TR" sz="2400" dirty="0"/>
              <a:t> ) </a:t>
            </a:r>
            <a:r>
              <a:rPr lang="en-US" sz="2400" dirty="0"/>
              <a:t>is observed at the wavelength which is the absorption is the highest</a:t>
            </a:r>
            <a:r>
              <a:rPr lang="en-US" sz="2400" dirty="0" smtClean="0"/>
              <a:t>.</a:t>
            </a:r>
            <a:endParaRPr lang="tr-TR" sz="2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471" y="4175949"/>
            <a:ext cx="4819650" cy="322897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382945" y="7261814"/>
            <a:ext cx="5045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International </a:t>
            </a:r>
            <a:r>
              <a:rPr lang="tr-TR" sz="1200" dirty="0" err="1"/>
              <a:t>Journal</a:t>
            </a:r>
            <a:r>
              <a:rPr lang="tr-TR" sz="1200" dirty="0"/>
              <a:t> of </a:t>
            </a:r>
            <a:r>
              <a:rPr lang="tr-TR" sz="1200" dirty="0" err="1"/>
              <a:t>Analytical</a:t>
            </a:r>
            <a:r>
              <a:rPr lang="tr-TR" sz="1200" dirty="0"/>
              <a:t> </a:t>
            </a:r>
            <a:r>
              <a:rPr lang="tr-TR" sz="1200" dirty="0" err="1"/>
              <a:t>Chemistry</a:t>
            </a:r>
            <a:r>
              <a:rPr lang="tr-TR" sz="1200" dirty="0"/>
              <a:t> Volume 2015, </a:t>
            </a:r>
            <a:r>
              <a:rPr lang="tr-TR" sz="1200" dirty="0" err="1"/>
              <a:t>Article</a:t>
            </a:r>
            <a:r>
              <a:rPr lang="tr-TR" sz="1200" dirty="0"/>
              <a:t> ID </a:t>
            </a:r>
            <a:r>
              <a:rPr lang="tr-TR" sz="1200" dirty="0" smtClean="0"/>
              <a:t>170239 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8555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6785" y="1172038"/>
            <a:ext cx="9584531" cy="14648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SPECTROPHOTOMETRY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2"/>
          <p:cNvSpPr txBox="1">
            <a:spLocks noGrp="1"/>
          </p:cNvSpPr>
          <p:nvPr>
            <p:ph idx="1"/>
          </p:nvPr>
        </p:nvSpPr>
        <p:spPr>
          <a:xfrm>
            <a:off x="1267485" y="2476158"/>
            <a:ext cx="10182225" cy="4992688"/>
          </a:xfrm>
          <a:prstGeom prst="rect">
            <a:avLst/>
          </a:prstGeom>
        </p:spPr>
        <p:txBody>
          <a:bodyPr vert="horz" lIns="80998" tIns="40499" rIns="80998" bIns="40499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1594" dirty="0" err="1"/>
              <a:t>Transmittance</a:t>
            </a:r>
            <a:r>
              <a:rPr lang="tr-TR" altLang="tr-TR" sz="1594" dirty="0"/>
              <a:t> (</a:t>
            </a:r>
            <a:r>
              <a:rPr lang="tr-TR" altLang="tr-TR" sz="1594" dirty="0" err="1"/>
              <a:t>Permeability</a:t>
            </a:r>
            <a:r>
              <a:rPr lang="tr-TR" altLang="tr-TR" sz="1594" dirty="0"/>
              <a:t>) :</a:t>
            </a:r>
          </a:p>
          <a:p>
            <a:endParaRPr lang="tr-TR" altLang="tr-TR" sz="1594" dirty="0"/>
          </a:p>
          <a:p>
            <a:r>
              <a:rPr lang="tr-TR" altLang="tr-TR" sz="1594" dirty="0" err="1"/>
              <a:t>Permeability</a:t>
            </a:r>
            <a:r>
              <a:rPr lang="tr-TR" altLang="tr-TR" sz="1594" dirty="0"/>
              <a:t> % </a:t>
            </a:r>
          </a:p>
          <a:p>
            <a:endParaRPr lang="tr-TR" altLang="tr-TR" sz="1594" dirty="0"/>
          </a:p>
          <a:p>
            <a:pPr>
              <a:buFont typeface="Wingdings 3" charset="2"/>
              <a:buNone/>
            </a:pPr>
            <a:endParaRPr lang="tr-TR" altLang="tr-TR" sz="1594" dirty="0"/>
          </a:p>
          <a:p>
            <a:endParaRPr lang="tr-TR" sz="1594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066662" y="3396281"/>
            <a:ext cx="3192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594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20" y="3077071"/>
            <a:ext cx="892949" cy="665141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373577" y="2497784"/>
            <a:ext cx="3577421" cy="226541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1772" dirty="0" err="1"/>
              <a:t>Absorbance</a:t>
            </a:r>
            <a:endParaRPr lang="tr-TR" altLang="tr-TR" sz="1772" dirty="0"/>
          </a:p>
        </p:txBody>
      </p:sp>
      <p:pic>
        <p:nvPicPr>
          <p:cNvPr id="9" name="Picture 12" descr=" A_\lambda = -\log_{10} \left( \frac{I_1}{I_0} \righ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84" y="3102772"/>
            <a:ext cx="1913864" cy="5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Dikdörtgen 11"/>
          <p:cNvSpPr/>
          <p:nvPr/>
        </p:nvSpPr>
        <p:spPr>
          <a:xfrm>
            <a:off x="1267485" y="4339881"/>
            <a:ext cx="82505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Absorption is measured by spectrophotometer</a:t>
            </a:r>
            <a:r>
              <a:rPr lang="tr-TR" sz="2400" dirty="0"/>
              <a:t>. </a:t>
            </a:r>
            <a:r>
              <a:rPr lang="en-US" sz="2400" dirty="0"/>
              <a:t>This measurement is the measurement of the difference between the intensity of light </a:t>
            </a:r>
            <a:r>
              <a:rPr lang="tr-TR" sz="2400" dirty="0"/>
              <a:t>(I</a:t>
            </a:r>
            <a:r>
              <a:rPr lang="tr-TR" sz="2400" baseline="-25000" dirty="0"/>
              <a:t>0</a:t>
            </a:r>
            <a:r>
              <a:rPr lang="en-US" sz="2400" dirty="0"/>
              <a:t>) transmitted to the atom, ion or molecule and the intensity (I) of the passing light.</a:t>
            </a:r>
            <a:endParaRPr lang="en-US" sz="2400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016" y="5847241"/>
            <a:ext cx="3453075" cy="13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6785" y="1172038"/>
            <a:ext cx="9584531" cy="14648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SPECTROPHOTOMETRY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855" y="2251145"/>
            <a:ext cx="10451336" cy="4992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/>
              <a:t>Lambert - </a:t>
            </a:r>
            <a:r>
              <a:rPr lang="tr-TR" sz="2800" b="1" dirty="0" err="1"/>
              <a:t>Beer's</a:t>
            </a:r>
            <a:r>
              <a:rPr lang="tr-TR" sz="2800" b="1" dirty="0"/>
              <a:t> </a:t>
            </a:r>
            <a:r>
              <a:rPr lang="tr-TR" sz="2800" b="1" dirty="0" err="1" smtClean="0"/>
              <a:t>Law</a:t>
            </a:r>
            <a:endParaRPr lang="tr-TR" sz="2800" b="1" dirty="0" smtClean="0"/>
          </a:p>
          <a:p>
            <a:pPr algn="just"/>
            <a:r>
              <a:rPr lang="en-US" sz="2400" dirty="0"/>
              <a:t>It explains the connection between the absorbance and concentration</a:t>
            </a:r>
            <a:r>
              <a:rPr lang="tr-TR" sz="2400" dirty="0"/>
              <a:t>/</a:t>
            </a:r>
            <a:r>
              <a:rPr lang="tr-TR" sz="2400" dirty="0" err="1"/>
              <a:t>length</a:t>
            </a:r>
            <a:r>
              <a:rPr lang="en-US" sz="2400" dirty="0"/>
              <a:t>.</a:t>
            </a:r>
            <a:endParaRPr lang="tr-TR" sz="2400" dirty="0"/>
          </a:p>
          <a:p>
            <a:pPr algn="just"/>
            <a:r>
              <a:rPr lang="tr-TR" altLang="tr-TR" sz="2400" dirty="0"/>
              <a:t>A = k . </a:t>
            </a:r>
            <a:r>
              <a:rPr lang="tr-TR" altLang="tr-TR" sz="2400" dirty="0">
                <a:latin typeface="Harlow Solid Italic" panose="04030604020F02020D02" pitchFamily="82" charset="0"/>
              </a:rPr>
              <a:t>l </a:t>
            </a:r>
            <a:r>
              <a:rPr lang="tr-TR" altLang="tr-TR" sz="2400" dirty="0"/>
              <a:t>. C</a:t>
            </a:r>
          </a:p>
          <a:p>
            <a:pPr algn="just"/>
            <a:r>
              <a:rPr lang="en-US" sz="2400" dirty="0"/>
              <a:t>If the concentration is given in mol / L (M), the coefficient k is denoted by </a:t>
            </a:r>
            <a:r>
              <a:rPr lang="el-GR" altLang="tr-TR" sz="2400" dirty="0">
                <a:cs typeface="Arial" panose="020B0604020202020204" pitchFamily="34" charset="0"/>
              </a:rPr>
              <a:t>ε</a:t>
            </a:r>
            <a:r>
              <a:rPr lang="en-US" sz="2400" dirty="0"/>
              <a:t>.</a:t>
            </a:r>
            <a:r>
              <a:rPr lang="tr-TR" sz="2400" dirty="0"/>
              <a:t> </a:t>
            </a:r>
            <a:r>
              <a:rPr lang="en-US" sz="2400" dirty="0"/>
              <a:t>(Molar </a:t>
            </a:r>
            <a:r>
              <a:rPr lang="en-US" sz="2400" dirty="0" err="1"/>
              <a:t>absorbtivity</a:t>
            </a:r>
            <a:r>
              <a:rPr lang="en-US" sz="2400" dirty="0"/>
              <a:t>)</a:t>
            </a:r>
            <a:endParaRPr lang="tr-TR" sz="2400" dirty="0"/>
          </a:p>
          <a:p>
            <a:pPr algn="just"/>
            <a:r>
              <a:rPr lang="el-GR" altLang="tr-TR" sz="2400" dirty="0">
                <a:cs typeface="Arial" panose="020B0604020202020204" pitchFamily="34" charset="0"/>
              </a:rPr>
              <a:t>ε</a:t>
            </a:r>
            <a:r>
              <a:rPr lang="en-US" sz="2400" dirty="0"/>
              <a:t> depends on the nature and </a:t>
            </a:r>
            <a:r>
              <a:rPr lang="en-US" sz="2400" dirty="0" smtClean="0"/>
              <a:t>wavelength </a:t>
            </a:r>
            <a:r>
              <a:rPr lang="en-US" sz="2400" dirty="0"/>
              <a:t>of the material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endParaRPr lang="en-US" sz="240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237740" y="4995087"/>
            <a:ext cx="1722619" cy="58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2126" b="1" dirty="0"/>
              <a:t>A</a:t>
            </a:r>
            <a:r>
              <a:rPr lang="tr-TR" altLang="tr-TR" sz="2126" dirty="0"/>
              <a:t> = </a:t>
            </a:r>
            <a:r>
              <a:rPr lang="el-GR" altLang="tr-TR" sz="3189" dirty="0"/>
              <a:t>ε</a:t>
            </a:r>
            <a:r>
              <a:rPr lang="tr-TR" altLang="tr-TR" sz="2126" dirty="0"/>
              <a:t> . </a:t>
            </a:r>
            <a:r>
              <a:rPr lang="tr-TR" altLang="tr-TR" sz="2835" dirty="0">
                <a:latin typeface="Harlow Solid Italic" panose="04030604020F02020D02" pitchFamily="82" charset="0"/>
              </a:rPr>
              <a:t>l</a:t>
            </a:r>
            <a:r>
              <a:rPr lang="tr-TR" altLang="tr-TR" sz="2126" dirty="0"/>
              <a:t> . </a:t>
            </a:r>
            <a:r>
              <a:rPr lang="tr-TR" altLang="tr-TR" sz="2126" b="1" dirty="0"/>
              <a:t>C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92757" y="5578195"/>
            <a:ext cx="1275440" cy="31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tr-TR" sz="1417" dirty="0"/>
              <a:t>absorbance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63987" y="6106673"/>
            <a:ext cx="1403407" cy="52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1417" dirty="0"/>
              <a:t>molar </a:t>
            </a:r>
            <a:r>
              <a:rPr lang="en-US" altLang="tr-TR" sz="1417" dirty="0" err="1"/>
              <a:t>absorbtivity</a:t>
            </a:r>
            <a:endParaRPr lang="en-US" altLang="tr-TR" sz="1417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977389" y="5769940"/>
            <a:ext cx="708977" cy="3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1594" dirty="0"/>
              <a:t>length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410156" y="5842434"/>
            <a:ext cx="1437442" cy="52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tr-TR" sz="1417" dirty="0"/>
              <a:t>molar concentration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3863987" y="5386949"/>
            <a:ext cx="382492" cy="191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594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4599267" y="5419088"/>
            <a:ext cx="191246" cy="7017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594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266733" y="5459942"/>
            <a:ext cx="0" cy="3824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594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5594803" y="5358699"/>
            <a:ext cx="317806" cy="509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594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422" y="5101006"/>
            <a:ext cx="3453075" cy="13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6785" y="1172038"/>
            <a:ext cx="9584531" cy="14648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SPECTROPHOTOMETRY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855" y="2251145"/>
            <a:ext cx="10451336" cy="4992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/>
              <a:t>Lambert - </a:t>
            </a:r>
            <a:r>
              <a:rPr lang="tr-TR" sz="2800" b="1" dirty="0" err="1"/>
              <a:t>Beer's</a:t>
            </a:r>
            <a:r>
              <a:rPr lang="tr-TR" sz="2800" b="1" dirty="0"/>
              <a:t> </a:t>
            </a:r>
            <a:r>
              <a:rPr lang="tr-TR" sz="2800" b="1" dirty="0" err="1" smtClean="0"/>
              <a:t>Law</a:t>
            </a:r>
            <a:endParaRPr lang="tr-TR" sz="2800" b="1" dirty="0" smtClean="0"/>
          </a:p>
          <a:p>
            <a:pPr marL="0" indent="0" algn="ctr">
              <a:buNone/>
            </a:pPr>
            <a:endParaRPr lang="tr-TR" sz="2800" b="1" dirty="0" err="1" smtClean="0"/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sz="2400" dirty="0">
                <a:solidFill>
                  <a:srgbClr val="222222"/>
                </a:solidFill>
              </a:rPr>
              <a:t>Lambert - </a:t>
            </a:r>
            <a:r>
              <a:rPr lang="tr-TR" sz="2400" dirty="0" err="1">
                <a:solidFill>
                  <a:srgbClr val="222222"/>
                </a:solidFill>
              </a:rPr>
              <a:t>Beer's</a:t>
            </a:r>
            <a:r>
              <a:rPr lang="tr-TR" sz="2400" dirty="0">
                <a:solidFill>
                  <a:srgbClr val="222222"/>
                </a:solidFill>
              </a:rPr>
              <a:t> </a:t>
            </a:r>
            <a:r>
              <a:rPr lang="tr-TR" sz="2400" dirty="0" err="1">
                <a:solidFill>
                  <a:srgbClr val="222222"/>
                </a:solidFill>
              </a:rPr>
              <a:t>law</a:t>
            </a:r>
            <a:r>
              <a:rPr lang="tr-TR" sz="2400" dirty="0">
                <a:solidFill>
                  <a:srgbClr val="222222"/>
                </a:solidFill>
              </a:rPr>
              <a:t> is </a:t>
            </a:r>
            <a:r>
              <a:rPr lang="tr-TR" sz="2400" dirty="0" err="1">
                <a:solidFill>
                  <a:srgbClr val="222222"/>
                </a:solidFill>
              </a:rPr>
              <a:t>valid</a:t>
            </a:r>
            <a:r>
              <a:rPr lang="tr-TR" sz="2400" dirty="0">
                <a:solidFill>
                  <a:srgbClr val="222222"/>
                </a:solidFill>
              </a:rPr>
              <a:t> </a:t>
            </a:r>
            <a:r>
              <a:rPr lang="tr-TR" sz="2400" dirty="0" err="1">
                <a:solidFill>
                  <a:srgbClr val="222222"/>
                </a:solidFill>
              </a:rPr>
              <a:t>only</a:t>
            </a:r>
            <a:r>
              <a:rPr lang="tr-TR" sz="2400" dirty="0">
                <a:solidFill>
                  <a:srgbClr val="222222"/>
                </a:solidFill>
              </a:rPr>
              <a:t> </a:t>
            </a:r>
            <a:r>
              <a:rPr lang="tr-TR" sz="2400" dirty="0" err="1">
                <a:solidFill>
                  <a:srgbClr val="222222"/>
                </a:solidFill>
              </a:rPr>
              <a:t>under</a:t>
            </a:r>
            <a:r>
              <a:rPr lang="tr-TR" sz="2400" dirty="0">
                <a:solidFill>
                  <a:srgbClr val="222222"/>
                </a:solidFill>
              </a:rPr>
              <a:t> </a:t>
            </a:r>
            <a:r>
              <a:rPr lang="tr-TR" sz="2400" dirty="0" err="1">
                <a:solidFill>
                  <a:srgbClr val="222222"/>
                </a:solidFill>
              </a:rPr>
              <a:t>certain</a:t>
            </a:r>
            <a:r>
              <a:rPr lang="tr-TR" sz="2400" dirty="0">
                <a:solidFill>
                  <a:srgbClr val="222222"/>
                </a:solidFill>
              </a:rPr>
              <a:t> </a:t>
            </a:r>
            <a:r>
              <a:rPr lang="tr-TR" sz="2400" dirty="0" err="1" smtClean="0">
                <a:solidFill>
                  <a:srgbClr val="222222"/>
                </a:solidFill>
              </a:rPr>
              <a:t>conditions</a:t>
            </a:r>
            <a:r>
              <a:rPr lang="tr-TR" sz="2400" dirty="0" smtClean="0">
                <a:solidFill>
                  <a:srgbClr val="222222"/>
                </a:solidFill>
              </a:rPr>
              <a:t>: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sz="800" dirty="0" smtClean="0"/>
              <a:t> </a:t>
            </a:r>
            <a:endParaRPr lang="tr-TR" sz="2000" dirty="0"/>
          </a:p>
          <a:p>
            <a:pPr algn="just"/>
            <a:r>
              <a:rPr lang="en-US" sz="2400" dirty="0" smtClean="0"/>
              <a:t>No </a:t>
            </a:r>
            <a:r>
              <a:rPr lang="en-US" sz="2400" dirty="0"/>
              <a:t>parasitic events such as refraction, reflection and diffusion should </a:t>
            </a:r>
            <a:r>
              <a:rPr lang="en-US" sz="2400" dirty="0" smtClean="0"/>
              <a:t>occur.</a:t>
            </a:r>
            <a:endParaRPr lang="tr-TR" sz="2400" dirty="0" smtClean="0"/>
          </a:p>
          <a:p>
            <a:pPr lvl="0" algn="just"/>
            <a:r>
              <a:rPr lang="en-US" sz="2400" dirty="0" smtClean="0"/>
              <a:t>The used</a:t>
            </a:r>
            <a:r>
              <a:rPr lang="tr-TR" sz="2400" dirty="0" smtClean="0"/>
              <a:t> </a:t>
            </a:r>
            <a:r>
              <a:rPr lang="en-US" sz="2400" dirty="0" smtClean="0"/>
              <a:t>light should </a:t>
            </a:r>
            <a:r>
              <a:rPr lang="en-US" sz="2400" dirty="0"/>
              <a:t>be monochromatic (single wavelength light</a:t>
            </a:r>
            <a:r>
              <a:rPr lang="en-US" sz="2400" dirty="0" smtClean="0"/>
              <a:t>).</a:t>
            </a:r>
            <a:r>
              <a:rPr lang="tr-TR" sz="2400" dirty="0">
                <a:solidFill>
                  <a:srgbClr val="222222"/>
                </a:solidFill>
                <a:latin typeface="inherit"/>
              </a:rPr>
              <a:t> </a:t>
            </a:r>
            <a:endParaRPr lang="tr-TR" sz="2400" dirty="0" smtClean="0">
              <a:solidFill>
                <a:srgbClr val="222222"/>
              </a:solidFill>
              <a:latin typeface="inherit"/>
            </a:endParaRPr>
          </a:p>
          <a:p>
            <a:pPr lvl="0" algn="just"/>
            <a:r>
              <a:rPr lang="tr-TR" sz="2400" dirty="0" err="1" smtClean="0">
                <a:solidFill>
                  <a:srgbClr val="222222"/>
                </a:solidFill>
              </a:rPr>
              <a:t>The</a:t>
            </a:r>
            <a:r>
              <a:rPr lang="tr-TR" sz="2400" dirty="0" smtClean="0">
                <a:solidFill>
                  <a:srgbClr val="222222"/>
                </a:solidFill>
              </a:rPr>
              <a:t> </a:t>
            </a:r>
            <a:r>
              <a:rPr lang="tr-TR" sz="2400" dirty="0" err="1">
                <a:solidFill>
                  <a:srgbClr val="222222"/>
                </a:solidFill>
              </a:rPr>
              <a:t>properties</a:t>
            </a:r>
            <a:r>
              <a:rPr lang="tr-TR" sz="2400" dirty="0">
                <a:solidFill>
                  <a:srgbClr val="222222"/>
                </a:solidFill>
              </a:rPr>
              <a:t> of </a:t>
            </a:r>
            <a:r>
              <a:rPr lang="tr-TR" sz="2400" dirty="0" err="1">
                <a:solidFill>
                  <a:srgbClr val="222222"/>
                </a:solidFill>
              </a:rPr>
              <a:t>the</a:t>
            </a:r>
            <a:r>
              <a:rPr lang="tr-TR" sz="2400" dirty="0">
                <a:solidFill>
                  <a:srgbClr val="222222"/>
                </a:solidFill>
              </a:rPr>
              <a:t> </a:t>
            </a:r>
            <a:r>
              <a:rPr lang="tr-TR" sz="2400" dirty="0" err="1">
                <a:solidFill>
                  <a:srgbClr val="222222"/>
                </a:solidFill>
              </a:rPr>
              <a:t>substance</a:t>
            </a:r>
            <a:r>
              <a:rPr lang="tr-TR" sz="2400" dirty="0">
                <a:solidFill>
                  <a:srgbClr val="222222"/>
                </a:solidFill>
              </a:rPr>
              <a:t> </a:t>
            </a:r>
            <a:r>
              <a:rPr lang="tr-TR" sz="2400" dirty="0" err="1">
                <a:solidFill>
                  <a:srgbClr val="222222"/>
                </a:solidFill>
              </a:rPr>
              <a:t>analyzed</a:t>
            </a:r>
            <a:r>
              <a:rPr lang="tr-TR" sz="2400" dirty="0">
                <a:solidFill>
                  <a:srgbClr val="222222"/>
                </a:solidFill>
              </a:rPr>
              <a:t> </a:t>
            </a:r>
            <a:r>
              <a:rPr lang="tr-TR" sz="2400" dirty="0" err="1">
                <a:solidFill>
                  <a:srgbClr val="222222"/>
                </a:solidFill>
              </a:rPr>
              <a:t>should</a:t>
            </a:r>
            <a:r>
              <a:rPr lang="tr-TR" sz="2400" dirty="0">
                <a:solidFill>
                  <a:srgbClr val="222222"/>
                </a:solidFill>
              </a:rPr>
              <a:t> not </a:t>
            </a:r>
            <a:r>
              <a:rPr lang="tr-TR" sz="2400" dirty="0" err="1" smtClean="0">
                <a:solidFill>
                  <a:srgbClr val="222222"/>
                </a:solidFill>
              </a:rPr>
              <a:t>change</a:t>
            </a:r>
            <a:r>
              <a:rPr lang="tr-TR" sz="2400" dirty="0" smtClean="0">
                <a:solidFill>
                  <a:srgbClr val="222222"/>
                </a:solidFill>
              </a:rPr>
              <a:t> </a:t>
            </a:r>
            <a:r>
              <a:rPr lang="tr-TR" sz="800" dirty="0" smtClean="0"/>
              <a:t> </a:t>
            </a:r>
            <a:r>
              <a:rPr lang="tr-TR" sz="2400" dirty="0" err="1" smtClean="0">
                <a:solidFill>
                  <a:srgbClr val="222222"/>
                </a:solidFill>
              </a:rPr>
              <a:t>during</a:t>
            </a:r>
            <a:r>
              <a:rPr lang="tr-TR" sz="2400" dirty="0" smtClean="0">
                <a:solidFill>
                  <a:srgbClr val="222222"/>
                </a:solidFill>
              </a:rPr>
              <a:t> </a:t>
            </a:r>
            <a:r>
              <a:rPr lang="tr-TR" sz="2400" dirty="0" err="1">
                <a:solidFill>
                  <a:srgbClr val="222222"/>
                </a:solidFill>
              </a:rPr>
              <a:t>the</a:t>
            </a:r>
            <a:r>
              <a:rPr lang="tr-TR" sz="2400" dirty="0">
                <a:solidFill>
                  <a:srgbClr val="222222"/>
                </a:solidFill>
              </a:rPr>
              <a:t> </a:t>
            </a:r>
            <a:r>
              <a:rPr lang="tr-TR" sz="2400" dirty="0" err="1" smtClean="0">
                <a:solidFill>
                  <a:srgbClr val="222222"/>
                </a:solidFill>
              </a:rPr>
              <a:t>study</a:t>
            </a:r>
            <a:r>
              <a:rPr lang="tr-TR" sz="2400" dirty="0" smtClean="0">
                <a:solidFill>
                  <a:srgbClr val="222222"/>
                </a:solidFill>
              </a:rPr>
              <a:t>.</a:t>
            </a:r>
            <a:r>
              <a:rPr lang="tr-TR" sz="2400" dirty="0" smtClean="0"/>
              <a:t> </a:t>
            </a:r>
          </a:p>
          <a:p>
            <a:pPr algn="just"/>
            <a:endParaRPr lang="en-US" sz="2400" dirty="0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45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1045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6785" y="694052"/>
            <a:ext cx="9584531" cy="14648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SPECTROPHOTOMETRY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854" y="1783550"/>
            <a:ext cx="10183091" cy="4992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/>
              <a:t>Device Information in UV / </a:t>
            </a:r>
            <a:r>
              <a:rPr lang="tr-TR" sz="2800" dirty="0" err="1"/>
              <a:t>Visible</a:t>
            </a:r>
            <a:r>
              <a:rPr lang="tr-TR" sz="2800" dirty="0"/>
              <a:t> </a:t>
            </a:r>
            <a:r>
              <a:rPr lang="tr-TR" sz="2800" dirty="0" err="1" smtClean="0"/>
              <a:t>Spectrophotometer</a:t>
            </a:r>
            <a:endParaRPr lang="tr-TR" sz="2800" dirty="0" smtClean="0"/>
          </a:p>
          <a:p>
            <a:r>
              <a:rPr lang="en-US" sz="2400" dirty="0"/>
              <a:t>Light source</a:t>
            </a:r>
          </a:p>
          <a:p>
            <a:r>
              <a:rPr lang="en-US" sz="2400" dirty="0" err="1"/>
              <a:t>Monoch</a:t>
            </a:r>
            <a:r>
              <a:rPr lang="tr-TR" sz="2400" dirty="0"/>
              <a:t>r</a:t>
            </a:r>
            <a:r>
              <a:rPr lang="en-US" sz="2400" dirty="0" err="1"/>
              <a:t>omator</a:t>
            </a:r>
            <a:endParaRPr lang="en-US" sz="2400" dirty="0"/>
          </a:p>
          <a:p>
            <a:r>
              <a:rPr lang="en-US" sz="2400" dirty="0"/>
              <a:t>Cuvette </a:t>
            </a:r>
          </a:p>
          <a:p>
            <a:r>
              <a:rPr lang="en-US" sz="2400" dirty="0"/>
              <a:t>De</a:t>
            </a:r>
            <a:r>
              <a:rPr lang="tr-TR" sz="2400" dirty="0"/>
              <a:t>t</a:t>
            </a:r>
            <a:r>
              <a:rPr lang="en-US" sz="2400" dirty="0" err="1"/>
              <a:t>ector</a:t>
            </a:r>
            <a:r>
              <a:rPr lang="en-US" sz="2400" dirty="0"/>
              <a:t> </a:t>
            </a:r>
          </a:p>
          <a:p>
            <a:r>
              <a:rPr lang="en-US" sz="2400" dirty="0"/>
              <a:t>Recorder</a:t>
            </a:r>
          </a:p>
          <a:p>
            <a:pPr marL="0" indent="0">
              <a:buNone/>
            </a:pPr>
            <a:endParaRPr lang="tr-TR" sz="2400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710" y="4104442"/>
            <a:ext cx="8250303" cy="2974817"/>
          </a:xfrm>
          <a:prstGeom prst="rect">
            <a:avLst/>
          </a:prstGeom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212"/>
              </p:ext>
            </p:extLst>
          </p:nvPr>
        </p:nvGraphicFramePr>
        <p:xfrm>
          <a:off x="3493847" y="2460113"/>
          <a:ext cx="7408332" cy="1183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444"/>
                <a:gridCol w="2469444"/>
                <a:gridCol w="24694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Region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Light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source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Cuvette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UV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Hydrogen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lamp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Quartz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Visible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Tungsten </a:t>
                      </a:r>
                      <a:r>
                        <a:rPr lang="tr-TR" dirty="0" err="1" smtClean="0"/>
                        <a:t>lamp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Glass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or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quartz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4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6785" y="1172038"/>
            <a:ext cx="9584531" cy="14648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SPECTROPHOTOMETRY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854" y="2251145"/>
            <a:ext cx="10183091" cy="4992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APPLICATION AREAS OF </a:t>
            </a:r>
            <a:r>
              <a:rPr lang="en-US" sz="2800" dirty="0" smtClean="0"/>
              <a:t>SPECTROPHOTOMETRY</a:t>
            </a:r>
            <a:endParaRPr lang="tr-TR" sz="2800" dirty="0" smtClean="0"/>
          </a:p>
          <a:p>
            <a:pPr algn="just"/>
            <a:r>
              <a:rPr lang="en-US" sz="2400" dirty="0"/>
              <a:t>Qualitative analysis</a:t>
            </a:r>
          </a:p>
          <a:p>
            <a:pPr algn="just"/>
            <a:r>
              <a:rPr lang="en-US" sz="2400" dirty="0"/>
              <a:t>Quantitative analysis</a:t>
            </a:r>
            <a:endParaRPr lang="tr-TR" sz="2400" dirty="0"/>
          </a:p>
          <a:p>
            <a:pPr algn="just"/>
            <a:r>
              <a:rPr lang="en-US" sz="2400" dirty="0"/>
              <a:t>Determination of equilibrium </a:t>
            </a:r>
            <a:r>
              <a:rPr lang="en-US" sz="2400" dirty="0" smtClean="0"/>
              <a:t>constant</a:t>
            </a:r>
            <a:endParaRPr lang="en-US" sz="2400" dirty="0"/>
          </a:p>
          <a:p>
            <a:pPr algn="just"/>
            <a:r>
              <a:rPr lang="en-US" sz="2400" dirty="0"/>
              <a:t>Determination of molecular </a:t>
            </a:r>
            <a:r>
              <a:rPr lang="en-US" sz="2400" dirty="0" smtClean="0"/>
              <a:t>weight</a:t>
            </a:r>
            <a:endParaRPr lang="tr-TR" sz="2400" dirty="0"/>
          </a:p>
          <a:p>
            <a:pPr algn="just"/>
            <a:r>
              <a:rPr lang="en-US" sz="2400" dirty="0"/>
              <a:t>Kinetic </a:t>
            </a:r>
            <a:r>
              <a:rPr lang="en-US" sz="2400" dirty="0" smtClean="0"/>
              <a:t>studies</a:t>
            </a:r>
            <a:endParaRPr lang="tr-TR" sz="2400" dirty="0"/>
          </a:p>
          <a:p>
            <a:pPr algn="just"/>
            <a:r>
              <a:rPr lang="en-US" sz="2400" dirty="0"/>
              <a:t>Photometric </a:t>
            </a:r>
            <a:r>
              <a:rPr lang="en-US" sz="2400" dirty="0" smtClean="0"/>
              <a:t>titration</a:t>
            </a:r>
            <a:endParaRPr lang="en-US" sz="2400" dirty="0"/>
          </a:p>
          <a:p>
            <a:pPr marL="0" indent="0">
              <a:buNone/>
            </a:pPr>
            <a:endParaRPr lang="tr-TR" sz="2400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alytical chemistry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1" id="{6511BB7C-BE21-4839-B1BC-CCFC11A77037}" vid="{F7225C23-A7F1-4D10-954C-2A81AB0C750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analytical chemistry</Template>
  <TotalTime>1335</TotalTime>
  <Words>795</Words>
  <Application>Microsoft Office PowerPoint</Application>
  <PresentationFormat>Özel</PresentationFormat>
  <Paragraphs>105</Paragraphs>
  <Slides>15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Harlow Solid Italic</vt:lpstr>
      <vt:lpstr>inherit</vt:lpstr>
      <vt:lpstr>Times New Roman</vt:lpstr>
      <vt:lpstr>Wingdings 3</vt:lpstr>
      <vt:lpstr>analytical chemistry</vt:lpstr>
      <vt:lpstr>SPECTROPHOTOMETRY</vt:lpstr>
      <vt:lpstr>SPECTROPHOTOMETRY</vt:lpstr>
      <vt:lpstr>SPECTROPHOTOMETRY</vt:lpstr>
      <vt:lpstr>SPECTROPHOTOMETRY</vt:lpstr>
      <vt:lpstr>SPECTROPHOTOMETRY</vt:lpstr>
      <vt:lpstr>SPECTROPHOTOMETRY</vt:lpstr>
      <vt:lpstr>SPECTROPHOTOMETRY</vt:lpstr>
      <vt:lpstr>SPECTROPHOTOMETRY</vt:lpstr>
      <vt:lpstr>SPECTROPHOTOMETRY</vt:lpstr>
      <vt:lpstr>SPECTROPHOTOMETRY</vt:lpstr>
      <vt:lpstr>SPECTROPHOTOMETRY</vt:lpstr>
      <vt:lpstr>SPECTROPHOTOMETRY</vt:lpstr>
      <vt:lpstr>SPECTROPHOTOMETRY</vt:lpstr>
      <vt:lpstr>SPECTROPHOTOMETRY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ANALYTICAL CHEMISTRY PRACTICES</dc:title>
  <dc:creator>Windows Kullanıcısı</dc:creator>
  <cp:lastModifiedBy>Burçin</cp:lastModifiedBy>
  <cp:revision>61</cp:revision>
  <dcterms:created xsi:type="dcterms:W3CDTF">2017-02-08T09:11:16Z</dcterms:created>
  <dcterms:modified xsi:type="dcterms:W3CDTF">2020-04-20T20:34:24Z</dcterms:modified>
</cp:coreProperties>
</file>