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35" d="100"/>
          <a:sy n="35" d="100"/>
        </p:scale>
        <p:origin x="-16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40E3-17F6-9446-9097-789CA82B6575}" type="datetimeFigureOut">
              <a:rPr lang="en-US" smtClean="0"/>
              <a:t>27/03/20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EC6BE-EA03-7C46-94F6-58CAB8B74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067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40E3-17F6-9446-9097-789CA82B6575}" type="datetimeFigureOut">
              <a:rPr lang="en-US" smtClean="0"/>
              <a:t>27/03/20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EC6BE-EA03-7C46-94F6-58CAB8B74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344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40E3-17F6-9446-9097-789CA82B6575}" type="datetimeFigureOut">
              <a:rPr lang="en-US" smtClean="0"/>
              <a:t>27/03/20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EC6BE-EA03-7C46-94F6-58CAB8B74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97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40E3-17F6-9446-9097-789CA82B6575}" type="datetimeFigureOut">
              <a:rPr lang="en-US" smtClean="0"/>
              <a:t>27/03/20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EC6BE-EA03-7C46-94F6-58CAB8B74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484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40E3-17F6-9446-9097-789CA82B6575}" type="datetimeFigureOut">
              <a:rPr lang="en-US" smtClean="0"/>
              <a:t>27/03/20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EC6BE-EA03-7C46-94F6-58CAB8B74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013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40E3-17F6-9446-9097-789CA82B6575}" type="datetimeFigureOut">
              <a:rPr lang="en-US" smtClean="0"/>
              <a:t>27/03/20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EC6BE-EA03-7C46-94F6-58CAB8B74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069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40E3-17F6-9446-9097-789CA82B6575}" type="datetimeFigureOut">
              <a:rPr lang="en-US" smtClean="0"/>
              <a:t>27/03/20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EC6BE-EA03-7C46-94F6-58CAB8B74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278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40E3-17F6-9446-9097-789CA82B6575}" type="datetimeFigureOut">
              <a:rPr lang="en-US" smtClean="0"/>
              <a:t>27/03/20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EC6BE-EA03-7C46-94F6-58CAB8B74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27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40E3-17F6-9446-9097-789CA82B6575}" type="datetimeFigureOut">
              <a:rPr lang="en-US" smtClean="0"/>
              <a:t>27/03/20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EC6BE-EA03-7C46-94F6-58CAB8B74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269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40E3-17F6-9446-9097-789CA82B6575}" type="datetimeFigureOut">
              <a:rPr lang="en-US" smtClean="0"/>
              <a:t>27/03/20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EC6BE-EA03-7C46-94F6-58CAB8B74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091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40E3-17F6-9446-9097-789CA82B6575}" type="datetimeFigureOut">
              <a:rPr lang="en-US" smtClean="0"/>
              <a:t>27/03/20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EC6BE-EA03-7C46-94F6-58CAB8B74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508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240E3-17F6-9446-9097-789CA82B6575}" type="datetimeFigureOut">
              <a:rPr lang="en-US" smtClean="0"/>
              <a:t>27/03/20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EC6BE-EA03-7C46-94F6-58CAB8B74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950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8</a:t>
            </a:r>
            <a:r>
              <a:rPr lang="en-US" smtClean="0"/>
              <a:t>. </a:t>
            </a:r>
            <a:r>
              <a:rPr lang="en-US" dirty="0" err="1" smtClean="0"/>
              <a:t>Hafta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555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Nesnellik ve Eşitlik ilkesi,  idarenin kamu hizmetini yürütürken nesnel davranması zorunda olmasını; bireylerin kamu hizmetinden yararlanma ve katılma yönünden eşit durumda olmasını ifade eder.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400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Bedelsizlik</a:t>
            </a:r>
            <a:r>
              <a:rPr lang="tr-TR" dirty="0"/>
              <a:t> ilkesi, </a:t>
            </a:r>
            <a:r>
              <a:rPr lang="tr-TR" dirty="0" err="1"/>
              <a:t>meccanilik</a:t>
            </a:r>
            <a:r>
              <a:rPr lang="tr-TR" dirty="0"/>
              <a:t> ilkesi olarak da anılmaktadır. Örneğin, Anayasa 42/f5 'e göre, devlet okullarında yapılan ilköğretim parasız olarak yürütülmektedir.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541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Kamu hizmetlerinde amaç, "kamu </a:t>
            </a:r>
            <a:r>
              <a:rPr lang="tr-TR" dirty="0" err="1"/>
              <a:t>yararı"dır</a:t>
            </a:r>
            <a:r>
              <a:rPr lang="tr-TR" dirty="0"/>
              <a:t>. Bu nedenle, kamu hizmetinde kar amaç değil, kamu yararını gerçekleştirmeye yönelik faaliyetlerin sonucudur.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855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Kamu hizmetlerinin kurulması ve kaldırılması, hizmete hakim hukuki rejimi belirler. Kamu hizmetinin kurulmasında asli yetki kural olarak yasama organına aittir. ( Anayasa 123/f1, Anayasa 113/1; 13/) Mahalli kamu hizmetleri ise  mahalli idarelerin karar organları tarafından kurulabilir. (Gözler, s. 274-275)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389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Kamu hizmetleri farklı açılardan çeşitli tasniflere tabi tutulabilir. Kamu hizmetleri,  </a:t>
            </a:r>
            <a:endParaRPr lang="tr-TR" dirty="0" smtClean="0"/>
          </a:p>
          <a:p>
            <a:r>
              <a:rPr lang="tr-TR" dirty="0" smtClean="0"/>
              <a:t>(</a:t>
            </a:r>
            <a:r>
              <a:rPr lang="tr-TR" dirty="0"/>
              <a:t>a) Tekelli- </a:t>
            </a:r>
            <a:r>
              <a:rPr lang="tr-TR" dirty="0" err="1"/>
              <a:t>Tekelsiz</a:t>
            </a:r>
            <a:r>
              <a:rPr lang="tr-TR" dirty="0"/>
              <a:t> olarak</a:t>
            </a:r>
            <a:r>
              <a:rPr lang="tr-TR" dirty="0" smtClean="0"/>
              <a:t>,</a:t>
            </a:r>
          </a:p>
          <a:p>
            <a:r>
              <a:rPr lang="tr-TR" dirty="0" smtClean="0"/>
              <a:t>(</a:t>
            </a:r>
            <a:r>
              <a:rPr lang="tr-TR" dirty="0"/>
              <a:t>b)Yürütüldükleri alana göre, </a:t>
            </a:r>
            <a:endParaRPr lang="tr-TR" dirty="0" smtClean="0"/>
          </a:p>
          <a:p>
            <a:r>
              <a:rPr lang="tr-TR" dirty="0" smtClean="0"/>
              <a:t>(</a:t>
            </a:r>
            <a:r>
              <a:rPr lang="tr-TR" dirty="0"/>
              <a:t>c) Bireylerin yararlanma biçimlerine göre, </a:t>
            </a:r>
            <a:endParaRPr lang="tr-TR" dirty="0" smtClean="0"/>
          </a:p>
          <a:p>
            <a:r>
              <a:rPr lang="tr-TR" dirty="0" smtClean="0"/>
              <a:t>(</a:t>
            </a:r>
            <a:r>
              <a:rPr lang="tr-TR" dirty="0"/>
              <a:t>d) Konularına göre, incelenebilir. (Günday, s. 337-340)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629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1616"/>
            <a:ext cx="8229600" cy="5524547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tr-TR" dirty="0"/>
              <a:t>Kamu hizmetlerine hakim hukuki rejim, hizmetten yararlananlarla/ yararlanmaya aday olanlarla hizmet arasındaki ilişkiyi etkiler. Kamusal yönetim usullerine tabi hizmetlerle hizmetten yararlananlar/ yararlanmaya aday olanlar kamusal-nesnel bir hukuki durumdur. Özel yönetim usullerine tabi hizmetler söz konusu olduğunda ise, hizmetten yararlanmaya aday olanlar kamusal - nesnel bir hukuki durumda iken, hizmetten yararlananlar özel - nesnel bir hukuki duruma sahiptir. Hizmetten yararlanmaya aday olanlar, bir özel hukuk sözleşmesi olan abonman sözleşmesi ile  hizmetten yararlanan statüsüne geçerler. (Günday, s. 341-342.)</a:t>
            </a:r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2402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3502171"/>
          </a:xfrm>
        </p:spPr>
        <p:txBody>
          <a:bodyPr>
            <a:normAutofit/>
          </a:bodyPr>
          <a:lstStyle/>
          <a:p>
            <a:r>
              <a:rPr lang="tr-TR" b="1" dirty="0" smtClean="0"/>
              <a:t>KAMU </a:t>
            </a:r>
            <a:r>
              <a:rPr lang="tr-TR" b="1" dirty="0"/>
              <a:t>HİZMETİNİN GÖRÜLME USULLERİ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1012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Kamu hizmetleri doğrudan idare tarafından görüldüğü gibi, özel kişiler tarafından da gördürülebilmektedir.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5209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305</Words>
  <Application>Microsoft Macintosh PowerPoint</Application>
  <PresentationFormat>On-screen Show (4:3)</PresentationFormat>
  <Paragraphs>13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8. Hafta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KAMU HİZMETİNİN GÖRÜLME USULLERİ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apple</dc:creator>
  <cp:lastModifiedBy>apple</cp:lastModifiedBy>
  <cp:revision>4</cp:revision>
  <dcterms:created xsi:type="dcterms:W3CDTF">2020-03-27T12:18:14Z</dcterms:created>
  <dcterms:modified xsi:type="dcterms:W3CDTF">2020-03-27T13:07:58Z</dcterms:modified>
</cp:coreProperties>
</file>