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76" autoAdjust="0"/>
    <p:restoredTop sz="94660"/>
  </p:normalViewPr>
  <p:slideViewPr>
    <p:cSldViewPr snapToGrid="0">
      <p:cViewPr varScale="1">
        <p:scale>
          <a:sx n="72" d="100"/>
          <a:sy n="72" d="100"/>
        </p:scale>
        <p:origin x="64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027459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754906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564924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96128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468208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4C2AC6C-F98C-4EAF-9D23-BB2EEDFDA0E3}"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0339363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4C2AC6C-F98C-4EAF-9D23-BB2EEDFDA0E3}"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159907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717213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stilini düzenlemek için tıklayın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4121584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651180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642319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345815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4C2AC6C-F98C-4EAF-9D23-BB2EEDFDA0E3}"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814870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4C2AC6C-F98C-4EAF-9D23-BB2EEDFDA0E3}"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64871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4C2AC6C-F98C-4EAF-9D23-BB2EEDFDA0E3}"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143705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stilini düzenlemek için tıklayın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421100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287834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4C2AC6C-F98C-4EAF-9D23-BB2EEDFDA0E3}" type="datetimeFigureOut">
              <a:rPr lang="tr-TR" smtClean="0"/>
              <a:t>1.05.2020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1166346-0D63-4767-B0E1-09F8F5A66B35}" type="slidenum">
              <a:rPr lang="tr-TR" smtClean="0"/>
              <a:t>‹#›</a:t>
            </a:fld>
            <a:endParaRPr lang="tr-TR"/>
          </a:p>
        </p:txBody>
      </p:sp>
    </p:spTree>
    <p:extLst>
      <p:ext uri="{BB962C8B-B14F-4D97-AF65-F5344CB8AC3E}">
        <p14:creationId xmlns:p14="http://schemas.microsoft.com/office/powerpoint/2010/main" val="3083362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6EC36C-FB3B-4748-8FA2-1FDA7943051A}"/>
              </a:ext>
            </a:extLst>
          </p:cNvPr>
          <p:cNvSpPr>
            <a:spLocks noGrp="1"/>
          </p:cNvSpPr>
          <p:nvPr>
            <p:ph type="ctrTitle"/>
          </p:nvPr>
        </p:nvSpPr>
        <p:spPr/>
        <p:txBody>
          <a:bodyPr/>
          <a:lstStyle/>
          <a:p>
            <a:r>
              <a:rPr lang="tr-TR" b="1" dirty="0"/>
              <a:t>ARŞİVLEME VE TÜRLERİ</a:t>
            </a:r>
          </a:p>
        </p:txBody>
      </p:sp>
      <p:sp>
        <p:nvSpPr>
          <p:cNvPr id="3" name="Alt Başlık 2">
            <a:extLst>
              <a:ext uri="{FF2B5EF4-FFF2-40B4-BE49-F238E27FC236}">
                <a16:creationId xmlns:a16="http://schemas.microsoft.com/office/drawing/2014/main" id="{81A1C4EC-225A-421E-A0CD-8D9E145071B5}"/>
              </a:ext>
            </a:extLst>
          </p:cNvPr>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933404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FE40B9-303B-4C75-B701-2005029D329A}"/>
              </a:ext>
            </a:extLst>
          </p:cNvPr>
          <p:cNvSpPr>
            <a:spLocks noGrp="1"/>
          </p:cNvSpPr>
          <p:nvPr>
            <p:ph type="title"/>
          </p:nvPr>
        </p:nvSpPr>
        <p:spPr>
          <a:xfrm>
            <a:off x="861391" y="569843"/>
            <a:ext cx="10416835" cy="927653"/>
          </a:xfrm>
        </p:spPr>
        <p:txBody>
          <a:bodyPr/>
          <a:lstStyle/>
          <a:p>
            <a:r>
              <a:rPr lang="tr-TR" b="1" dirty="0"/>
              <a:t>arşiv</a:t>
            </a:r>
          </a:p>
        </p:txBody>
      </p:sp>
      <p:sp>
        <p:nvSpPr>
          <p:cNvPr id="3" name="İçerik Yer Tutucusu 2">
            <a:extLst>
              <a:ext uri="{FF2B5EF4-FFF2-40B4-BE49-F238E27FC236}">
                <a16:creationId xmlns:a16="http://schemas.microsoft.com/office/drawing/2014/main" id="{46381782-D2F5-434B-8111-87D0214F2693}"/>
              </a:ext>
            </a:extLst>
          </p:cNvPr>
          <p:cNvSpPr>
            <a:spLocks noGrp="1"/>
          </p:cNvSpPr>
          <p:nvPr>
            <p:ph sz="quarter" idx="13"/>
          </p:nvPr>
        </p:nvSpPr>
        <p:spPr>
          <a:xfrm>
            <a:off x="913774" y="1630018"/>
            <a:ext cx="10363826" cy="4161182"/>
          </a:xfrm>
        </p:spPr>
        <p:txBody>
          <a:bodyPr>
            <a:normAutofit/>
          </a:bodyPr>
          <a:lstStyle/>
          <a:p>
            <a:pPr algn="just"/>
            <a:r>
              <a:rPr lang="tr-TR" sz="3200" b="1" dirty="0"/>
              <a:t>A</a:t>
            </a:r>
            <a:r>
              <a:rPr lang="tr-TR" sz="3200" b="1" cap="none" dirty="0"/>
              <a:t>rşiv, </a:t>
            </a:r>
            <a:r>
              <a:rPr lang="tr-TR" sz="3200" cap="none" dirty="0"/>
              <a:t>kurumların, gerçek ya da tüzel kişilerin faaliyetleri sonucu oluşan dokümanlara bakan kurumlar ve bunları barındıran yerlerdir. Başka bir deyişle, bireylerin veya kuruluşların faaliyetleri sırasında ürettikleri her türlü yasal hak ve ödevlerini koruyan ve ispatlayan belge ve bilgelere arşiv denir.</a:t>
            </a:r>
            <a:endParaRPr lang="tr-TR" sz="3200" dirty="0"/>
          </a:p>
        </p:txBody>
      </p:sp>
    </p:spTree>
    <p:extLst>
      <p:ext uri="{BB962C8B-B14F-4D97-AF65-F5344CB8AC3E}">
        <p14:creationId xmlns:p14="http://schemas.microsoft.com/office/powerpoint/2010/main" val="3695852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C7ADF7-3B8A-4ECE-8F42-66A808C2A8E2}"/>
              </a:ext>
            </a:extLst>
          </p:cNvPr>
          <p:cNvSpPr>
            <a:spLocks noGrp="1"/>
          </p:cNvSpPr>
          <p:nvPr>
            <p:ph type="title"/>
          </p:nvPr>
        </p:nvSpPr>
        <p:spPr/>
        <p:txBody>
          <a:bodyPr/>
          <a:lstStyle/>
          <a:p>
            <a:r>
              <a:rPr lang="tr-TR" b="1" cap="none" dirty="0"/>
              <a:t>Arşivin Önemi</a:t>
            </a:r>
          </a:p>
        </p:txBody>
      </p:sp>
      <p:sp>
        <p:nvSpPr>
          <p:cNvPr id="3" name="İçerik Yer Tutucusu 2">
            <a:extLst>
              <a:ext uri="{FF2B5EF4-FFF2-40B4-BE49-F238E27FC236}">
                <a16:creationId xmlns:a16="http://schemas.microsoft.com/office/drawing/2014/main" id="{CB651542-9176-4F32-8C77-D618B735DCEC}"/>
              </a:ext>
            </a:extLst>
          </p:cNvPr>
          <p:cNvSpPr>
            <a:spLocks noGrp="1"/>
          </p:cNvSpPr>
          <p:nvPr>
            <p:ph sz="quarter" idx="13"/>
          </p:nvPr>
        </p:nvSpPr>
        <p:spPr/>
        <p:txBody>
          <a:bodyPr>
            <a:normAutofit/>
          </a:bodyPr>
          <a:lstStyle/>
          <a:p>
            <a:pPr algn="just"/>
            <a:r>
              <a:rPr lang="tr-TR" sz="2800" cap="none" dirty="0"/>
              <a:t>Devletin ve bireylerin haklarını, ülkelerarası ilişkileri belgeler ile korur.</a:t>
            </a:r>
          </a:p>
          <a:p>
            <a:pPr algn="just"/>
            <a:r>
              <a:rPr lang="tr-TR" sz="2800" cap="none" dirty="0"/>
              <a:t>Ait olduğu dönemin geleneklerini, sosyal yapısını, kurumları ve bunlar arasındaki ilişkileri ortaya koyarlar.</a:t>
            </a:r>
          </a:p>
        </p:txBody>
      </p:sp>
    </p:spTree>
    <p:extLst>
      <p:ext uri="{BB962C8B-B14F-4D97-AF65-F5344CB8AC3E}">
        <p14:creationId xmlns:p14="http://schemas.microsoft.com/office/powerpoint/2010/main" val="4226101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EBF02F-25E8-47DE-BF97-2466DDC241DE}"/>
              </a:ext>
            </a:extLst>
          </p:cNvPr>
          <p:cNvSpPr>
            <a:spLocks noGrp="1"/>
          </p:cNvSpPr>
          <p:nvPr>
            <p:ph type="title"/>
          </p:nvPr>
        </p:nvSpPr>
        <p:spPr>
          <a:xfrm>
            <a:off x="913775" y="821635"/>
            <a:ext cx="10364451" cy="1393059"/>
          </a:xfrm>
        </p:spPr>
        <p:txBody>
          <a:bodyPr/>
          <a:lstStyle/>
          <a:p>
            <a:r>
              <a:rPr lang="tr-TR" b="1" cap="none" dirty="0"/>
              <a:t>Arşivin Görev Ve Fonksiyonları </a:t>
            </a:r>
            <a:endParaRPr lang="tr-TR" cap="none" dirty="0"/>
          </a:p>
        </p:txBody>
      </p:sp>
      <p:sp>
        <p:nvSpPr>
          <p:cNvPr id="3" name="İçerik Yer Tutucusu 2">
            <a:extLst>
              <a:ext uri="{FF2B5EF4-FFF2-40B4-BE49-F238E27FC236}">
                <a16:creationId xmlns:a16="http://schemas.microsoft.com/office/drawing/2014/main" id="{92EA55B2-D316-4843-8FFC-3E307496C430}"/>
              </a:ext>
            </a:extLst>
          </p:cNvPr>
          <p:cNvSpPr>
            <a:spLocks noGrp="1"/>
          </p:cNvSpPr>
          <p:nvPr>
            <p:ph sz="quarter" idx="13"/>
          </p:nvPr>
        </p:nvSpPr>
        <p:spPr/>
        <p:txBody>
          <a:bodyPr/>
          <a:lstStyle/>
          <a:p>
            <a:r>
              <a:rPr lang="tr-TR" cap="none" dirty="0"/>
              <a:t>Arşiv malzemesini tespit etmek ve ayırmak.</a:t>
            </a:r>
          </a:p>
          <a:p>
            <a:r>
              <a:rPr lang="tr-TR" cap="none" dirty="0"/>
              <a:t>Arşiv malzemesini kayba uğramaktan kurtarmak.</a:t>
            </a:r>
          </a:p>
          <a:p>
            <a:r>
              <a:rPr lang="tr-TR" cap="none" dirty="0"/>
              <a:t>Arşiv malzemesini gerekli şartlarda saklamak.</a:t>
            </a:r>
          </a:p>
          <a:p>
            <a:r>
              <a:rPr lang="tr-TR" cap="none" dirty="0"/>
              <a:t>Arşiv malzemesini yararlanmaya sunmak.</a:t>
            </a:r>
          </a:p>
        </p:txBody>
      </p:sp>
    </p:spTree>
    <p:extLst>
      <p:ext uri="{BB962C8B-B14F-4D97-AF65-F5344CB8AC3E}">
        <p14:creationId xmlns:p14="http://schemas.microsoft.com/office/powerpoint/2010/main" val="817755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FDD66B-B04B-44B7-846E-647B03292458}"/>
              </a:ext>
            </a:extLst>
          </p:cNvPr>
          <p:cNvSpPr>
            <a:spLocks noGrp="1"/>
          </p:cNvSpPr>
          <p:nvPr>
            <p:ph type="title"/>
          </p:nvPr>
        </p:nvSpPr>
        <p:spPr/>
        <p:txBody>
          <a:bodyPr/>
          <a:lstStyle/>
          <a:p>
            <a:r>
              <a:rPr lang="tr-TR" b="1" cap="none" dirty="0"/>
              <a:t>Arşivcinin Görevleri </a:t>
            </a:r>
            <a:endParaRPr lang="tr-TR" cap="none" dirty="0"/>
          </a:p>
        </p:txBody>
      </p:sp>
      <p:sp>
        <p:nvSpPr>
          <p:cNvPr id="3" name="İçerik Yer Tutucusu 2">
            <a:extLst>
              <a:ext uri="{FF2B5EF4-FFF2-40B4-BE49-F238E27FC236}">
                <a16:creationId xmlns:a16="http://schemas.microsoft.com/office/drawing/2014/main" id="{2967F600-8446-4034-97F7-F24924E70946}"/>
              </a:ext>
            </a:extLst>
          </p:cNvPr>
          <p:cNvSpPr>
            <a:spLocks noGrp="1"/>
          </p:cNvSpPr>
          <p:nvPr>
            <p:ph sz="quarter" idx="13"/>
          </p:nvPr>
        </p:nvSpPr>
        <p:spPr/>
        <p:txBody>
          <a:bodyPr/>
          <a:lstStyle/>
          <a:p>
            <a:pPr marL="0" indent="0">
              <a:buNone/>
            </a:pPr>
            <a:r>
              <a:rPr lang="tr-TR" dirty="0"/>
              <a:t>A</a:t>
            </a:r>
            <a:r>
              <a:rPr lang="tr-TR" cap="none" dirty="0"/>
              <a:t>rşiv malzemesini toplamak.</a:t>
            </a:r>
          </a:p>
          <a:p>
            <a:pPr marL="0" indent="0">
              <a:buNone/>
            </a:pPr>
            <a:r>
              <a:rPr lang="tr-TR" dirty="0"/>
              <a:t>A</a:t>
            </a:r>
            <a:r>
              <a:rPr lang="tr-TR" cap="none" dirty="0"/>
              <a:t>rşiv malzemesini korumak,</a:t>
            </a:r>
          </a:p>
          <a:p>
            <a:pPr marL="0" indent="0">
              <a:buNone/>
            </a:pPr>
            <a:r>
              <a:rPr lang="tr-TR" dirty="0"/>
              <a:t>A</a:t>
            </a:r>
            <a:r>
              <a:rPr lang="tr-TR" cap="none" dirty="0"/>
              <a:t>rşiv malzemesini tasnif etmek,</a:t>
            </a:r>
          </a:p>
          <a:p>
            <a:pPr marL="0" indent="0">
              <a:buNone/>
            </a:pPr>
            <a:r>
              <a:rPr lang="tr-TR" dirty="0"/>
              <a:t>A</a:t>
            </a:r>
            <a:r>
              <a:rPr lang="tr-TR" cap="none" dirty="0"/>
              <a:t>rşiv malzemesini değerlendirmek,</a:t>
            </a:r>
          </a:p>
          <a:p>
            <a:pPr marL="0" indent="0">
              <a:buNone/>
            </a:pPr>
            <a:r>
              <a:rPr lang="tr-TR" cap="none" dirty="0"/>
              <a:t>Arşiv ile ilgili önlemler alarak, gerekli yönetim faaliyetlerini başlatarak yürütmektir.</a:t>
            </a:r>
          </a:p>
        </p:txBody>
      </p:sp>
    </p:spTree>
    <p:extLst>
      <p:ext uri="{BB962C8B-B14F-4D97-AF65-F5344CB8AC3E}">
        <p14:creationId xmlns:p14="http://schemas.microsoft.com/office/powerpoint/2010/main" val="1225727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26EDF0-6707-49B4-856B-AC4055DB60E4}"/>
              </a:ext>
            </a:extLst>
          </p:cNvPr>
          <p:cNvSpPr>
            <a:spLocks noGrp="1"/>
          </p:cNvSpPr>
          <p:nvPr>
            <p:ph type="title"/>
          </p:nvPr>
        </p:nvSpPr>
        <p:spPr>
          <a:xfrm>
            <a:off x="913775" y="618517"/>
            <a:ext cx="10364451" cy="931987"/>
          </a:xfrm>
        </p:spPr>
        <p:txBody>
          <a:bodyPr/>
          <a:lstStyle/>
          <a:p>
            <a:r>
              <a:rPr lang="tr-TR" b="1" cap="none" dirty="0"/>
              <a:t>Arşiv Çeşitleri </a:t>
            </a:r>
            <a:endParaRPr lang="tr-TR" cap="none" dirty="0"/>
          </a:p>
        </p:txBody>
      </p:sp>
      <p:sp>
        <p:nvSpPr>
          <p:cNvPr id="3" name="İçerik Yer Tutucusu 2">
            <a:extLst>
              <a:ext uri="{FF2B5EF4-FFF2-40B4-BE49-F238E27FC236}">
                <a16:creationId xmlns:a16="http://schemas.microsoft.com/office/drawing/2014/main" id="{BF9B8C49-E3DA-4ED7-944A-93AC217AA505}"/>
              </a:ext>
            </a:extLst>
          </p:cNvPr>
          <p:cNvSpPr>
            <a:spLocks noGrp="1"/>
          </p:cNvSpPr>
          <p:nvPr>
            <p:ph sz="quarter" idx="13"/>
          </p:nvPr>
        </p:nvSpPr>
        <p:spPr>
          <a:xfrm>
            <a:off x="913774" y="1696278"/>
            <a:ext cx="10363826" cy="4094921"/>
          </a:xfrm>
        </p:spPr>
        <p:txBody>
          <a:bodyPr>
            <a:normAutofit/>
          </a:bodyPr>
          <a:lstStyle/>
          <a:p>
            <a:r>
              <a:rPr lang="tr-TR" sz="2600" b="1" u="sng" cap="none" dirty="0"/>
              <a:t>Birim Arşivi,</a:t>
            </a:r>
          </a:p>
          <a:p>
            <a:r>
              <a:rPr lang="tr-TR" dirty="0"/>
              <a:t>K</a:t>
            </a:r>
            <a:r>
              <a:rPr lang="tr-TR" cap="none" dirty="0"/>
              <a:t>urum ve kuruluşların görev ve faaliyetleri sonucu kendiliğinden oluşan ve bu kuruluşların çeşitli birimlerinde güncelliğini kaybetmemiş olarak aktif bir biçimde ve günlük iş akımı içinde kullanılan arşivlik malzemenin belirli bir süre saklandığı arşiv birimleridir. </a:t>
            </a:r>
          </a:p>
          <a:p>
            <a:r>
              <a:rPr lang="tr-TR" cap="none" dirty="0"/>
              <a:t>Saklama süresi1-5 yıldır.</a:t>
            </a:r>
          </a:p>
          <a:p>
            <a:r>
              <a:rPr lang="tr-TR" dirty="0"/>
              <a:t>H</a:t>
            </a:r>
            <a:r>
              <a:rPr lang="tr-TR" cap="none" dirty="0"/>
              <a:t>er yılın ocak ayı içerisinde, önceki yıla ait arşivlik malzeme, birimlerce gözden geçirilir. İşlemi tamamlananlar, işlemi devam edenler ve işlemi tamamlanmış olmasına karşılık elde bulundurulması gerekli olanlar şeklinde ayrım yapılır.</a:t>
            </a:r>
          </a:p>
        </p:txBody>
      </p:sp>
    </p:spTree>
    <p:extLst>
      <p:ext uri="{BB962C8B-B14F-4D97-AF65-F5344CB8AC3E}">
        <p14:creationId xmlns:p14="http://schemas.microsoft.com/office/powerpoint/2010/main" val="1752176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3194992-89EE-4C01-89F1-7CB69A80593B}"/>
              </a:ext>
            </a:extLst>
          </p:cNvPr>
          <p:cNvSpPr>
            <a:spLocks noGrp="1"/>
          </p:cNvSpPr>
          <p:nvPr>
            <p:ph sz="quarter" idx="13"/>
          </p:nvPr>
        </p:nvSpPr>
        <p:spPr>
          <a:xfrm>
            <a:off x="914087" y="1607820"/>
            <a:ext cx="10363826" cy="4488179"/>
          </a:xfrm>
        </p:spPr>
        <p:txBody>
          <a:bodyPr/>
          <a:lstStyle/>
          <a:p>
            <a:r>
              <a:rPr lang="tr-TR" sz="2400" b="1" u="sng" cap="none" dirty="0"/>
              <a:t>Kurum Arşivi, </a:t>
            </a:r>
          </a:p>
          <a:p>
            <a:pPr algn="just"/>
            <a:r>
              <a:rPr lang="tr-TR" cap="none" dirty="0"/>
              <a:t>Kurum ve kuruluşların, 10-14 yıl süreli saklandığı merkezi arşivlerdir.</a:t>
            </a:r>
          </a:p>
          <a:p>
            <a:pPr algn="just"/>
            <a:r>
              <a:rPr lang="tr-TR" cap="none" dirty="0"/>
              <a:t>Kurum arşivine devredilecek arşivlik malzeme kontrol yapıldıktan sonra eksikleri varsa tamamlanır.</a:t>
            </a:r>
          </a:p>
          <a:p>
            <a:pPr algn="just"/>
            <a:r>
              <a:rPr lang="tr-TR" cap="none" dirty="0"/>
              <a:t>Kurum ve kuruluşların arşivinde yapılacak tasnif, dosya ve kutu gruplarının hazırlanması, kurum arşivinde ki muhafazasına lüzum görülmeyen ve ayıklama işlemine tabi tutulan evrak ve malzemenin ayrılmasından sonra yapılır.</a:t>
            </a:r>
          </a:p>
        </p:txBody>
      </p:sp>
    </p:spTree>
    <p:extLst>
      <p:ext uri="{BB962C8B-B14F-4D97-AF65-F5344CB8AC3E}">
        <p14:creationId xmlns:p14="http://schemas.microsoft.com/office/powerpoint/2010/main" val="623566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9872EB6-1269-4DAB-9F6B-64BE4AF42C2E}"/>
              </a:ext>
            </a:extLst>
          </p:cNvPr>
          <p:cNvSpPr>
            <a:spLocks noGrp="1"/>
          </p:cNvSpPr>
          <p:nvPr>
            <p:ph sz="quarter" idx="13"/>
          </p:nvPr>
        </p:nvSpPr>
        <p:spPr>
          <a:xfrm>
            <a:off x="914087" y="1716946"/>
            <a:ext cx="10363826" cy="3424107"/>
          </a:xfrm>
        </p:spPr>
        <p:txBody>
          <a:bodyPr/>
          <a:lstStyle/>
          <a:p>
            <a:pPr algn="just"/>
            <a:r>
              <a:rPr lang="tr-TR" sz="2400" b="1" u="sng" cap="none" dirty="0"/>
              <a:t>Devlet (Merkez) Arşivi,</a:t>
            </a:r>
          </a:p>
          <a:p>
            <a:pPr algn="just"/>
            <a:r>
              <a:rPr lang="tr-TR" dirty="0"/>
              <a:t>D</a:t>
            </a:r>
            <a:r>
              <a:rPr lang="tr-TR" cap="none" dirty="0"/>
              <a:t>evlet arşivlerinde de bakanlıklar, bağımsız genel müdürlük, işletme ve kurumlar esas alınarak ve burada da yıl faktörüne sadık kalınmak üzere dokümanlar tasnif edilerek merkezi biçimde saklanır. </a:t>
            </a:r>
          </a:p>
          <a:p>
            <a:pPr algn="just"/>
            <a:r>
              <a:rPr lang="tr-TR" cap="none" dirty="0"/>
              <a:t>Ancak, devlet arşivlerine geçecek arşiv dokümanlarını, bilimsel kriterlere göre sınırlamak gerekir. Yoksa, gereksiz birçok belgenin devlet arşivine gelmesi gibi sakıncalı bir uygulamaya yol açılmış olur.</a:t>
            </a:r>
          </a:p>
        </p:txBody>
      </p:sp>
    </p:spTree>
    <p:extLst>
      <p:ext uri="{BB962C8B-B14F-4D97-AF65-F5344CB8AC3E}">
        <p14:creationId xmlns:p14="http://schemas.microsoft.com/office/powerpoint/2010/main" val="686177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E32782F-087F-4861-AB8E-096091217E1C}"/>
              </a:ext>
            </a:extLst>
          </p:cNvPr>
          <p:cNvSpPr>
            <a:spLocks noGrp="1"/>
          </p:cNvSpPr>
          <p:nvPr>
            <p:ph sz="quarter" idx="13"/>
          </p:nvPr>
        </p:nvSpPr>
        <p:spPr>
          <a:xfrm>
            <a:off x="914087" y="1716946"/>
            <a:ext cx="10363826" cy="3424107"/>
          </a:xfrm>
        </p:spPr>
        <p:txBody>
          <a:bodyPr>
            <a:normAutofit/>
          </a:bodyPr>
          <a:lstStyle/>
          <a:p>
            <a:r>
              <a:rPr lang="tr-TR" sz="2400" b="1" u="sng" cap="none"/>
              <a:t>Özel Arşivler,</a:t>
            </a:r>
            <a:endParaRPr lang="tr-TR" sz="2400" b="1" u="sng" cap="none" dirty="0"/>
          </a:p>
          <a:p>
            <a:r>
              <a:rPr lang="tr-TR" dirty="0"/>
              <a:t>A</a:t>
            </a:r>
            <a:r>
              <a:rPr lang="tr-TR" cap="none" dirty="0"/>
              <a:t>rşiv malzemesi niteliğinde olup da, kamu kurum ve kuruluşları dışında kalan gerçek ve tüzel kişiler elinde bulunan benzeri belgelerin oluşturduğu arşivlerdir</a:t>
            </a:r>
            <a:r>
              <a:rPr lang="tr-TR" dirty="0"/>
              <a:t>. B</a:t>
            </a:r>
            <a:r>
              <a:rPr lang="tr-TR" cap="none" dirty="0"/>
              <a:t>u dosyalar gerektiğinde devlet arşivleri Genel Müdürlüğü’nün saptayacağı değer üzerinden satın alınabilir.</a:t>
            </a:r>
          </a:p>
          <a:p>
            <a:r>
              <a:rPr lang="tr-TR" dirty="0"/>
              <a:t>Ö</a:t>
            </a:r>
            <a:r>
              <a:rPr lang="tr-TR" cap="none" dirty="0"/>
              <a:t>zel arşivler veya arşiv belgeleri her ne olursa olsun</a:t>
            </a:r>
            <a:r>
              <a:rPr lang="tr-TR" dirty="0"/>
              <a:t>, </a:t>
            </a:r>
            <a:r>
              <a:rPr lang="tr-TR" cap="none" dirty="0"/>
              <a:t>toplu veya ayrı parçalar halinde yurt dışına izinsiz çıkarılmaz.</a:t>
            </a:r>
            <a:r>
              <a:rPr lang="tr-TR" dirty="0"/>
              <a:t> B</a:t>
            </a:r>
            <a:r>
              <a:rPr lang="tr-TR" cap="none" dirty="0"/>
              <a:t>u çeşit arşiv malzemesinin yurt dışına çıkarılabilmesi için gerekli izin, Başbakanlık tarafından verilir.</a:t>
            </a:r>
            <a:endParaRPr lang="tr-TR" dirty="0"/>
          </a:p>
        </p:txBody>
      </p:sp>
    </p:spTree>
    <p:extLst>
      <p:ext uri="{BB962C8B-B14F-4D97-AF65-F5344CB8AC3E}">
        <p14:creationId xmlns:p14="http://schemas.microsoft.com/office/powerpoint/2010/main" val="2308619514"/>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Damla</Template>
  <TotalTime>78</TotalTime>
  <Words>412</Words>
  <Application>Microsoft Office PowerPoint</Application>
  <PresentationFormat>Geniş ekran</PresentationFormat>
  <Paragraphs>32</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Tw Cen MT</vt:lpstr>
      <vt:lpstr>Damla</vt:lpstr>
      <vt:lpstr>ARŞİVLEME VE TÜRLERİ</vt:lpstr>
      <vt:lpstr>arşiv</vt:lpstr>
      <vt:lpstr>Arşivin Önemi</vt:lpstr>
      <vt:lpstr>Arşivin Görev Ve Fonksiyonları </vt:lpstr>
      <vt:lpstr>Arşivcinin Görevleri </vt:lpstr>
      <vt:lpstr>Arşiv Çeşitleri </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10</cp:revision>
  <dcterms:created xsi:type="dcterms:W3CDTF">2020-04-30T08:09:01Z</dcterms:created>
  <dcterms:modified xsi:type="dcterms:W3CDTF">2020-05-01T18:25:17Z</dcterms:modified>
</cp:coreProperties>
</file>