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47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8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21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54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5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6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35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64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40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40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69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8C601B-56E0-40F6-A93E-E728C1DF2F4B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4FD5F3-B130-4509-A149-A466B10E37F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4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ko-KR" dirty="0"/>
              <a:t>-</a:t>
            </a:r>
            <a:r>
              <a:rPr lang="en-US" altLang="ko-KR" dirty="0"/>
              <a:t>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ㄹ래요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tr-TR" dirty="0"/>
              <a:t>Niyet, istek belirtir ve sorar.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-(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러</a:t>
            </a:r>
            <a:r>
              <a:rPr lang="ko-KR" altLang="en-US" dirty="0"/>
              <a:t> 가다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60291" y="685801"/>
            <a:ext cx="6631709" cy="5596400"/>
          </a:xfrm>
        </p:spPr>
        <p:txBody>
          <a:bodyPr>
            <a:normAutofit lnSpcReduction="10000"/>
          </a:bodyPr>
          <a:lstStyle/>
          <a:p>
            <a:r>
              <a:rPr lang="ko-KR" altLang="en-US" sz="2400" dirty="0"/>
              <a:t>밥을 먹다 </a:t>
            </a:r>
            <a:r>
              <a:rPr lang="tr-TR" altLang="ko-KR" sz="2400" dirty="0"/>
              <a:t>		</a:t>
            </a:r>
            <a:r>
              <a:rPr lang="en-US" altLang="ko-KR" sz="2400" dirty="0"/>
              <a:t>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돈을 찾다</a:t>
            </a:r>
            <a:r>
              <a:rPr lang="tr-TR" altLang="ko-KR" sz="2400" dirty="0"/>
              <a:t>		</a:t>
            </a:r>
            <a:r>
              <a:rPr lang="en-US" altLang="ko-KR" sz="2400" dirty="0"/>
              <a:t>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친구하고 </a:t>
            </a:r>
            <a:r>
              <a:rPr lang="ko-KR" altLang="en-US" sz="2400" u="sng" dirty="0"/>
              <a:t>놀다</a:t>
            </a:r>
            <a:r>
              <a:rPr lang="ko-KR" altLang="en-US" sz="2400" dirty="0"/>
              <a:t> </a:t>
            </a:r>
            <a:r>
              <a:rPr lang="tr-TR" altLang="ko-KR" sz="2400" dirty="0"/>
              <a:t>	</a:t>
            </a:r>
            <a:r>
              <a:rPr lang="en-US" altLang="ko-KR" sz="2400" dirty="0"/>
              <a:t>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가방을 사다 </a:t>
            </a:r>
            <a:r>
              <a:rPr lang="tr-TR" altLang="ko-KR" sz="2400" dirty="0"/>
              <a:t>	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음악을 </a:t>
            </a:r>
            <a:r>
              <a:rPr lang="ko-KR" altLang="en-US" sz="2400" u="sng" dirty="0"/>
              <a:t>듣다</a:t>
            </a:r>
            <a:r>
              <a:rPr lang="ko-KR" altLang="en-US" sz="2400" dirty="0"/>
              <a:t> </a:t>
            </a:r>
            <a:r>
              <a:rPr lang="tr-TR" altLang="ko-KR" sz="2400" dirty="0"/>
              <a:t>	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한국어를 공부하다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선생님에게 이야기하다 →</a:t>
            </a:r>
          </a:p>
          <a:p>
            <a:r>
              <a:rPr lang="ko-KR" altLang="en-US" sz="2400" dirty="0"/>
              <a:t>친구를 만나다 </a:t>
            </a:r>
            <a:r>
              <a:rPr lang="tr-TR" altLang="ko-KR" sz="2400" dirty="0"/>
              <a:t>	</a:t>
            </a:r>
            <a:r>
              <a:rPr lang="en-US" altLang="ko-KR" sz="2400" dirty="0"/>
              <a:t>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커피를 마시다 </a:t>
            </a:r>
            <a:r>
              <a:rPr lang="tr-TR" altLang="ko-KR" sz="2400" dirty="0"/>
              <a:t>	</a:t>
            </a:r>
            <a:r>
              <a:rPr lang="en-US" altLang="ko-KR" sz="2400" dirty="0"/>
              <a:t>	</a:t>
            </a:r>
            <a:r>
              <a:rPr lang="ko-KR" altLang="en-US" sz="2400" dirty="0"/>
              <a:t>→</a:t>
            </a:r>
          </a:p>
          <a:p>
            <a:r>
              <a:rPr lang="ko-KR" altLang="en-US" sz="2400" dirty="0"/>
              <a:t>선물을 받다 </a:t>
            </a:r>
            <a:r>
              <a:rPr lang="tr-TR" altLang="ko-KR" sz="2400" dirty="0"/>
              <a:t>		</a:t>
            </a:r>
            <a:r>
              <a:rPr lang="ko-KR" altLang="en-US" sz="2400" dirty="0"/>
              <a:t>→</a:t>
            </a:r>
          </a:p>
          <a:p>
            <a:pPr marL="0" indent="0">
              <a:buNone/>
            </a:pPr>
            <a:r>
              <a:rPr lang="tr-TR" altLang="ko-KR" sz="1200" dirty="0"/>
              <a:t>			</a:t>
            </a:r>
            <a:r>
              <a:rPr lang="en-US" altLang="ko-KR" sz="1200" dirty="0"/>
              <a:t>		                 </a:t>
            </a:r>
            <a:r>
              <a:rPr lang="ko-KR" altLang="en-US" sz="1200" dirty="0"/>
              <a:t>재미있는 한국어</a:t>
            </a:r>
            <a:r>
              <a:rPr lang="en-US" altLang="ko-KR" sz="1200" dirty="0"/>
              <a:t>1</a:t>
            </a:r>
            <a:r>
              <a:rPr lang="tr-TR" altLang="ko-KR" sz="1200" dirty="0"/>
              <a:t> 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						</a:t>
            </a:r>
            <a:r>
              <a:rPr lang="tr-TR" altLang="ko-KR" sz="1200" dirty="0" err="1"/>
              <a:t>Workbook</a:t>
            </a:r>
            <a:r>
              <a:rPr lang="tr-TR" altLang="ko-KR" sz="1200" dirty="0"/>
              <a:t>, 98</a:t>
            </a:r>
            <a:endParaRPr lang="tr-TR" sz="1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2D1005B-998F-4211-9E34-49498CE17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7"/>
          <a:stretch/>
        </p:blipFill>
        <p:spPr>
          <a:xfrm>
            <a:off x="0" y="3429000"/>
            <a:ext cx="5305425" cy="28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ㄹ래요</a:t>
            </a:r>
            <a:endParaRPr lang="en-US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가다	→	갈래요</a:t>
            </a:r>
          </a:p>
          <a:p>
            <a:r>
              <a:rPr lang="ko-KR" altLang="en-US" sz="2400" dirty="0"/>
              <a:t>마시다	→	</a:t>
            </a:r>
            <a:r>
              <a:rPr lang="ko-KR" altLang="en-US" sz="2400" dirty="0" err="1"/>
              <a:t>마실래요</a:t>
            </a:r>
            <a:endParaRPr lang="ko-KR" altLang="en-US" sz="2400" dirty="0"/>
          </a:p>
          <a:p>
            <a:endParaRPr lang="ko-KR" altLang="en-US" sz="2400" dirty="0"/>
          </a:p>
          <a:p>
            <a:r>
              <a:rPr lang="ko-KR" altLang="en-US" sz="2400" dirty="0"/>
              <a:t>먹다	→	</a:t>
            </a:r>
            <a:r>
              <a:rPr lang="ko-KR" altLang="en-US" sz="2400" dirty="0" err="1"/>
              <a:t>먹을래요</a:t>
            </a:r>
            <a:endParaRPr lang="ko-KR" altLang="en-US" sz="2400" dirty="0"/>
          </a:p>
          <a:p>
            <a:r>
              <a:rPr lang="ko-KR" altLang="en-US" sz="2400" dirty="0"/>
              <a:t>앉다	→	</a:t>
            </a:r>
            <a:r>
              <a:rPr lang="ko-KR" altLang="en-US" sz="2400" dirty="0" err="1"/>
              <a:t>앉을래요</a:t>
            </a:r>
            <a:endParaRPr lang="ko-KR" altLang="en-US" sz="2400" dirty="0"/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*</a:t>
            </a:r>
            <a:endParaRPr lang="ko-KR" altLang="en-US" sz="2400" dirty="0"/>
          </a:p>
          <a:p>
            <a:r>
              <a:rPr lang="ko-KR" altLang="en-US" sz="2400" dirty="0"/>
              <a:t>만들다	 →	</a:t>
            </a:r>
            <a:r>
              <a:rPr lang="ko-KR" altLang="en-US" sz="2400" dirty="0" err="1"/>
              <a:t>만들래요</a:t>
            </a:r>
            <a:endParaRPr lang="ko-KR" altLang="en-US" sz="2400" dirty="0"/>
          </a:p>
          <a:p>
            <a:r>
              <a:rPr lang="ko-KR" altLang="en-US" sz="2400" dirty="0"/>
              <a:t>살다	 →	</a:t>
            </a:r>
            <a:r>
              <a:rPr lang="ko-KR" altLang="en-US" sz="2400" dirty="0" err="1"/>
              <a:t>살래요</a:t>
            </a:r>
            <a:endParaRPr lang="ko-KR" altLang="en-US" sz="2400" dirty="0"/>
          </a:p>
          <a:p>
            <a:endParaRPr lang="ko-KR" altLang="en-US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Fiil </a:t>
            </a:r>
            <a:r>
              <a:rPr lang="en-US" altLang="ko-KR" sz="2400" dirty="0" err="1"/>
              <a:t>kökü</a:t>
            </a:r>
            <a:r>
              <a:rPr lang="en-US" altLang="ko-KR" sz="2400" dirty="0"/>
              <a:t> (</a:t>
            </a:r>
            <a:r>
              <a:rPr lang="en-US" altLang="ko-KR" sz="2400" dirty="0" err="1"/>
              <a:t>sesli</a:t>
            </a:r>
            <a:r>
              <a:rPr lang="en-US" altLang="ko-KR" sz="2400" dirty="0"/>
              <a:t>) + </a:t>
            </a:r>
            <a:r>
              <a:rPr lang="ko-KR" altLang="en-US" sz="2400" dirty="0" err="1"/>
              <a:t>ㄹ래요</a:t>
            </a:r>
            <a:endParaRPr lang="ko-KR" alt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Fiil </a:t>
            </a:r>
            <a:r>
              <a:rPr lang="en-US" altLang="ko-KR" sz="2400" dirty="0" err="1"/>
              <a:t>kökü</a:t>
            </a:r>
            <a:r>
              <a:rPr lang="en-US" altLang="ko-KR" sz="2400" dirty="0"/>
              <a:t> (</a:t>
            </a:r>
            <a:r>
              <a:rPr lang="en-US" altLang="ko-KR" sz="2400" dirty="0" err="1"/>
              <a:t>sessiz</a:t>
            </a:r>
            <a:r>
              <a:rPr lang="en-US" altLang="ko-KR" sz="2400" dirty="0"/>
              <a:t>) + </a:t>
            </a:r>
            <a:r>
              <a:rPr lang="ko-KR" altLang="en-US" sz="2400" dirty="0" err="1"/>
              <a:t>을래요</a:t>
            </a:r>
            <a:endParaRPr lang="en-US" altLang="ko-K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ㄹ래요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"/>
            </a:pPr>
            <a:r>
              <a:rPr lang="ko-KR" altLang="en-US" sz="2400" dirty="0"/>
              <a:t>뭐 먹을래</a:t>
            </a:r>
            <a:r>
              <a:rPr lang="en-US" altLang="ko-KR" sz="2400" dirty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/>
              <a:t>나는 비빔밥을 먹을래</a:t>
            </a:r>
            <a:r>
              <a:rPr lang="en-US" altLang="ko-KR" sz="2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/>
              <a:t>할아버지</a:t>
            </a:r>
            <a:r>
              <a:rPr lang="en-US" altLang="ko-KR" sz="2400" dirty="0"/>
              <a:t>, </a:t>
            </a:r>
            <a:r>
              <a:rPr lang="ko-KR" altLang="en-US" sz="2400" dirty="0"/>
              <a:t>가실래요</a:t>
            </a:r>
            <a:r>
              <a:rPr lang="en-US" altLang="ko-KR" sz="2400" dirty="0"/>
              <a:t>?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"/>
            </a:pPr>
            <a:r>
              <a:rPr lang="ko-KR" altLang="en-US" sz="2400" dirty="0"/>
              <a:t>그 분은 집에 갈래요</a:t>
            </a:r>
            <a:r>
              <a:rPr lang="en-US" altLang="ko-KR" sz="2400" dirty="0"/>
              <a:t>.</a:t>
            </a:r>
          </a:p>
          <a:p>
            <a:pPr>
              <a:buFont typeface="Wingdings" panose="05000000000000000000" pitchFamily="2" charset="2"/>
              <a:buChar char=""/>
            </a:pPr>
            <a:r>
              <a:rPr lang="ko-KR" altLang="en-US" sz="2400" dirty="0"/>
              <a:t>할아버지</a:t>
            </a:r>
            <a:r>
              <a:rPr lang="en-US" altLang="ko-KR" sz="2400" dirty="0"/>
              <a:t> </a:t>
            </a:r>
            <a:r>
              <a:rPr lang="ko-KR" altLang="en-US" sz="2400" dirty="0"/>
              <a:t>갈래요</a:t>
            </a:r>
            <a:r>
              <a:rPr lang="en-US" altLang="ko-KR" sz="2400" dirty="0"/>
              <a:t>?</a:t>
            </a:r>
            <a:endParaRPr lang="en-US" sz="24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-1" y="2843684"/>
            <a:ext cx="5292437" cy="401431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/>
              <a:t>Birinci şahıs ile kullanıldığında niyet ya da istek belirtir.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/>
              <a:t>İkinci şahıs ile kullanıldığında dinleyen kişinin düşünce ya da isteğini sorar.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/>
              <a:t>Üçüncü şahıs için kullanılmaz.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/>
              <a:t>Mevki ya da yaş olarak yüksek olan kişilere </a:t>
            </a:r>
            <a:r>
              <a:rPr lang="ko-KR" altLang="tr-TR" sz="2600" dirty="0"/>
              <a:t>시 </a:t>
            </a:r>
            <a:r>
              <a:rPr lang="tr-TR" sz="2600" dirty="0"/>
              <a:t>eki ile birlikte kullanılır. Ayrıca iyi tanımadığımız kişilere kullanırken de bu kural geçerli.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600" dirty="0"/>
              <a:t>Ancak resmi durumlarda kullanılmaz.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3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ㄹ래요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22202" y="685800"/>
            <a:ext cx="6400800" cy="5914175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 싶어요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</a:t>
            </a:r>
            <a:r>
              <a:rPr lang="en-US" altLang="ko-KR" dirty="0"/>
              <a:t>	</a:t>
            </a:r>
            <a:r>
              <a:rPr lang="tr-TR" altLang="ko-KR" dirty="0"/>
              <a:t>	</a:t>
            </a:r>
            <a:r>
              <a:rPr lang="tr-TR" altLang="ko-KR" dirty="0">
                <a:solidFill>
                  <a:srgbClr val="FF0000"/>
                </a:solidFill>
              </a:rPr>
              <a:t>Kişinin genel isteğini belirtir/sorar</a:t>
            </a:r>
          </a:p>
          <a:p>
            <a:pPr marL="0" indent="0">
              <a:buNone/>
            </a:pPr>
            <a:r>
              <a:rPr lang="tr-TR" altLang="ko-KR" dirty="0"/>
              <a:t>			</a:t>
            </a:r>
            <a:r>
              <a:rPr lang="ko-KR" altLang="en-US" dirty="0"/>
              <a:t>집에 가고 싶어요</a:t>
            </a:r>
            <a:r>
              <a:rPr lang="tr-TR" altLang="ko-KR" dirty="0"/>
              <a:t>. </a:t>
            </a:r>
          </a:p>
          <a:p>
            <a:endParaRPr lang="en-US" altLang="ko-KR" dirty="0"/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~(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ㄹ게요</a:t>
            </a:r>
            <a:r>
              <a:rPr lang="tr-TR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tr-TR" altLang="ko-KR" dirty="0"/>
              <a:t>	</a:t>
            </a:r>
            <a:r>
              <a:rPr lang="tr-TR" altLang="ko-KR" dirty="0">
                <a:solidFill>
                  <a:srgbClr val="FF0000"/>
                </a:solidFill>
              </a:rPr>
              <a:t>Vaat, söz belirtir.</a:t>
            </a:r>
          </a:p>
          <a:p>
            <a:pPr marL="0" indent="0">
              <a:buNone/>
            </a:pPr>
            <a:r>
              <a:rPr lang="tr-TR" altLang="ko-KR" dirty="0">
                <a:solidFill>
                  <a:srgbClr val="FF0000"/>
                </a:solidFill>
              </a:rPr>
              <a:t>			</a:t>
            </a:r>
            <a:r>
              <a:rPr lang="ko-KR" altLang="en-US" dirty="0">
                <a:solidFill>
                  <a:schemeClr val="tx1"/>
                </a:solidFill>
              </a:rPr>
              <a:t>집에 갈게요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tr-TR" altLang="ko-K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altLang="ko-KR" dirty="0"/>
              <a:t>			</a:t>
            </a:r>
            <a:endParaRPr lang="en-US" altLang="ko-KR" dirty="0"/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~(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ㄹ까요</a:t>
            </a:r>
            <a:r>
              <a:rPr lang="tr-TR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	</a:t>
            </a:r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altLang="ko-KR" dirty="0">
                <a:solidFill>
                  <a:srgbClr val="FF0000"/>
                </a:solidFill>
              </a:rPr>
              <a:t>=</a:t>
            </a:r>
            <a:r>
              <a:rPr lang="ko-KR" altLang="en-US" dirty="0">
                <a:solidFill>
                  <a:srgbClr val="FF0000"/>
                </a:solidFill>
              </a:rPr>
              <a:t>갑시다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tr-TR" altLang="ko-KR" dirty="0">
                <a:solidFill>
                  <a:srgbClr val="FF0000"/>
                </a:solidFill>
              </a:rPr>
              <a:t> Düşünceyi sorgular </a:t>
            </a:r>
            <a:endParaRPr lang="tr-TR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tr-TR" altLang="ko-KR" dirty="0"/>
              <a:t>(Eğer öyleyse) 	</a:t>
            </a:r>
            <a:r>
              <a:rPr lang="ko-KR" altLang="en-US" dirty="0"/>
              <a:t>집에 갈까요</a:t>
            </a:r>
            <a:r>
              <a:rPr lang="tr-TR" altLang="ko-KR" dirty="0"/>
              <a:t>? 			(ne düşündüğünü merak ediyorum)</a:t>
            </a:r>
          </a:p>
          <a:p>
            <a:endParaRPr lang="tr-TR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~(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ㄹ래요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</a:t>
            </a:r>
            <a:r>
              <a:rPr lang="tr-TR" altLang="ko-KR" dirty="0"/>
              <a:t>	</a:t>
            </a:r>
            <a:r>
              <a:rPr lang="tr-TR" altLang="ko-KR" dirty="0">
                <a:solidFill>
                  <a:srgbClr val="FF0000"/>
                </a:solidFill>
              </a:rPr>
              <a:t>Niyet belirtir/sorar</a:t>
            </a:r>
          </a:p>
          <a:p>
            <a:pPr marL="0" indent="0">
              <a:buNone/>
            </a:pPr>
            <a:r>
              <a:rPr lang="tr-TR" altLang="ko-KR" dirty="0"/>
              <a:t>			</a:t>
            </a:r>
            <a:r>
              <a:rPr lang="ko-KR" altLang="en-US" dirty="0"/>
              <a:t>집에 갈래요</a:t>
            </a:r>
            <a:r>
              <a:rPr lang="en-US" altLang="ko-KR" dirty="0"/>
              <a:t>. </a:t>
            </a:r>
            <a:endParaRPr lang="tr-TR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~(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으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ㄹ 거예요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(?)</a:t>
            </a:r>
            <a:r>
              <a:rPr lang="tr-TR" altLang="ko-KR" dirty="0"/>
              <a:t>	</a:t>
            </a:r>
            <a:r>
              <a:rPr lang="tr-TR" altLang="ko-KR" dirty="0">
                <a:solidFill>
                  <a:srgbClr val="FF0000"/>
                </a:solidFill>
              </a:rPr>
              <a:t>Planlanmış bir düşünceyi ifade 			eder.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altLang="ko-KR" dirty="0"/>
              <a:t>			</a:t>
            </a:r>
            <a:r>
              <a:rPr lang="ko-KR" altLang="en-US" dirty="0"/>
              <a:t>집에 갈 거예요</a:t>
            </a:r>
            <a:r>
              <a:rPr lang="en-US" altLang="ko-KR" dirty="0"/>
              <a:t>. (</a:t>
            </a:r>
            <a:r>
              <a:rPr lang="tr-TR" altLang="ko-KR" dirty="0"/>
              <a:t>Planım bu)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Benzer</a:t>
            </a:r>
            <a:r>
              <a:rPr lang="en-US" dirty="0"/>
              <a:t>/</a:t>
            </a:r>
            <a:r>
              <a:rPr lang="tr-TR" dirty="0"/>
              <a:t>karıştırılan dil bilgisi kalıpları: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ㄹ래요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56020" y="685800"/>
            <a:ext cx="5935980" cy="617220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400" dirty="0"/>
              <a:t>불고기 먹다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주스를 마시다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영화를 보다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운동을 하다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친구를 만나다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친구와 </a:t>
            </a:r>
            <a:r>
              <a:rPr lang="ko-KR" altLang="en-US" sz="2400" u="sng" dirty="0"/>
              <a:t>놀다</a:t>
            </a:r>
            <a:r>
              <a:rPr lang="ko-KR" altLang="en-US" sz="2400" dirty="0"/>
              <a:t>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의자에 앉다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음악을 </a:t>
            </a:r>
            <a:r>
              <a:rPr lang="ko-KR" altLang="en-US" sz="2400" u="sng" dirty="0"/>
              <a:t>듣다</a:t>
            </a:r>
            <a:r>
              <a:rPr lang="ko-KR" altLang="en-US" sz="2400" dirty="0"/>
              <a:t>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한국에서 살다 </a:t>
            </a:r>
            <a:r>
              <a:rPr lang="tr-TR" altLang="ko-KR" sz="2400" dirty="0"/>
              <a:t>	</a:t>
            </a:r>
            <a:r>
              <a:rPr lang="ko-KR" altLang="en-US" sz="2400" dirty="0"/>
              <a:t>→</a:t>
            </a:r>
            <a:endParaRPr lang="en-US" altLang="ko-KR" sz="2400" dirty="0"/>
          </a:p>
          <a:p>
            <a:r>
              <a:rPr lang="ko-KR" altLang="en-US" sz="2400" dirty="0"/>
              <a:t>돈을 찾다 </a:t>
            </a:r>
            <a:r>
              <a:rPr lang="tr-TR" altLang="ko-KR" sz="2400" dirty="0"/>
              <a:t>		</a:t>
            </a:r>
            <a:r>
              <a:rPr lang="ko-KR" altLang="en-US" sz="2400" dirty="0"/>
              <a:t>→</a:t>
            </a:r>
            <a:endParaRPr lang="tr-TR" altLang="ko-KR" sz="2400" dirty="0"/>
          </a:p>
          <a:p>
            <a:pPr marL="0" indent="0">
              <a:buNone/>
            </a:pPr>
            <a:r>
              <a:rPr lang="tr-TR" dirty="0"/>
              <a:t>				</a:t>
            </a:r>
          </a:p>
          <a:p>
            <a:pPr marL="0" indent="0">
              <a:buNone/>
            </a:pPr>
            <a:r>
              <a:rPr lang="tr-TR" altLang="ko-KR" sz="1200" dirty="0"/>
              <a:t>		</a:t>
            </a:r>
          </a:p>
          <a:p>
            <a:pPr marL="0" indent="0">
              <a:buNone/>
            </a:pPr>
            <a:r>
              <a:rPr lang="tr-TR" altLang="ko-KR" sz="1200" dirty="0"/>
              <a:t>		</a:t>
            </a:r>
          </a:p>
          <a:p>
            <a:pPr marL="0" indent="0">
              <a:buNone/>
            </a:pPr>
            <a:r>
              <a:rPr lang="tr-TR" altLang="ko-KR" sz="1200" dirty="0"/>
              <a:t>				                       </a:t>
            </a:r>
            <a:r>
              <a:rPr lang="ko-KR" altLang="en-US" sz="1200" dirty="0"/>
              <a:t>재미있는 한국어</a:t>
            </a:r>
            <a:r>
              <a:rPr lang="en-US" altLang="ko-KR" sz="1200" dirty="0"/>
              <a:t>1</a:t>
            </a:r>
            <a:r>
              <a:rPr lang="tr-TR" altLang="ko-KR" sz="1200" dirty="0"/>
              <a:t> </a:t>
            </a:r>
          </a:p>
          <a:p>
            <a:pPr marL="0" indent="0">
              <a:buNone/>
            </a:pPr>
            <a:r>
              <a:rPr lang="tr-TR" altLang="ko-KR" sz="1200" dirty="0"/>
              <a:t>					</a:t>
            </a:r>
            <a:r>
              <a:rPr lang="tr-TR" altLang="ko-KR" sz="1200" dirty="0" err="1"/>
              <a:t>Workbook</a:t>
            </a:r>
            <a:r>
              <a:rPr lang="tr-TR" altLang="ko-KR" sz="1200" dirty="0"/>
              <a:t>, 95</a:t>
            </a:r>
            <a:endParaRPr lang="tr-TR" sz="1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79648A-0DEE-4B17-A9BA-D52161BB3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094"/>
          <a:stretch/>
        </p:blipFill>
        <p:spPr>
          <a:xfrm>
            <a:off x="0" y="2843684"/>
            <a:ext cx="5324475" cy="30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2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F874033-8D95-4F60-93DA-4F17D0449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39"/>
          <a:stretch/>
        </p:blipFill>
        <p:spPr>
          <a:xfrm>
            <a:off x="0" y="0"/>
            <a:ext cx="6278541" cy="451436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754430A-FBCC-4D1A-8E09-9EB90D970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7"/>
          <a:stretch/>
        </p:blipFill>
        <p:spPr>
          <a:xfrm>
            <a:off x="5913461" y="2514600"/>
            <a:ext cx="627854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-(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러</a:t>
            </a:r>
            <a:r>
              <a:rPr lang="ko-KR" altLang="en-US" dirty="0"/>
              <a:t> 가다</a:t>
            </a:r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Fiil köküne eklenir ve bir yere gitme </a:t>
            </a:r>
            <a:r>
              <a:rPr lang="tr-T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sebebini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belirtir.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-(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러</a:t>
            </a:r>
            <a:r>
              <a:rPr lang="ko-KR" altLang="en-US" dirty="0"/>
              <a:t> 가다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공부하러 도서관에 가요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친구와 만나러 커피숍에 갔어요</a:t>
            </a:r>
            <a:r>
              <a:rPr lang="en-US" altLang="ko-KR" sz="2400" dirty="0"/>
              <a:t>.</a:t>
            </a:r>
          </a:p>
          <a:p>
            <a:endParaRPr lang="en-US" sz="2400" dirty="0"/>
          </a:p>
          <a:p>
            <a:r>
              <a:rPr lang="ko-KR" altLang="en-US" sz="2400" dirty="0"/>
              <a:t>비빔밥을 먹으러 갈래요</a:t>
            </a:r>
            <a:r>
              <a:rPr lang="en-US" altLang="ko-KR" sz="2400" dirty="0"/>
              <a:t>?</a:t>
            </a:r>
          </a:p>
          <a:p>
            <a:r>
              <a:rPr lang="ko-KR" altLang="en-US" sz="2400" dirty="0"/>
              <a:t> 책을 읽으러 가요</a:t>
            </a:r>
            <a:r>
              <a:rPr lang="en-US" altLang="ko-KR" sz="2400" dirty="0"/>
              <a:t>.</a:t>
            </a:r>
            <a:endParaRPr lang="en-US" sz="24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Fiil </a:t>
            </a:r>
            <a:r>
              <a:rPr lang="en-US" altLang="ko-KR" dirty="0" err="1"/>
              <a:t>kökü</a:t>
            </a:r>
            <a:r>
              <a:rPr lang="en-US" altLang="ko-KR" dirty="0"/>
              <a:t> (</a:t>
            </a:r>
            <a:r>
              <a:rPr lang="en-US" altLang="ko-KR" dirty="0" err="1"/>
              <a:t>sesli</a:t>
            </a:r>
            <a:r>
              <a:rPr lang="en-US" altLang="ko-KR" dirty="0"/>
              <a:t>) + </a:t>
            </a:r>
            <a:r>
              <a:rPr lang="ko-KR" altLang="en-US" dirty="0" err="1"/>
              <a:t>러</a:t>
            </a:r>
            <a:r>
              <a:rPr lang="ko-KR" altLang="en-US" dirty="0"/>
              <a:t> 가다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Fiil </a:t>
            </a:r>
            <a:r>
              <a:rPr lang="en-US" altLang="ko-KR" dirty="0" err="1"/>
              <a:t>kökü</a:t>
            </a:r>
            <a:r>
              <a:rPr lang="en-US" altLang="ko-KR" dirty="0"/>
              <a:t> (</a:t>
            </a:r>
            <a:r>
              <a:rPr lang="en-US" altLang="ko-KR" dirty="0" err="1"/>
              <a:t>sessiz</a:t>
            </a:r>
            <a:r>
              <a:rPr lang="en-US" altLang="ko-KR" dirty="0"/>
              <a:t>) + </a:t>
            </a:r>
            <a:r>
              <a:rPr lang="ko-KR" altLang="en-US" dirty="0" err="1"/>
              <a:t>으러</a:t>
            </a:r>
            <a:r>
              <a:rPr lang="ko-KR" altLang="en-US" dirty="0"/>
              <a:t> 가다</a:t>
            </a:r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ko-KR" dirty="0"/>
              <a:t>-(</a:t>
            </a:r>
            <a:r>
              <a:rPr lang="ko-KR" altLang="en-US" dirty="0" err="1"/>
              <a:t>으</a:t>
            </a:r>
            <a:r>
              <a:rPr lang="en-US" altLang="ko-KR" dirty="0"/>
              <a:t>)</a:t>
            </a:r>
            <a:r>
              <a:rPr lang="ko-KR" altLang="en-US" dirty="0" err="1"/>
              <a:t>러</a:t>
            </a:r>
            <a:r>
              <a:rPr lang="ko-KR" altLang="en-US" dirty="0"/>
              <a:t> 가다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400" dirty="0"/>
              <a:t>공부하러 도서관에 가요</a:t>
            </a:r>
            <a:r>
              <a:rPr lang="en-US" altLang="ko-KR" sz="2400" dirty="0"/>
              <a:t>.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ko-KR" altLang="en-US" sz="2400" dirty="0"/>
              <a:t>공부하러 책을 샀어요</a:t>
            </a:r>
            <a:r>
              <a:rPr lang="en-US" altLang="ko-KR" sz="2400" dirty="0"/>
              <a:t>.</a:t>
            </a:r>
          </a:p>
          <a:p>
            <a:endParaRPr lang="en-US" sz="2400" dirty="0"/>
          </a:p>
          <a:p>
            <a:r>
              <a:rPr lang="ko-KR" altLang="en-US" sz="2400" dirty="0"/>
              <a:t>친구와 만나러 왔어요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책을 사러 나갔어요</a:t>
            </a:r>
            <a:r>
              <a:rPr lang="en-US" altLang="ko-KR" sz="2400" dirty="0"/>
              <a:t>.</a:t>
            </a:r>
          </a:p>
          <a:p>
            <a:endParaRPr lang="en-US" sz="24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0" y="2843684"/>
            <a:ext cx="5283200" cy="3017367"/>
          </a:xfrm>
        </p:spPr>
        <p:txBody>
          <a:bodyPr/>
          <a:lstStyle/>
          <a:p>
            <a:r>
              <a:rPr lang="en-US" sz="2400" dirty="0"/>
              <a:t>-(</a:t>
            </a:r>
            <a:r>
              <a:rPr lang="ko-KR" altLang="en-US" sz="2400" dirty="0" err="1"/>
              <a:t>으</a:t>
            </a:r>
            <a:r>
              <a:rPr lang="en-US" sz="2400" dirty="0"/>
              <a:t>)</a:t>
            </a:r>
            <a:r>
              <a:rPr lang="ko-KR" altLang="en-US" sz="2400" dirty="0" err="1"/>
              <a:t>러</a:t>
            </a:r>
            <a:r>
              <a:rPr lang="ko-KR" altLang="en-US" sz="2400" dirty="0"/>
              <a:t> </a:t>
            </a:r>
            <a:r>
              <a:rPr lang="en-US" altLang="ko-KR" sz="2400" dirty="0" err="1"/>
              <a:t>sa</a:t>
            </a:r>
            <a:r>
              <a:rPr lang="tr-TR" altLang="ko-KR" sz="2400" dirty="0" err="1"/>
              <a:t>dece</a:t>
            </a:r>
            <a:r>
              <a:rPr lang="tr-TR" altLang="ko-KR" sz="2400" dirty="0"/>
              <a:t> </a:t>
            </a:r>
            <a:r>
              <a:rPr lang="ko-KR" altLang="en-US" sz="2400" dirty="0"/>
              <a:t>가다</a:t>
            </a:r>
            <a:r>
              <a:rPr lang="en-US" altLang="ko-KR" sz="2400" dirty="0"/>
              <a:t>, </a:t>
            </a:r>
            <a:r>
              <a:rPr lang="ko-KR" altLang="en-US" sz="2400" dirty="0"/>
              <a:t>오다 </a:t>
            </a:r>
            <a:r>
              <a:rPr lang="tr-TR" altLang="ko-KR" sz="2400" dirty="0"/>
              <a:t>(aynı zamanda bu fiillerle biten birleşik fiiller </a:t>
            </a:r>
            <a:r>
              <a:rPr lang="ko-KR" altLang="en-US" sz="2400" dirty="0"/>
              <a:t>나가다 </a:t>
            </a:r>
            <a:r>
              <a:rPr lang="tr-TR" altLang="ko-KR" sz="2400" dirty="0"/>
              <a:t>gibi) </a:t>
            </a:r>
            <a:r>
              <a:rPr lang="en-US" altLang="ko-KR" sz="2400" dirty="0" err="1"/>
              <a:t>ya</a:t>
            </a:r>
            <a:r>
              <a:rPr lang="ko-KR" altLang="en-US" sz="2400" dirty="0"/>
              <a:t> </a:t>
            </a:r>
            <a:r>
              <a:rPr lang="tr-TR" altLang="ko-KR" sz="2400" dirty="0"/>
              <a:t>da </a:t>
            </a:r>
            <a:r>
              <a:rPr lang="ko-KR" altLang="en-US" sz="2400" dirty="0"/>
              <a:t>다니다 </a:t>
            </a:r>
            <a:r>
              <a:rPr lang="tr-TR" altLang="ko-KR" sz="2400" dirty="0"/>
              <a:t>fiilleri ile kullanılır.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6656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506</Words>
  <Application>Microsoft Office PowerPoint</Application>
  <PresentationFormat>Geniş ekran</PresentationFormat>
  <Paragraphs>89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Wingdings</vt:lpstr>
      <vt:lpstr>Geçmişe bakış</vt:lpstr>
      <vt:lpstr>-(으)ㄹ래요</vt:lpstr>
      <vt:lpstr>(으)ㄹ래요</vt:lpstr>
      <vt:lpstr>(으)ㄹ래요</vt:lpstr>
      <vt:lpstr>(으)ㄹ래요</vt:lpstr>
      <vt:lpstr>(으)ㄹ래요</vt:lpstr>
      <vt:lpstr>PowerPoint Sunusu</vt:lpstr>
      <vt:lpstr>-(으)러 가다</vt:lpstr>
      <vt:lpstr>-(으)러 가다</vt:lpstr>
      <vt:lpstr>-(으)러 가다</vt:lpstr>
      <vt:lpstr>-(으)러 가다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-(으)ㄹ래요</dc:title>
  <dc:creator>Oktay Gökhan BANBAL</dc:creator>
  <cp:lastModifiedBy>Oktay Gökhan BANBAL</cp:lastModifiedBy>
  <cp:revision>2</cp:revision>
  <dcterms:created xsi:type="dcterms:W3CDTF">2020-05-03T12:10:37Z</dcterms:created>
  <dcterms:modified xsi:type="dcterms:W3CDTF">2020-05-03T12:19:45Z</dcterms:modified>
</cp:coreProperties>
</file>