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1" r:id="rId2"/>
    <p:sldId id="322" r:id="rId3"/>
    <p:sldId id="308" r:id="rId4"/>
    <p:sldId id="320" r:id="rId5"/>
    <p:sldId id="323" r:id="rId6"/>
    <p:sldId id="326" r:id="rId7"/>
    <p:sldId id="325" r:id="rId8"/>
    <p:sldId id="317" r:id="rId9"/>
    <p:sldId id="328" r:id="rId10"/>
    <p:sldId id="319" r:id="rId11"/>
    <p:sldId id="327" r:id="rId12"/>
    <p:sldId id="306" r:id="rId13"/>
    <p:sldId id="309" r:id="rId14"/>
    <p:sldId id="316" r:id="rId15"/>
    <p:sldId id="311" r:id="rId16"/>
    <p:sldId id="302" r:id="rId17"/>
    <p:sldId id="263" r:id="rId18"/>
    <p:sldId id="269" r:id="rId19"/>
    <p:sldId id="270" r:id="rId20"/>
    <p:sldId id="271" r:id="rId21"/>
    <p:sldId id="272" r:id="rId22"/>
    <p:sldId id="273" r:id="rId23"/>
    <p:sldId id="274" r:id="rId24"/>
    <p:sldId id="276" r:id="rId25"/>
    <p:sldId id="277" r:id="rId26"/>
    <p:sldId id="280" r:id="rId27"/>
    <p:sldId id="281" r:id="rId28"/>
    <p:sldId id="282" r:id="rId29"/>
    <p:sldId id="283" r:id="rId30"/>
    <p:sldId id="285" r:id="rId31"/>
    <p:sldId id="286" r:id="rId32"/>
    <p:sldId id="289" r:id="rId33"/>
    <p:sldId id="290" r:id="rId34"/>
    <p:sldId id="291" r:id="rId35"/>
    <p:sldId id="292" r:id="rId36"/>
    <p:sldId id="293" r:id="rId37"/>
    <p:sldId id="294" r:id="rId38"/>
    <p:sldId id="295"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24.10.2019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24.10.2019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24.10.2019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24.10.2019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24.10.2019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24.10.2019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latin typeface="Comic Sans MS" panose="030F0702030302020204" pitchFamily="66" charset="0"/>
              </a:rPr>
              <a:t>TAT ALMA</a:t>
            </a:r>
            <a:endParaRPr lang="tr-TR"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323528" y="1196752"/>
            <a:ext cx="8363272" cy="4929411"/>
          </a:xfrm>
        </p:spPr>
        <p:txBody>
          <a:bodyPr>
            <a:noAutofit/>
          </a:bodyPr>
          <a:lstStyle/>
          <a:p>
            <a:r>
              <a:rPr lang="tr-TR" sz="2400" b="1" dirty="0">
                <a:latin typeface="Comic Sans MS" panose="030F0702030302020204" pitchFamily="66" charset="0"/>
              </a:rPr>
              <a:t>Tat alma, beş duyudan biridir. </a:t>
            </a:r>
            <a:endParaRPr lang="tr-TR" sz="2400" b="1" dirty="0" smtClean="0">
              <a:latin typeface="Comic Sans MS" panose="030F0702030302020204" pitchFamily="66" charset="0"/>
            </a:endParaRPr>
          </a:p>
          <a:p>
            <a:r>
              <a:rPr lang="tr-TR" sz="2400" b="1" dirty="0" smtClean="0">
                <a:latin typeface="Comic Sans MS" panose="030F0702030302020204" pitchFamily="66" charset="0"/>
              </a:rPr>
              <a:t>İnsanda </a:t>
            </a:r>
            <a:r>
              <a:rPr lang="tr-TR" sz="2400" b="1" dirty="0">
                <a:latin typeface="Comic Sans MS" panose="030F0702030302020204" pitchFamily="66" charset="0"/>
              </a:rPr>
              <a:t>tat alma, dile temas eden nesnelerdeki kimyasal maddelerin </a:t>
            </a:r>
            <a:r>
              <a:rPr lang="tr-TR" sz="2400" b="1" dirty="0" err="1">
                <a:latin typeface="Comic Sans MS" panose="030F0702030302020204" pitchFamily="66" charset="0"/>
              </a:rPr>
              <a:t>kemoreseptörler</a:t>
            </a:r>
            <a:r>
              <a:rPr lang="tr-TR" sz="2400" b="1" dirty="0">
                <a:latin typeface="Comic Sans MS" panose="030F0702030302020204" pitchFamily="66" charset="0"/>
              </a:rPr>
              <a:t> tarafından algılanması sonucu oluşur. </a:t>
            </a:r>
            <a:endParaRPr lang="tr-TR" sz="2400" b="1" dirty="0" smtClean="0">
              <a:latin typeface="Comic Sans MS" panose="030F0702030302020204" pitchFamily="66" charset="0"/>
            </a:endParaRPr>
          </a:p>
          <a:p>
            <a:r>
              <a:rPr lang="tr-TR" sz="2400" b="1" dirty="0" smtClean="0">
                <a:latin typeface="Comic Sans MS" panose="030F0702030302020204" pitchFamily="66" charset="0"/>
              </a:rPr>
              <a:t>Bilimsel </a:t>
            </a:r>
            <a:r>
              <a:rPr lang="tr-TR" sz="2400" b="1" dirty="0">
                <a:latin typeface="Comic Sans MS" panose="030F0702030302020204" pitchFamily="66" charset="0"/>
              </a:rPr>
              <a:t>anlamda dilin tat alma sistemi ile algıladığı beş temel (ana) tat vardır: </a:t>
            </a:r>
            <a:endParaRPr lang="tr-TR" sz="2400" b="1" dirty="0" smtClean="0">
              <a:latin typeface="Comic Sans MS" panose="030F0702030302020204" pitchFamily="66" charset="0"/>
            </a:endParaRPr>
          </a:p>
          <a:p>
            <a:pPr marL="0" indent="0">
              <a:buNone/>
            </a:pPr>
            <a:r>
              <a:rPr lang="tr-TR" sz="2400" b="1" dirty="0" smtClean="0">
                <a:solidFill>
                  <a:srgbClr val="FF0000"/>
                </a:solidFill>
                <a:latin typeface="Comic Sans MS" panose="030F0702030302020204" pitchFamily="66" charset="0"/>
              </a:rPr>
              <a:t>  Tatlı   Tuzlu</a:t>
            </a:r>
            <a:r>
              <a:rPr lang="tr-TR" sz="2400" b="1" dirty="0">
                <a:solidFill>
                  <a:srgbClr val="FF0000"/>
                </a:solidFill>
                <a:latin typeface="Comic Sans MS" panose="030F0702030302020204" pitchFamily="66" charset="0"/>
              </a:rPr>
              <a:t>,</a:t>
            </a:r>
            <a:endParaRPr lang="tr-TR" sz="2400" b="1" dirty="0" smtClean="0">
              <a:solidFill>
                <a:srgbClr val="FF0000"/>
              </a:solidFill>
              <a:latin typeface="Comic Sans MS" panose="030F0702030302020204" pitchFamily="66" charset="0"/>
            </a:endParaRPr>
          </a:p>
          <a:p>
            <a:pPr marL="0" indent="0">
              <a:buNone/>
            </a:pPr>
            <a:r>
              <a:rPr lang="tr-TR" sz="2400" b="1" dirty="0" smtClean="0">
                <a:solidFill>
                  <a:srgbClr val="FF0000"/>
                </a:solidFill>
                <a:latin typeface="Comic Sans MS" panose="030F0702030302020204" pitchFamily="66" charset="0"/>
              </a:rPr>
              <a:t>  Ekşi    Bitter </a:t>
            </a:r>
            <a:r>
              <a:rPr lang="tr-TR" sz="2400" b="1" dirty="0">
                <a:solidFill>
                  <a:srgbClr val="FF0000"/>
                </a:solidFill>
                <a:latin typeface="Comic Sans MS" panose="030F0702030302020204" pitchFamily="66" charset="0"/>
              </a:rPr>
              <a:t>(buruk/acımtırak) </a:t>
            </a:r>
            <a:r>
              <a:rPr lang="tr-TR" sz="2400" b="1" dirty="0" smtClean="0">
                <a:solidFill>
                  <a:srgbClr val="FF0000"/>
                </a:solidFill>
                <a:latin typeface="Comic Sans MS" panose="030F0702030302020204" pitchFamily="66" charset="0"/>
              </a:rPr>
              <a:t>   </a:t>
            </a:r>
            <a:r>
              <a:rPr lang="tr-TR" sz="2400" b="1" dirty="0" err="1" smtClean="0">
                <a:solidFill>
                  <a:srgbClr val="FF0000"/>
                </a:solidFill>
                <a:latin typeface="Comic Sans MS" panose="030F0702030302020204" pitchFamily="66" charset="0"/>
              </a:rPr>
              <a:t>Umami</a:t>
            </a:r>
            <a:r>
              <a:rPr lang="tr-TR" sz="2400" b="1" dirty="0" smtClean="0">
                <a:solidFill>
                  <a:srgbClr val="FF0000"/>
                </a:solidFill>
                <a:latin typeface="Comic Sans MS" panose="030F0702030302020204" pitchFamily="66" charset="0"/>
              </a:rPr>
              <a:t>	</a:t>
            </a:r>
            <a:endParaRPr lang="tr-TR" sz="2400" b="1" dirty="0" smtClean="0">
              <a:latin typeface="Comic Sans MS" panose="030F0702030302020204" pitchFamily="66" charset="0"/>
            </a:endParaRPr>
          </a:p>
          <a:p>
            <a:pPr marL="0" indent="0">
              <a:buNone/>
            </a:pPr>
            <a:r>
              <a:rPr lang="tr-TR" sz="2400" b="1" dirty="0">
                <a:latin typeface="Comic Sans MS" panose="030F0702030302020204" pitchFamily="66" charset="0"/>
              </a:rPr>
              <a:t>	</a:t>
            </a:r>
            <a:r>
              <a:rPr lang="tr-TR" sz="2400" b="1" dirty="0" smtClean="0">
                <a:latin typeface="Comic Sans MS" panose="030F0702030302020204" pitchFamily="66" charset="0"/>
              </a:rPr>
              <a:t>Bunlara </a:t>
            </a:r>
            <a:r>
              <a:rPr lang="tr-TR" sz="2400" b="1" dirty="0">
                <a:latin typeface="Comic Sans MS" panose="030F0702030302020204" pitchFamily="66" charset="0"/>
              </a:rPr>
              <a:t>ilaveten biber vb. yiyeceklerin oluşturduğu yanma hissi "acı" olarak tanımlanır ve gündelik kullanımda sıklıkla temel tatlara dahil edilir. Temel tatlar haricinde </a:t>
            </a:r>
            <a:r>
              <a:rPr lang="tr-TR" sz="2400" b="1" dirty="0" smtClean="0">
                <a:solidFill>
                  <a:srgbClr val="FF0000"/>
                </a:solidFill>
                <a:latin typeface="Comic Sans MS" panose="030F0702030302020204" pitchFamily="66" charset="0"/>
              </a:rPr>
              <a:t>Yağlı</a:t>
            </a:r>
            <a:r>
              <a:rPr lang="tr-TR" sz="2400" b="1" dirty="0">
                <a:solidFill>
                  <a:srgbClr val="FF0000"/>
                </a:solidFill>
                <a:latin typeface="Comic Sans MS" panose="030F0702030302020204" pitchFamily="66" charset="0"/>
              </a:rPr>
              <a:t>, </a:t>
            </a:r>
            <a:r>
              <a:rPr lang="tr-TR" sz="2400" b="1" dirty="0" smtClean="0">
                <a:solidFill>
                  <a:srgbClr val="FF0000"/>
                </a:solidFill>
                <a:latin typeface="Comic Sans MS" panose="030F0702030302020204" pitchFamily="66" charset="0"/>
              </a:rPr>
              <a:t>Metalik</a:t>
            </a:r>
            <a:r>
              <a:rPr lang="tr-TR" sz="2400" b="1" dirty="0" smtClean="0">
                <a:latin typeface="Comic Sans MS" panose="030F0702030302020204" pitchFamily="66" charset="0"/>
              </a:rPr>
              <a:t> </a:t>
            </a:r>
            <a:r>
              <a:rPr lang="tr-TR" sz="2400" b="1" dirty="0">
                <a:latin typeface="Comic Sans MS" panose="030F0702030302020204" pitchFamily="66" charset="0"/>
              </a:rPr>
              <a:t>gibi çok çeşitli tat sınıfları mevcuttur.</a:t>
            </a:r>
          </a:p>
        </p:txBody>
      </p:sp>
    </p:spTree>
    <p:extLst>
      <p:ext uri="{BB962C8B-B14F-4D97-AF65-F5344CB8AC3E}">
        <p14:creationId xmlns:p14="http://schemas.microsoft.com/office/powerpoint/2010/main" val="11255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7239000" cy="5330992"/>
          </a:xfrm>
        </p:spPr>
        <p:txBody>
          <a:bodyPr>
            <a:normAutofit fontScale="92500" lnSpcReduction="20000"/>
          </a:bodyPr>
          <a:lstStyle/>
          <a:p>
            <a:r>
              <a:rPr lang="tr-TR" sz="2800" dirty="0">
                <a:latin typeface="Comic Sans MS" panose="030F0702030302020204" pitchFamily="66" charset="0"/>
              </a:rPr>
              <a:t>CH-19 tatlı biberler </a:t>
            </a:r>
            <a:r>
              <a:rPr lang="tr-TR" sz="2800" dirty="0" err="1" smtClean="0">
                <a:latin typeface="Comic Sans MS" panose="030F0702030302020204" pitchFamily="66" charset="0"/>
              </a:rPr>
              <a:t>kapsinoidler</a:t>
            </a:r>
            <a:r>
              <a:rPr lang="tr-TR" sz="2800" dirty="0" smtClean="0">
                <a:latin typeface="Comic Sans MS" panose="030F0702030302020204" pitchFamily="66" charset="0"/>
              </a:rPr>
              <a:t> </a:t>
            </a:r>
            <a:r>
              <a:rPr lang="tr-TR" sz="2800" dirty="0">
                <a:latin typeface="Comic Sans MS" panose="030F0702030302020204" pitchFamily="66" charset="0"/>
              </a:rPr>
              <a:t>ile benzer yapıyı paylaşan ve </a:t>
            </a:r>
            <a:r>
              <a:rPr lang="tr-TR" sz="2800" dirty="0" err="1">
                <a:latin typeface="Comic Sans MS" panose="030F0702030302020204" pitchFamily="66" charset="0"/>
              </a:rPr>
              <a:t>kapsait</a:t>
            </a:r>
            <a:r>
              <a:rPr lang="tr-TR" sz="2800" dirty="0">
                <a:latin typeface="Comic Sans MS" panose="030F0702030302020204" pitchFamily="66" charset="0"/>
              </a:rPr>
              <a:t>, </a:t>
            </a:r>
            <a:r>
              <a:rPr lang="tr-TR" sz="2800" dirty="0" err="1">
                <a:latin typeface="Comic Sans MS" panose="030F0702030302020204" pitchFamily="66" charset="0"/>
              </a:rPr>
              <a:t>dihidrokapsait</a:t>
            </a:r>
            <a:r>
              <a:rPr lang="tr-TR" sz="2800" dirty="0">
                <a:latin typeface="Comic Sans MS" panose="030F0702030302020204" pitchFamily="66" charset="0"/>
              </a:rPr>
              <a:t> ve </a:t>
            </a:r>
            <a:r>
              <a:rPr lang="tr-TR" sz="2800" dirty="0" err="1">
                <a:latin typeface="Comic Sans MS" panose="030F0702030302020204" pitchFamily="66" charset="0"/>
              </a:rPr>
              <a:t>nordihidrokapsait</a:t>
            </a:r>
            <a:r>
              <a:rPr lang="tr-TR" sz="2800" dirty="0">
                <a:latin typeface="Comic Sans MS" panose="030F0702030302020204" pitchFamily="66" charset="0"/>
              </a:rPr>
              <a:t> vb. </a:t>
            </a:r>
            <a:r>
              <a:rPr lang="tr-TR" sz="2800" dirty="0" err="1">
                <a:latin typeface="Comic Sans MS" panose="030F0702030302020204" pitchFamily="66" charset="0"/>
              </a:rPr>
              <a:t>kapsait</a:t>
            </a:r>
            <a:r>
              <a:rPr lang="tr-TR" sz="2800" dirty="0">
                <a:latin typeface="Comic Sans MS" panose="030F0702030302020204" pitchFamily="66" charset="0"/>
              </a:rPr>
              <a:t>  içeren doğal  </a:t>
            </a:r>
            <a:r>
              <a:rPr lang="tr-TR" sz="2800" b="1" dirty="0" smtClean="0">
                <a:latin typeface="Comic Sans MS" panose="030F0702030302020204" pitchFamily="66" charset="0"/>
              </a:rPr>
              <a:t>KAPSİNOİDLERİN</a:t>
            </a:r>
            <a:r>
              <a:rPr lang="tr-TR" sz="2800" dirty="0" smtClean="0">
                <a:latin typeface="Comic Sans MS" panose="030F0702030302020204" pitchFamily="66" charset="0"/>
              </a:rPr>
              <a:t> kaynağıdırlar.</a:t>
            </a:r>
          </a:p>
          <a:p>
            <a:r>
              <a:rPr lang="tr-TR" sz="2800" b="1" dirty="0" err="1" smtClean="0">
                <a:solidFill>
                  <a:srgbClr val="7030A0"/>
                </a:solidFill>
                <a:latin typeface="Comic Sans MS" panose="030F0702030302020204" pitchFamily="66" charset="0"/>
              </a:rPr>
              <a:t>Kapsaisinoidler</a:t>
            </a:r>
            <a:r>
              <a:rPr lang="tr-TR" sz="2800" b="1" dirty="0" smtClean="0">
                <a:solidFill>
                  <a:srgbClr val="7030A0"/>
                </a:solidFill>
                <a:latin typeface="Comic Sans MS" panose="030F0702030302020204" pitchFamily="66" charset="0"/>
              </a:rPr>
              <a:t> </a:t>
            </a:r>
            <a:r>
              <a:rPr lang="tr-TR" sz="2800" b="1" dirty="0">
                <a:solidFill>
                  <a:srgbClr val="7030A0"/>
                </a:solidFill>
                <a:latin typeface="Comic Sans MS" panose="030F0702030302020204" pitchFamily="66" charset="0"/>
              </a:rPr>
              <a:t>ile karşılaştırıldığında, </a:t>
            </a:r>
            <a:r>
              <a:rPr lang="tr-TR" sz="2800" b="1" dirty="0" err="1">
                <a:solidFill>
                  <a:srgbClr val="7030A0"/>
                </a:solidFill>
                <a:latin typeface="Comic Sans MS" panose="030F0702030302020204" pitchFamily="66" charset="0"/>
              </a:rPr>
              <a:t>kapsinoidler</a:t>
            </a:r>
            <a:r>
              <a:rPr lang="tr-TR" sz="2800" b="1" dirty="0">
                <a:solidFill>
                  <a:srgbClr val="7030A0"/>
                </a:solidFill>
                <a:latin typeface="Comic Sans MS" panose="030F0702030302020204" pitchFamily="66" charset="0"/>
              </a:rPr>
              <a:t> daha az acıdır ve normal sulu ortamlarda kolayca </a:t>
            </a:r>
            <a:r>
              <a:rPr lang="tr-TR" sz="2800" b="1" dirty="0" smtClean="0">
                <a:solidFill>
                  <a:srgbClr val="7030A0"/>
                </a:solidFill>
                <a:latin typeface="Comic Sans MS" panose="030F0702030302020204" pitchFamily="66" charset="0"/>
              </a:rPr>
              <a:t>kırılırlar.</a:t>
            </a:r>
          </a:p>
          <a:p>
            <a:r>
              <a:rPr lang="tr-TR" sz="2800" dirty="0" smtClean="0">
                <a:latin typeface="Comic Sans MS" panose="030F0702030302020204" pitchFamily="66" charset="0"/>
              </a:rPr>
              <a:t>Şimdiye </a:t>
            </a:r>
            <a:r>
              <a:rPr lang="tr-TR" sz="2800" dirty="0">
                <a:latin typeface="Comic Sans MS" panose="030F0702030302020204" pitchFamily="66" charset="0"/>
              </a:rPr>
              <a:t>kadar, </a:t>
            </a:r>
            <a:r>
              <a:rPr lang="tr-TR" sz="2800" dirty="0" err="1">
                <a:latin typeface="Comic Sans MS" panose="030F0702030302020204" pitchFamily="66" charset="0"/>
              </a:rPr>
              <a:t>kapsinoidlerin</a:t>
            </a:r>
            <a:r>
              <a:rPr lang="tr-TR" sz="2800" dirty="0">
                <a:latin typeface="Comic Sans MS" panose="030F0702030302020204" pitchFamily="66" charset="0"/>
              </a:rPr>
              <a:t> </a:t>
            </a:r>
            <a:r>
              <a:rPr lang="tr-TR" sz="2800" dirty="0" err="1">
                <a:latin typeface="Comic Sans MS" panose="030F0702030302020204" pitchFamily="66" charset="0"/>
              </a:rPr>
              <a:t>antitümör</a:t>
            </a:r>
            <a:r>
              <a:rPr lang="tr-TR" sz="2800" dirty="0">
                <a:latin typeface="Comic Sans MS" panose="030F0702030302020204" pitchFamily="66" charset="0"/>
              </a:rPr>
              <a:t>, </a:t>
            </a:r>
            <a:r>
              <a:rPr lang="tr-TR" sz="2800" dirty="0" err="1">
                <a:latin typeface="Comic Sans MS" panose="030F0702030302020204" pitchFamily="66" charset="0"/>
              </a:rPr>
              <a:t>antioksidan,antiobezite</a:t>
            </a:r>
            <a:r>
              <a:rPr lang="tr-TR" sz="2800" dirty="0">
                <a:latin typeface="Comic Sans MS" panose="030F0702030302020204" pitchFamily="66" charset="0"/>
              </a:rPr>
              <a:t> gibi biyolojik özelliklere sahip olduğu bulunmuştur. Böylece, </a:t>
            </a:r>
            <a:r>
              <a:rPr lang="tr-TR" sz="2800" dirty="0" err="1">
                <a:latin typeface="Comic Sans MS" panose="030F0702030302020204" pitchFamily="66" charset="0"/>
              </a:rPr>
              <a:t>kapsinoidler</a:t>
            </a:r>
            <a:r>
              <a:rPr lang="tr-TR" sz="2800" dirty="0">
                <a:latin typeface="Comic Sans MS" panose="030F0702030302020204" pitchFamily="66" charset="0"/>
              </a:rPr>
              <a:t> </a:t>
            </a:r>
            <a:r>
              <a:rPr lang="tr-TR" sz="2800" dirty="0" err="1">
                <a:latin typeface="Comic Sans MS" panose="030F0702030302020204" pitchFamily="66" charset="0"/>
              </a:rPr>
              <a:t>kapsaisinoidlerden</a:t>
            </a:r>
            <a:r>
              <a:rPr lang="tr-TR" sz="2800" dirty="0">
                <a:latin typeface="Comic Sans MS" panose="030F0702030302020204" pitchFamily="66" charset="0"/>
              </a:rPr>
              <a:t> daha az </a:t>
            </a:r>
            <a:r>
              <a:rPr lang="tr-TR" sz="2800" dirty="0" err="1">
                <a:latin typeface="Comic Sans MS" panose="030F0702030302020204" pitchFamily="66" charset="0"/>
              </a:rPr>
              <a:t>toksik</a:t>
            </a:r>
            <a:r>
              <a:rPr lang="tr-TR" sz="2800" dirty="0">
                <a:latin typeface="Comic Sans MS" panose="030F0702030302020204" pitchFamily="66" charset="0"/>
              </a:rPr>
              <a:t> olduğundan klinik uygulamalarda mesela, kanser ve ağırlık kaybı önleyici gibi avantajlara sahip olabilirler.</a:t>
            </a:r>
            <a:endParaRPr lang="tr-TR" dirty="0">
              <a:latin typeface="Comic Sans MS" panose="030F0702030302020204" pitchFamily="66" charset="0"/>
            </a:endParaRPr>
          </a:p>
        </p:txBody>
      </p:sp>
      <p:sp>
        <p:nvSpPr>
          <p:cNvPr id="4" name="Yuvarlatılmış Dikdörtgen 3"/>
          <p:cNvSpPr/>
          <p:nvPr/>
        </p:nvSpPr>
        <p:spPr>
          <a:xfrm>
            <a:off x="5652120" y="476672"/>
            <a:ext cx="3024336"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a:stretch>
            <a:fillRect/>
          </a:stretch>
        </p:blipFill>
        <p:spPr>
          <a:xfrm>
            <a:off x="5796136" y="359584"/>
            <a:ext cx="2520280" cy="936104"/>
          </a:xfrm>
          <a:prstGeom prst="rect">
            <a:avLst/>
          </a:prstGeom>
        </p:spPr>
      </p:pic>
    </p:spTree>
    <p:extLst>
      <p:ext uri="{BB962C8B-B14F-4D97-AF65-F5344CB8AC3E}">
        <p14:creationId xmlns:p14="http://schemas.microsoft.com/office/powerpoint/2010/main" val="16700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t>Kapsaisin</a:t>
            </a:r>
            <a:r>
              <a:rPr lang="tr-TR" b="1" dirty="0" smtClean="0"/>
              <a:t> </a:t>
            </a:r>
            <a:endParaRPr lang="tr-TR" b="1" dirty="0"/>
          </a:p>
        </p:txBody>
      </p:sp>
      <p:sp>
        <p:nvSpPr>
          <p:cNvPr id="3" name="İçerik Yer Tutucusu 2"/>
          <p:cNvSpPr>
            <a:spLocks noGrp="1"/>
          </p:cNvSpPr>
          <p:nvPr>
            <p:ph idx="1"/>
          </p:nvPr>
        </p:nvSpPr>
        <p:spPr/>
        <p:txBody>
          <a:bodyPr/>
          <a:lstStyle/>
          <a:p>
            <a:r>
              <a:rPr lang="tr-TR" dirty="0"/>
              <a:t>İnsanda dilde bulunan </a:t>
            </a:r>
            <a:r>
              <a:rPr lang="tr-TR" dirty="0" err="1"/>
              <a:t>kapsaisin</a:t>
            </a:r>
            <a:r>
              <a:rPr lang="tr-TR" dirty="0"/>
              <a:t> reseptörleri, bu maddeden etkilenerek acı veya sıcak hissine neden olur. Kuşlar ve yılanlar gibi bazı hayvanlarda bu algılayıcılar olmadığından acıyı hissetmezler.</a:t>
            </a:r>
          </a:p>
          <a:p>
            <a:endParaRPr lang="tr-TR" dirty="0"/>
          </a:p>
        </p:txBody>
      </p:sp>
    </p:spTree>
    <p:extLst>
      <p:ext uri="{BB962C8B-B14F-4D97-AF65-F5344CB8AC3E}">
        <p14:creationId xmlns:p14="http://schemas.microsoft.com/office/powerpoint/2010/main" val="381115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KAPSAİSİN </a:t>
            </a:r>
            <a:endParaRPr lang="tr-TR" dirty="0"/>
          </a:p>
        </p:txBody>
      </p:sp>
      <p:sp>
        <p:nvSpPr>
          <p:cNvPr id="3" name="İçerik Yer Tutucusu 2"/>
          <p:cNvSpPr>
            <a:spLocks noGrp="1"/>
          </p:cNvSpPr>
          <p:nvPr>
            <p:ph idx="1"/>
          </p:nvPr>
        </p:nvSpPr>
        <p:spPr/>
        <p:txBody>
          <a:bodyPr>
            <a:normAutofit/>
          </a:bodyPr>
          <a:lstStyle/>
          <a:p>
            <a:r>
              <a:rPr lang="tr-TR" b="1" dirty="0" err="1"/>
              <a:t>Kapsaisin</a:t>
            </a:r>
            <a:r>
              <a:rPr lang="tr-TR" dirty="0"/>
              <a:t> </a:t>
            </a:r>
            <a:endParaRPr lang="tr-TR" dirty="0" smtClean="0"/>
          </a:p>
          <a:p>
            <a:pPr marL="0" indent="0" algn="ctr">
              <a:buNone/>
            </a:pPr>
            <a:r>
              <a:rPr lang="tr-TR" dirty="0" smtClean="0"/>
              <a:t>(8-methyl-N-vanillyl-6 </a:t>
            </a:r>
            <a:r>
              <a:rPr lang="tr-TR" dirty="0" err="1" smtClean="0"/>
              <a:t>nonenamide</a:t>
            </a:r>
            <a:r>
              <a:rPr lang="tr-TR" dirty="0" smtClean="0"/>
              <a:t>)</a:t>
            </a:r>
          </a:p>
          <a:p>
            <a:pPr marL="0" indent="0" algn="ctr">
              <a:buNone/>
            </a:pPr>
            <a:r>
              <a:rPr lang="tr-TR" sz="2600" dirty="0" smtClean="0"/>
              <a:t>(</a:t>
            </a:r>
            <a:r>
              <a:rPr lang="tr-TR" sz="2600" dirty="0"/>
              <a:t>CH</a:t>
            </a:r>
            <a:r>
              <a:rPr lang="tr-TR" sz="2600" baseline="-25000" dirty="0"/>
              <a:t>3</a:t>
            </a:r>
            <a:r>
              <a:rPr lang="tr-TR" sz="2600" dirty="0"/>
              <a:t>)2CHCH=CH(CH</a:t>
            </a:r>
            <a:r>
              <a:rPr lang="tr-TR" sz="2600" baseline="-25000" dirty="0"/>
              <a:t>2</a:t>
            </a:r>
            <a:r>
              <a:rPr lang="tr-TR" sz="2600" dirty="0"/>
              <a:t>)4CONHCH</a:t>
            </a:r>
            <a:r>
              <a:rPr lang="tr-TR" sz="2600" baseline="-25000" dirty="0"/>
              <a:t>2</a:t>
            </a:r>
            <a:r>
              <a:rPr lang="tr-TR" sz="2600" dirty="0"/>
              <a:t>C</a:t>
            </a:r>
            <a:r>
              <a:rPr lang="tr-TR" sz="2600" baseline="-25000" dirty="0"/>
              <a:t>6</a:t>
            </a:r>
            <a:r>
              <a:rPr lang="tr-TR" sz="2600" dirty="0"/>
              <a:t>H</a:t>
            </a:r>
            <a:r>
              <a:rPr lang="tr-TR" sz="2600" baseline="-25000" dirty="0"/>
              <a:t>3</a:t>
            </a:r>
            <a:r>
              <a:rPr lang="tr-TR" sz="2600" dirty="0"/>
              <a:t>-4-(OH)-3-(</a:t>
            </a:r>
            <a:r>
              <a:rPr lang="tr-TR" sz="2600" dirty="0" smtClean="0"/>
              <a:t>OCH</a:t>
            </a:r>
            <a:r>
              <a:rPr lang="tr-TR" sz="2600" baseline="-25000" dirty="0" smtClean="0"/>
              <a:t>3</a:t>
            </a:r>
            <a:r>
              <a:rPr lang="tr-TR" sz="2600" dirty="0" smtClean="0"/>
              <a:t>) </a:t>
            </a:r>
            <a:r>
              <a:rPr lang="tr-TR" dirty="0" smtClean="0"/>
              <a:t>Acı</a:t>
            </a:r>
            <a:r>
              <a:rPr lang="tr-TR" dirty="0"/>
              <a:t> </a:t>
            </a:r>
            <a:r>
              <a:rPr lang="tr-TR" dirty="0" smtClean="0"/>
              <a:t>biberin</a:t>
            </a:r>
            <a:r>
              <a:rPr lang="tr-TR" dirty="0"/>
              <a:t> acı olmasını sağlayan maddedir.</a:t>
            </a:r>
          </a:p>
          <a:p>
            <a:endParaRPr lang="tr-TR" dirty="0"/>
          </a:p>
        </p:txBody>
      </p:sp>
      <p:pic>
        <p:nvPicPr>
          <p:cNvPr id="4" name="Resim 3"/>
          <p:cNvPicPr>
            <a:picLocks noChangeAspect="1"/>
          </p:cNvPicPr>
          <p:nvPr/>
        </p:nvPicPr>
        <p:blipFill>
          <a:blip r:embed="rId2"/>
          <a:stretch>
            <a:fillRect/>
          </a:stretch>
        </p:blipFill>
        <p:spPr>
          <a:xfrm>
            <a:off x="502567" y="4221088"/>
            <a:ext cx="8138865" cy="1728192"/>
          </a:xfrm>
          <a:prstGeom prst="rect">
            <a:avLst/>
          </a:prstGeom>
        </p:spPr>
      </p:pic>
    </p:spTree>
    <p:extLst>
      <p:ext uri="{BB962C8B-B14F-4D97-AF65-F5344CB8AC3E}">
        <p14:creationId xmlns:p14="http://schemas.microsoft.com/office/powerpoint/2010/main" val="1635804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634082"/>
          </a:xfrm>
        </p:spPr>
        <p:txBody>
          <a:bodyPr>
            <a:normAutofit fontScale="90000"/>
          </a:bodyPr>
          <a:lstStyle/>
          <a:p>
            <a:r>
              <a:rPr lang="tr-TR" b="1" dirty="0" err="1">
                <a:solidFill>
                  <a:srgbClr val="FF0000"/>
                </a:solidFill>
              </a:rPr>
              <a:t>Kapsaisin</a:t>
            </a:r>
            <a:r>
              <a:rPr lang="tr-TR" b="1" dirty="0">
                <a:solidFill>
                  <a:srgbClr val="FF0000"/>
                </a:solidFill>
              </a:rPr>
              <a:t> </a:t>
            </a:r>
          </a:p>
        </p:txBody>
      </p:sp>
      <p:sp>
        <p:nvSpPr>
          <p:cNvPr id="3" name="İçerik Yer Tutucusu 2"/>
          <p:cNvSpPr>
            <a:spLocks noGrp="1"/>
          </p:cNvSpPr>
          <p:nvPr>
            <p:ph idx="1"/>
          </p:nvPr>
        </p:nvSpPr>
        <p:spPr>
          <a:xfrm>
            <a:off x="457200" y="1052736"/>
            <a:ext cx="8229600" cy="5073427"/>
          </a:xfrm>
        </p:spPr>
        <p:txBody>
          <a:bodyPr>
            <a:noAutofit/>
          </a:bodyPr>
          <a:lstStyle/>
          <a:p>
            <a:r>
              <a:rPr lang="tr-TR" sz="2000" b="1" dirty="0" err="1" smtClean="0">
                <a:latin typeface="Comic Sans MS" panose="030F0702030302020204" pitchFamily="66" charset="0"/>
              </a:rPr>
              <a:t>Solanaceae</a:t>
            </a:r>
            <a:r>
              <a:rPr lang="tr-TR" sz="2000" b="1" dirty="0" smtClean="0">
                <a:latin typeface="Comic Sans MS" panose="030F0702030302020204" pitchFamily="66" charset="0"/>
              </a:rPr>
              <a:t>  </a:t>
            </a:r>
            <a:r>
              <a:rPr lang="tr-TR" sz="2000" b="1" dirty="0">
                <a:latin typeface="Comic Sans MS" panose="030F0702030302020204" pitchFamily="66" charset="0"/>
              </a:rPr>
              <a:t>familyasından,  tür  adı </a:t>
            </a:r>
            <a:r>
              <a:rPr lang="tr-TR" sz="2000" b="1" dirty="0" err="1">
                <a:latin typeface="Comic Sans MS" panose="030F0702030302020204" pitchFamily="66" charset="0"/>
              </a:rPr>
              <a:t>Capsicum</a:t>
            </a:r>
            <a:r>
              <a:rPr lang="tr-TR" sz="2000" b="1" dirty="0">
                <a:latin typeface="Comic Sans MS" panose="030F0702030302020204" pitchFamily="66" charset="0"/>
              </a:rPr>
              <a:t>  </a:t>
            </a:r>
            <a:r>
              <a:rPr lang="tr-TR" sz="2000" b="1" dirty="0" err="1">
                <a:latin typeface="Comic Sans MS" panose="030F0702030302020204" pitchFamily="66" charset="0"/>
              </a:rPr>
              <a:t>annum</a:t>
            </a:r>
            <a:r>
              <a:rPr lang="tr-TR" sz="2000" b="1" dirty="0">
                <a:latin typeface="Comic Sans MS" panose="030F0702030302020204" pitchFamily="66" charset="0"/>
              </a:rPr>
              <a:t>  olan  acı  kırmızı biberden elde edilir. </a:t>
            </a:r>
            <a:r>
              <a:rPr lang="tr-TR" sz="2000" b="1" dirty="0" err="1">
                <a:latin typeface="Comic Sans MS" panose="030F0702030302020204" pitchFamily="66" charset="0"/>
              </a:rPr>
              <a:t>Kapsaisin</a:t>
            </a:r>
            <a:r>
              <a:rPr lang="tr-TR" sz="2000" b="1" dirty="0">
                <a:latin typeface="Comic Sans MS" panose="030F0702030302020204" pitchFamily="66" charset="0"/>
              </a:rPr>
              <a:t> (8-metil-N-vanilil-6-nonenamide) bir </a:t>
            </a:r>
            <a:r>
              <a:rPr lang="tr-TR" sz="2000" b="1" dirty="0" err="1">
                <a:latin typeface="Comic Sans MS" panose="030F0702030302020204" pitchFamily="66" charset="0"/>
              </a:rPr>
              <a:t>homovalinik</a:t>
            </a:r>
            <a:r>
              <a:rPr lang="tr-TR" sz="2000" b="1" dirty="0">
                <a:latin typeface="Comic Sans MS" panose="030F0702030302020204" pitchFamily="66" charset="0"/>
              </a:rPr>
              <a:t> asit </a:t>
            </a:r>
            <a:r>
              <a:rPr lang="tr-TR" sz="2000" b="1" dirty="0" err="1">
                <a:latin typeface="Comic Sans MS" panose="030F0702030302020204" pitchFamily="66" charset="0"/>
              </a:rPr>
              <a:t>derivesi</a:t>
            </a:r>
            <a:r>
              <a:rPr lang="tr-TR" sz="2000" b="1" dirty="0">
                <a:latin typeface="Comic Sans MS" panose="030F0702030302020204" pitchFamily="66" charset="0"/>
              </a:rPr>
              <a:t> ve yağda eriyen bir fenoldür. </a:t>
            </a:r>
            <a:endParaRPr lang="tr-TR" sz="2000" b="1" dirty="0" smtClean="0">
              <a:latin typeface="Comic Sans MS" panose="030F0702030302020204" pitchFamily="66" charset="0"/>
            </a:endParaRPr>
          </a:p>
          <a:p>
            <a:r>
              <a:rPr lang="tr-TR" sz="2000" b="1" dirty="0" smtClean="0">
                <a:latin typeface="Comic Sans MS" panose="030F0702030302020204" pitchFamily="66" charset="0"/>
              </a:rPr>
              <a:t>Biber </a:t>
            </a:r>
            <a:r>
              <a:rPr lang="tr-TR" sz="2000" b="1" dirty="0">
                <a:latin typeface="Comic Sans MS" panose="030F0702030302020204" pitchFamily="66" charset="0"/>
              </a:rPr>
              <a:t>Güney Amerika kökenli olup; hemen hemen dünyanın her tarafına  yayılmıştır.  Kırmızı  biber  baharat  olarak  yaygın  kullanımı  yanında  geniş  bir fizyolojik ve farmakolojik etki yelpazesine sahiptir, safra oluşumunu uyarır ve kolesterolün vücuttan atılımı için önemli olan safra asitlerinin </a:t>
            </a:r>
            <a:r>
              <a:rPr lang="tr-TR" sz="2000" b="1" dirty="0" err="1">
                <a:latin typeface="Comic Sans MS" panose="030F0702030302020204" pitchFamily="66" charset="0"/>
              </a:rPr>
              <a:t>sekresyonunu</a:t>
            </a:r>
            <a:r>
              <a:rPr lang="tr-TR" sz="2000" b="1" dirty="0">
                <a:latin typeface="Comic Sans MS" panose="030F0702030302020204" pitchFamily="66" charset="0"/>
              </a:rPr>
              <a:t> artırır. </a:t>
            </a:r>
            <a:endParaRPr lang="tr-TR" sz="2000" b="1" dirty="0" smtClean="0">
              <a:latin typeface="Comic Sans MS" panose="030F0702030302020204" pitchFamily="66" charset="0"/>
            </a:endParaRPr>
          </a:p>
        </p:txBody>
      </p:sp>
    </p:spTree>
    <p:extLst>
      <p:ext uri="{BB962C8B-B14F-4D97-AF65-F5344CB8AC3E}">
        <p14:creationId xmlns:p14="http://schemas.microsoft.com/office/powerpoint/2010/main" val="2714540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b="1" dirty="0">
                <a:latin typeface="Comic Sans MS" panose="030F0702030302020204" pitchFamily="66" charset="0"/>
              </a:rPr>
              <a:t>Acı ve tatlı biberin biyokimyasal  farkı;  tatlı  biberde  de  acı  biberde  olduğu  gibi  </a:t>
            </a:r>
            <a:r>
              <a:rPr lang="tr-TR" b="1" dirty="0" err="1">
                <a:latin typeface="Comic Sans MS" panose="030F0702030302020204" pitchFamily="66" charset="0"/>
              </a:rPr>
              <a:t>kapsaisin</a:t>
            </a:r>
            <a:r>
              <a:rPr lang="tr-TR" b="1" dirty="0">
                <a:latin typeface="Comic Sans MS" panose="030F0702030302020204" pitchFamily="66" charset="0"/>
              </a:rPr>
              <a:t>  benzeri  bileşiklerin kayda  değer  miktarlarda  bulunduğu  gösterilmiştir.  Her  ikisinin  de  molekül  yapısında  bir </a:t>
            </a:r>
            <a:r>
              <a:rPr lang="tr-TR" b="1" dirty="0" err="1">
                <a:latin typeface="Comic Sans MS" panose="030F0702030302020204" pitchFamily="66" charset="0"/>
              </a:rPr>
              <a:t>vanilil</a:t>
            </a:r>
            <a:r>
              <a:rPr lang="tr-TR" b="1" dirty="0">
                <a:latin typeface="Comic Sans MS" panose="030F0702030302020204" pitchFamily="66" charset="0"/>
              </a:rPr>
              <a:t>  çekirdeğine  bağlı  dallı  bir  yağ  </a:t>
            </a:r>
            <a:r>
              <a:rPr lang="tr-TR" b="1" dirty="0" err="1">
                <a:latin typeface="Comic Sans MS" panose="030F0702030302020204" pitchFamily="66" charset="0"/>
              </a:rPr>
              <a:t>asiti</a:t>
            </a:r>
            <a:r>
              <a:rPr lang="tr-TR" b="1" dirty="0">
                <a:latin typeface="Comic Sans MS" panose="030F0702030302020204" pitchFamily="66" charset="0"/>
              </a:rPr>
              <a:t>  bulunmaktadır.  Bu  bitkilerin  duyusal özellikleri  arasındaki  en  belirgin  fark  temel  yapıya  bağlanan  </a:t>
            </a:r>
            <a:r>
              <a:rPr lang="tr-TR" b="1" dirty="0" err="1">
                <a:latin typeface="Comic Sans MS" panose="030F0702030302020204" pitchFamily="66" charset="0"/>
              </a:rPr>
              <a:t>açil</a:t>
            </a:r>
            <a:r>
              <a:rPr lang="tr-TR" b="1" dirty="0">
                <a:latin typeface="Comic Sans MS" panose="030F0702030302020204" pitchFamily="66" charset="0"/>
              </a:rPr>
              <a:t>  ve  </a:t>
            </a:r>
            <a:r>
              <a:rPr lang="tr-TR" b="1" dirty="0" err="1">
                <a:latin typeface="Comic Sans MS" panose="030F0702030302020204" pitchFamily="66" charset="0"/>
              </a:rPr>
              <a:t>valinil</a:t>
            </a:r>
            <a:r>
              <a:rPr lang="tr-TR" b="1" dirty="0">
                <a:latin typeface="Comic Sans MS" panose="030F0702030302020204" pitchFamily="66" charset="0"/>
              </a:rPr>
              <a:t>  gruplarının bağlanma şeklinden kaynaklanmaktadır. </a:t>
            </a:r>
            <a:r>
              <a:rPr lang="tr-TR" b="1" dirty="0">
                <a:solidFill>
                  <a:srgbClr val="00B0F0"/>
                </a:solidFill>
                <a:latin typeface="Comic Sans MS" panose="030F0702030302020204" pitchFamily="66" charset="0"/>
              </a:rPr>
              <a:t>Acı biberde </a:t>
            </a:r>
            <a:r>
              <a:rPr lang="tr-TR" b="1" dirty="0" err="1">
                <a:solidFill>
                  <a:srgbClr val="00B0F0"/>
                </a:solidFill>
                <a:latin typeface="Comic Sans MS" panose="030F0702030302020204" pitchFamily="66" charset="0"/>
              </a:rPr>
              <a:t>amid</a:t>
            </a:r>
            <a:r>
              <a:rPr lang="tr-TR" b="1" dirty="0">
                <a:solidFill>
                  <a:srgbClr val="00B0F0"/>
                </a:solidFill>
                <a:latin typeface="Comic Sans MS" panose="030F0702030302020204" pitchFamily="66" charset="0"/>
              </a:rPr>
              <a:t>  bağı (</a:t>
            </a:r>
            <a:r>
              <a:rPr lang="tr-TR" b="1" dirty="0" err="1">
                <a:solidFill>
                  <a:srgbClr val="7030A0"/>
                </a:solidFill>
                <a:latin typeface="Comic Sans MS" panose="030F0702030302020204" pitchFamily="66" charset="0"/>
              </a:rPr>
              <a:t>kapsaisin</a:t>
            </a:r>
            <a:r>
              <a:rPr lang="tr-TR" b="1" dirty="0">
                <a:solidFill>
                  <a:srgbClr val="00B0F0"/>
                </a:solidFill>
                <a:latin typeface="Comic Sans MS" panose="030F0702030302020204" pitchFamily="66" charset="0"/>
              </a:rPr>
              <a:t>), tatlı biberde ester bağı bulunmaktadır. </a:t>
            </a:r>
            <a:r>
              <a:rPr lang="tr-TR" b="1" dirty="0" err="1" smtClean="0">
                <a:solidFill>
                  <a:srgbClr val="7030A0"/>
                </a:solidFill>
                <a:latin typeface="Comic Sans MS" panose="030F0702030302020204" pitchFamily="66" charset="0"/>
              </a:rPr>
              <a:t>kapsinoid</a:t>
            </a:r>
            <a:endParaRPr lang="tr-TR" b="1" dirty="0" smtClean="0">
              <a:solidFill>
                <a:srgbClr val="7030A0"/>
              </a:solidFill>
              <a:latin typeface="Comic Sans MS" panose="030F0702030302020204" pitchFamily="66" charset="0"/>
            </a:endParaRPr>
          </a:p>
          <a:p>
            <a:endParaRPr lang="tr-TR" dirty="0"/>
          </a:p>
        </p:txBody>
      </p:sp>
    </p:spTree>
    <p:extLst>
      <p:ext uri="{BB962C8B-B14F-4D97-AF65-F5344CB8AC3E}">
        <p14:creationId xmlns:p14="http://schemas.microsoft.com/office/powerpoint/2010/main" val="1116084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Kapsaisin</a:t>
            </a:r>
            <a:r>
              <a:rPr lang="tr-TR" dirty="0"/>
              <a:t> </a:t>
            </a:r>
          </a:p>
        </p:txBody>
      </p:sp>
      <p:sp>
        <p:nvSpPr>
          <p:cNvPr id="3" name="İçerik Yer Tutucusu 2"/>
          <p:cNvSpPr>
            <a:spLocks noGrp="1"/>
          </p:cNvSpPr>
          <p:nvPr>
            <p:ph idx="1"/>
          </p:nvPr>
        </p:nvSpPr>
        <p:spPr>
          <a:xfrm>
            <a:off x="457200" y="1417638"/>
            <a:ext cx="8229600" cy="4708525"/>
          </a:xfrm>
        </p:spPr>
        <p:txBody>
          <a:bodyPr>
            <a:normAutofit fontScale="70000" lnSpcReduction="20000"/>
          </a:bodyPr>
          <a:lstStyle/>
          <a:p>
            <a:r>
              <a:rPr lang="tr-TR" b="1" dirty="0" smtClean="0">
                <a:latin typeface="Comic Sans MS" panose="030F0702030302020204" pitchFamily="66" charset="0"/>
              </a:rPr>
              <a:t>Biberde </a:t>
            </a:r>
            <a:r>
              <a:rPr lang="tr-TR" b="1" dirty="0">
                <a:latin typeface="Comic Sans MS" panose="030F0702030302020204" pitchFamily="66" charset="0"/>
              </a:rPr>
              <a:t>bulunan </a:t>
            </a:r>
            <a:r>
              <a:rPr lang="tr-TR" b="1" dirty="0" err="1">
                <a:latin typeface="Comic Sans MS" panose="030F0702030302020204" pitchFamily="66" charset="0"/>
              </a:rPr>
              <a:t>kapsaisin</a:t>
            </a:r>
            <a:r>
              <a:rPr lang="tr-TR" b="1" dirty="0">
                <a:latin typeface="Comic Sans MS" panose="030F0702030302020204" pitchFamily="66" charset="0"/>
              </a:rPr>
              <a:t> acı tat duyusunu hem uyarmakta hem de duyarsızlaştırmaktadır  ancak  bu  etki  biberin  miktarı,  dilin  ön  ve arka  bölgesine  göre değişmektedir. Biberin uyardığı acı tat duyusu dilin arka kısmındaki </a:t>
            </a:r>
            <a:r>
              <a:rPr lang="tr-TR" b="1" dirty="0" err="1">
                <a:latin typeface="Comic Sans MS" panose="030F0702030302020204" pitchFamily="66" charset="0"/>
              </a:rPr>
              <a:t>sirkümvallat</a:t>
            </a:r>
            <a:r>
              <a:rPr lang="tr-TR" b="1" dirty="0">
                <a:latin typeface="Comic Sans MS" panose="030F0702030302020204" pitchFamily="66" charset="0"/>
              </a:rPr>
              <a:t> bölgede </a:t>
            </a:r>
            <a:r>
              <a:rPr lang="tr-TR" b="1" dirty="0" err="1">
                <a:latin typeface="Comic Sans MS" panose="030F0702030302020204" pitchFamily="66" charset="0"/>
              </a:rPr>
              <a:t>fungiform</a:t>
            </a:r>
            <a:r>
              <a:rPr lang="tr-TR" b="1" dirty="0">
                <a:latin typeface="Comic Sans MS" panose="030F0702030302020204" pitchFamily="66" charset="0"/>
              </a:rPr>
              <a:t>  bölgeden  daha  fazla  alınmaktadır  ve  biber  dilde  </a:t>
            </a:r>
            <a:r>
              <a:rPr lang="tr-TR" b="1" dirty="0" err="1">
                <a:latin typeface="Comic Sans MS" panose="030F0702030302020204" pitchFamily="66" charset="0"/>
              </a:rPr>
              <a:t>kemestezik</a:t>
            </a:r>
            <a:r>
              <a:rPr lang="tr-TR" b="1" dirty="0">
                <a:latin typeface="Comic Sans MS" panose="030F0702030302020204" pitchFamily="66" charset="0"/>
              </a:rPr>
              <a:t>  bir  etki  meydana getirmektedir.  </a:t>
            </a:r>
            <a:r>
              <a:rPr lang="tr-TR" b="1" dirty="0" err="1">
                <a:latin typeface="Comic Sans MS" panose="030F0702030302020204" pitchFamily="66" charset="0"/>
              </a:rPr>
              <a:t>Kapsaisin</a:t>
            </a:r>
            <a:r>
              <a:rPr lang="tr-TR" b="1" dirty="0">
                <a:latin typeface="Comic Sans MS" panose="030F0702030302020204" pitchFamily="66" charset="0"/>
              </a:rPr>
              <a:t>  ve  buna  benzer  bileşikler  hep  birlikte  </a:t>
            </a:r>
            <a:r>
              <a:rPr lang="tr-TR" b="1" dirty="0" err="1">
                <a:latin typeface="Comic Sans MS" panose="030F0702030302020204" pitchFamily="66" charset="0"/>
              </a:rPr>
              <a:t>vaniloidler</a:t>
            </a:r>
            <a:r>
              <a:rPr lang="tr-TR" b="1" dirty="0">
                <a:latin typeface="Comic Sans MS" panose="030F0702030302020204" pitchFamily="66" charset="0"/>
              </a:rPr>
              <a:t>  olarak  bilinen  </a:t>
            </a:r>
            <a:r>
              <a:rPr lang="tr-TR" b="1" dirty="0" err="1" smtClean="0">
                <a:latin typeface="Comic Sans MS" panose="030F0702030302020204" pitchFamily="66" charset="0"/>
              </a:rPr>
              <a:t>alkaloidlerdir</a:t>
            </a:r>
            <a:r>
              <a:rPr lang="tr-TR" b="1" dirty="0">
                <a:latin typeface="Comic Sans MS" panose="030F0702030302020204" pitchFamily="66" charset="0"/>
              </a:rPr>
              <a:t>. </a:t>
            </a:r>
            <a:endParaRPr lang="tr-TR" b="1" dirty="0" smtClean="0">
              <a:latin typeface="Comic Sans MS" panose="030F0702030302020204" pitchFamily="66" charset="0"/>
            </a:endParaRPr>
          </a:p>
          <a:p>
            <a:pPr marL="0" indent="0">
              <a:buNone/>
            </a:pPr>
            <a:endParaRPr lang="tr-TR" b="1" dirty="0" smtClean="0">
              <a:latin typeface="Comic Sans MS" panose="030F0702030302020204" pitchFamily="66" charset="0"/>
            </a:endParaRPr>
          </a:p>
          <a:p>
            <a:r>
              <a:rPr lang="tr-TR" b="1" dirty="0" err="1" smtClean="0">
                <a:latin typeface="Comic Sans MS" panose="030F0702030302020204" pitchFamily="66" charset="0"/>
              </a:rPr>
              <a:t>Vaniloidler</a:t>
            </a:r>
            <a:r>
              <a:rPr lang="tr-TR" b="1" dirty="0" smtClean="0">
                <a:latin typeface="Comic Sans MS" panose="030F0702030302020204" pitchFamily="66" charset="0"/>
              </a:rPr>
              <a:t> </a:t>
            </a:r>
            <a:r>
              <a:rPr lang="tr-TR" b="1" dirty="0">
                <a:latin typeface="Comic Sans MS" panose="030F0702030302020204" pitchFamily="66" charset="0"/>
              </a:rPr>
              <a:t>hücre üzerinde bulunan sinirleri uyaran </a:t>
            </a:r>
            <a:r>
              <a:rPr lang="tr-TR" b="1" dirty="0" err="1">
                <a:latin typeface="Comic Sans MS" panose="030F0702030302020204" pitchFamily="66" charset="0"/>
              </a:rPr>
              <a:t>vaniloid</a:t>
            </a:r>
            <a:r>
              <a:rPr lang="tr-TR" b="1" dirty="0">
                <a:latin typeface="Comic Sans MS" panose="030F0702030302020204" pitchFamily="66" charset="0"/>
              </a:rPr>
              <a:t> reseptör tip 1’i uyararak etki gösterirler. </a:t>
            </a:r>
            <a:r>
              <a:rPr lang="tr-TR" b="1" dirty="0" err="1">
                <a:latin typeface="Comic Sans MS" panose="030F0702030302020204" pitchFamily="66" charset="0"/>
              </a:rPr>
              <a:t>Vaniloid</a:t>
            </a:r>
            <a:r>
              <a:rPr lang="tr-TR" b="1" dirty="0">
                <a:latin typeface="Comic Sans MS" panose="030F0702030302020204" pitchFamily="66" charset="0"/>
              </a:rPr>
              <a:t> reseptör tip 1; acı </a:t>
            </a:r>
            <a:r>
              <a:rPr lang="tr-TR" b="1" dirty="0" err="1">
                <a:latin typeface="Comic Sans MS" panose="030F0702030302020204" pitchFamily="66" charset="0"/>
              </a:rPr>
              <a:t>vaniloid</a:t>
            </a:r>
            <a:r>
              <a:rPr lang="tr-TR" b="1" dirty="0">
                <a:latin typeface="Comic Sans MS" panose="030F0702030302020204" pitchFamily="66" charset="0"/>
              </a:rPr>
              <a:t> bileşikler, hücre dışı protonlar veya aşırı sıcaklık tarafından uyarılan bir katyon kanalıdır </a:t>
            </a:r>
            <a:r>
              <a:rPr lang="tr-TR" b="1" dirty="0" err="1">
                <a:latin typeface="Comic Sans MS" panose="030F0702030302020204" pitchFamily="66" charset="0"/>
              </a:rPr>
              <a:t>nörojenik</a:t>
            </a:r>
            <a:r>
              <a:rPr lang="tr-TR" b="1" dirty="0">
                <a:latin typeface="Comic Sans MS" panose="030F0702030302020204" pitchFamily="66" charset="0"/>
              </a:rPr>
              <a:t> </a:t>
            </a:r>
            <a:r>
              <a:rPr lang="tr-TR" b="1" dirty="0" err="1">
                <a:latin typeface="Comic Sans MS" panose="030F0702030302020204" pitchFamily="66" charset="0"/>
              </a:rPr>
              <a:t>inflamasyonda</a:t>
            </a:r>
            <a:r>
              <a:rPr lang="tr-TR" b="1" dirty="0">
                <a:latin typeface="Comic Sans MS" panose="030F0702030302020204" pitchFamily="66" charset="0"/>
              </a:rPr>
              <a:t> kilit </a:t>
            </a:r>
            <a:r>
              <a:rPr lang="tr-TR" b="1" dirty="0" smtClean="0">
                <a:latin typeface="Comic Sans MS" panose="030F0702030302020204" pitchFamily="66" charset="0"/>
              </a:rPr>
              <a:t>rol oynar.</a:t>
            </a:r>
            <a:endParaRPr lang="tr-TR" b="1" dirty="0">
              <a:latin typeface="Comic Sans MS" panose="030F0702030302020204" pitchFamily="66" charset="0"/>
            </a:endParaRPr>
          </a:p>
        </p:txBody>
      </p:sp>
      <p:sp>
        <p:nvSpPr>
          <p:cNvPr id="4" name="AutoShape 2" descr="data:image/png;base64,iVBORw0KGgoAAAANSUhEUgAAA5gAAAUVCAYAAABxNm6BAAAgAElEQVR4Xuy9W8h11XX/v7zohRKCVKmK9XhRJRJtrRBBTalJVVLCaxSiREXxgMcKFsXg+fUQWpQIxkNF36KoF6+gKCGpBzSICiYVoxcRLUWMIEiibS6M0qvfv9/1+439H894x1xrrr3XPj3PZ4P4PnuvNdecnzHmmGPMOeZcu/2f//00fCAAAQhAAAIQgAAEIAABCEAAAjMS2I0Ac0aC3A4BCEAAAhCAAAQgAAEIQAACLQECTBQB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sbVLOT9999vzjjjjOaaa65pzjrrrLaSt912W/P66683TzzxRLPXXntNXfFpy8nqlFVC9Xvsscc21HPaZ9Y2UuV//PHHzd13393svvvuzWeffdZyO+6445obb7yxtpi1uC6TwyztlbzuvPPOZufOnc1hhx1WZLBMxtbm++67r5Upn+EEZtGR+DQr65xzzpnYp+E12nhHZjemLbNWp6ctf9n3zSLLIWxqbX4tj3mPA7X12OrXZXIYoheeX60uYsPH17qx++dYNVzVeo3Vvq1QDgHmJpWygsjjjz++bd3jjz/eOnAaEG666abm5JNPnjrA/PLLL5urrrqqefDBB6cqp89oZOXvscceMz2zT8Q2uD3//PPNxRdfPPcA0z/P6nbUUUftEpxpsD777LMn1X/ttddGC4yiHOzvd955p7n11lsHB9R9jkXG+KOPPmonQKZ9Zp9c/e+eZR9H7zi99957bT/qu2dIXWa51vqHytBEyNNPP10V2M/yzGkcwb7nZfap756u32e1S7Fss5VZv5ylnqt0b61Tn9W5r7/bPWPLWeUSYK6GFkU5zNJnanRxiA1fDUL9tVD/0CdOeM5rDNI4rzFt27Ztk8r1+WT9rei+wso//fTTU7/C5Br9jnnXa9Z2cX8/AQLMfkZre8UqrmDWwsyciHk6FtFx1wrmvD81z9QA9PLLLw8O+Kape80gP025dk/W3nk/09fXnN2+YHFeg/ss7EoMFx1gjtEGK2MeDsSYNqI2iBqTyWYsax5y3oycNkOb5t1nam34urCUvTrxxBMXFmBKPvpYRtu8Odmkg55Tmri2AHMzT+bNm/Oqlk+AuaqSGaFe2cA+VgrZmI5c1tRVSJEdQQS9RfTJ4+23327TdbvSTnsfUnnBIoI9UmQrhbEFLiNFdgsI+X+bSIC5NeSsVs47wNxMKbKLDpaX1Q9r/ApNPt91113NZZddNtPWra3T09ajpQSY6yGntJYxhdKnd+qGmgDTl+FnkPzMUzb7VAow/X3ZjFTJyMUUzUMPPbRqD6ZPjVM9IwMLaG644YbmwgsvbDna/tOYvvXBBx/07sH0A9yHH37YprBaCvI0qtTlZKtt2oeqPWp+RbVLNr68Y445ZpKCWqMbpYEgMs5SrEuOxTSMxdHfp7/9quO0MvD3qUxLIbeZ1Sydz38XZ2C76mgTBw8//HBz++23N2+88cYkBTqmSNemJGcpYv4708NYL6+X/lmlvm99RLoX67/33nvvsi+5j6t/vk+j015Y/R33YHZx7etjxv2ee+5prrzyykZp715/ahlGZ9na7dPov/jii5aFvvN9wk8a3X///e22hKjDVr5PgS/ZrjvuuKO5/vrr220JQ2f5PUv1oXfffbc57bTTWicu6++1ssz6e8nWfvrpp7ucBdDXx7v6z5DJzRp5n3LKKRM5ql5RliYj9S9vU3VtlEeXbRrDbpf0P/YZ6+fZ1gSvt1aet6+1+jtkD2asXxwza8YeyUVnIVx++eVN7T76LnnU+A62pUj25JVXXmkuuuiiiQiG2E/1XW8Doi5E+9DnR3X5NZmORF9R15gMuvxEs/+x/n122P9eE2DqGmXjeL7LCoiHtI1ruwkQYK6phshgy9DaoSpmwL3hrgkws44dV9XMOPlBKA4uZqz333//STqnGUm7r7QfJ85K6rqf/OQnzR/+8IfOQ35U9yuuuKK55ZZb2hU+K+fYY49tLKCU83fmmWc2BxxwQJuGcvPNN7fM5PR4fs8++2wjZ/CQQw5p97Zl+wO9kdYAvs8++zRvvfVW49s8jTqVHCZxUBDr01m6ZKNnW9CkvY177rln2xbVUd9nAYjXl2wgiAGwydkHTKW9N1FHI+PSQUpqo4J9O1jJ65EF9WrrUBmYfhx++OHNEUcc0ZYfdburH/k9JLrv1VdfnezXVR2feuqp5tFHH20eeOCByR7lI488cqJ3cooUqEhf77333tbJt+cNDTJ9X4x1Fme10Va9TYYHH3zwhvpqEke65WXaVf9rr722+ed//ucNe2Z9n5DOlbhKXn71Wn9rxlrM/CFkXbKvOZjJ6mNBgu3f9vqa2bNM7jGIyjgaO+mld8YUeMg+yEE9+uij2z3kusZPbpXstw94TjrppNakyMG1INfLscveqL4KTBWgSte8nbGgz+9/rpVl7O8++M5sreoYD5sryfmll15qnnzyybT//PjHP97wm7Hss7k18vZyjOWqveorJhebEIn6IAfZgtFom+KEqa9Trd3ua2dpr5vqqbHt6quvbouQLtqYNY3+dp2JkE08xDEr2rzS/v/oU5g+qy/XBJhd47VWykq+g42ZtjUlGxdNJ7rsp2yA7PD27dubAw88sOXu7VC2GtvnR6k8m9TK+lpXplM2mR19Mk0+2RkbffXv00f7vS/AFAc/Juq+eezdrq0v141HgABzPJYLLank/PgTT/sCTG32lqHMBlR1cPu+Zi+nro9lmWERmFJZZlBPOOGEDYFUFnTF76KTYk6snFYFkZlR1zVWLwUY5rTW7g8cGhDUKEVppu6hhx6arDZYOZFBvDdzMrpWKrxzn10XAynVwwfyduJuSR+HMo6TBv55FuBNK4OMc/wuG4QjF92j1TE5/TagR2chTq54+Vlgp++6HNtMdzKnpG+m14Jfm4zqGtDjgWBxv2qmIzWTW5l9yNh7py+TfV9/is6s7+9mG2sZZs6yD5ItqyD2ycjb7J8/ZbnPfpf0YsjqXSZnb1OmlWXWnmziyWQ1jZxL/cdsvB+f+nSiVt4l+2DOb7YSG+VRsk1j2e2+tmb6qTrpI/0v2XivmzX6W5JDzThg92ryxexL7dhjfPv20Runkjz6fIc333xzwySnn4ivtZ/mh8QxwsaxTC9r/Khs0qxPL7wdjBkjJf+ur/41z8zsb+19feNabTlctzwCBJjLYz/ak0tpfF0Bpmb4P//8897DY/wsoF/t8gOmGTw1yAIO71B7Q1UKiOKMZOYoZo6cpZ9FmDYAlQZcv3rg69r3mpJsUBhDkJkD8vOf/7ydTSx9MtnUBEgqL9ONOMj3pS35FZnoWMTVy1rGfjY7tttSCG11uWYW25dR42jW8MucgFjXTH9jSpa/pzb1saYNvlzTEd93Y7qav95WUrP6l5yFmjpl/TCyrpF93+FbXdzNPmX6U7KV8dU7NQFmVocsWI1OsP72K9k1z+qyPcZXWRyZQ9418eT71ixsMltTI2etBsbXVHkbMo8AU+Vnk5j6Ph6K4tn6lNqa8WEWu9031mQBWDZRqXK8PfL2p1Z/s8mOqOclvY+TUlEXs5U8r0u1tr8kD5vAyHiqr+ijrJ9sO8i09jNOYkc71HXoXwz6M9vQpxvZ2FbyBWrsaJ8ttvr0rWCW6k2A2SfR1f+dAHP1ZVSsoZ+dU8pHfGdjyTGoefWFd0xt30npfZpdAaZPBdIMaqxTaUayL8C0Z8aVzwgrM8SlQS9eW+uAjaFCccBVHZUKl6UFdsmmJkAqDSq1AaY5Yn7ioNax6GNcE7zVOHGZTGoCoRp+XcGCPbdrJc2v6g7VnZo2WJl2bTwePluVjvUYM8C0tCs9w09ARdY1su/jVeMYrUqA2We/Zw0wfT9XKqw+fSnxtfpVu7qb2ZoaOZf0z2zPvAJMPz5Jb7Wl4oILLtgl3Vz1UB2Veppl+2QB0Bh2u0//s7TSuLctrjZrtS6ursfgviTvKIfacSDaptqxZ6jtz64vZU1lNtB8pRiA++0RmUymsUNdAWb0owgw+3oCv68CAQLMVZDCFHWIhrw2DdIMX3b4iFWjL50nDvIW7PkVLe9o+8Fr7AAzOq3rGmD6lDilXmq/ke2d8m3qk01NgDQ0wMz2fGUz/V0pgF63ulaJa1KghjoZMeDqWp2p4ZelhNYEaNPO5PqyawMAe5Y5wtqDV+qTtQ6SrquddImOuq3E9wWYs75ztMuxs31ntQxrg6isL/Q56DX2e4wAM+q+As2utMSx2ZQCzD45LyvAtLFNNkoTM5pEM53NJmxL9jgGmGPZ7RpXweuWtsFk+7H9VposKOzT31Kgn5WlIC2uoEeWywgw+3wHby/VBlvNfO6553rfPTxLgFnjRxFg1vQErlk2AQLMZUtgiufX7hcsrWDa4KFHa9XTBxC1gWrmVGUnqkZDGOvUtcqSpaf5GVOb1YunL/o9J6UUWX/oTSmwrnWmpxBheou1RwdifPe73y2mZXXts60JkGoDTHMi/F4ZfZelL0XHohSERb0pORYxrc+fqLuIFFnPONbRdFYsbF+jBV+2WlBykC01Kx7qEw/mKelU1qdLjm/cQxODjWnqX9snYp2yfV3TyL4vLSvjHoOmWoa1qzZDA0zbG+4d3IzrrAGm2ulfqh5XbqaVpepdG3xntqaUuuv7+DxSZH0GTlf6nU+BjKer9o1JWYBeM6bW2u2ascbqoKwmffwp5NkE3jwDTKuLDt7zk0txC0UpRTYGW11yy9iUJiP7fAftt/WBucqxffd6jsboPvsZdSXKOKubX+X2adnRFiwiwOyrf40u2rgYs+tq7h0q65oyuWaxBAgwF8t7tKdFh80MkxxXGT+tWMi5UCAV9/V4xzNugs8OlzCnWOlVOiVSDtJ111234US07JCHzIBmm+59+TJEdp+ldWmQt5MYu173YHDjCZJxkPJ7T7ITbi0dxgYSPziWAqdSoDxE4DYAffLJJxsCFyujRja77bZbc+6557az73YKazbIZ3LIrstWwrL9lSZD4zkLY9PlyC6egjv09TCZ7CIHa69NuqgOdqqe/m2TGToBNdv/6/f+ZgFe1G1rY5wkKelN1DPvrOse9XW9uDubQPEBR2kPUm39+/pE5Gr13nfffScHfvk6WPv9SZyeQa2so4OWTYbUMFTfiTqt+pTsrn4zu6FTUKPsY1l99ltZIXq9jbddXQfp1DjXpiuWot1lF7I9u3Ec8RNPXYdVZbamr49nExJq41AGuqdW3l12Vr9F++F1Wlkn+vz+97/fpe+Nabdrx5M4ptp9JRYacx555JH2sp/+9Ke9+luSQ9ZnhvTJzK6YbYi2uObk7dJ4He2m8fGrlH4VN6Z199lP74/509B99o4PoHRCsZ323nfa7NCD4axtPojXicIvvPBCs23btvQk85r61+ritJk7md2ofSbXrQYBAszVkMPgWkRHVe8pkoHS/2V4dVKl32spI/e73/2u/d0+cib9ax/0vRwLOdf2ugt998wzz7SvXtCqkv6vv+39cn5vQjzEJB5cEp2KzGHR8zSgKKDU/hatEPlj8PV71zNtgNB1dpx3vEd/x7qqLvrYCqkF58ZKdfrGN77RnH/++RN+vv5jBJgquG9m0s+uR9nI4bN2GEcFmvaqA/sua4cFJb69NuMcB2N/8EF2cE0WZKrcGsb2zNhOc3i7dKirE2X3xT6SvQ9Tumbva/SrmnpWLNNPhMR+5vfSRp61waW1zz/XvxtOKzTxPX2RiQ8chtY/yqTUJ0pco80yuxK5lmTfJV//W839XQz9Uf1WbkwrNfsnnnqljp4Z3xmne+XEKdiM+iCbpolAm0Tz9vuHP/xh8+tf/3qDjTUdzOxuiYt4q38qYLDJkNK7UmtlmY0jP/vZz9oTlbO6dfXXTE5D2NcejBX7auwz8QAfu97GEOMbbZ2NU/q/yvze977XXHLJJen4MIbdjgfodfWHGBD5a31wpHpfeumlzamnntp8/etfb772ta+1Y659Mv3N5O1fbxT7TGYruw4d8/bQc5O89coP7Yv1q9ElDn1jRZSnH9defPHF5qCDDpq8SzfTtcx+mp23TApja2NvdgiivWtT92hhoMuPimPHkD7g5WD3af+t9xPjIW999e+zydlEUs0JwH2y63suv68GAQLM1ZADtYAABCAAAQhAYMkE5ODHw32WXCUev2YESlsk1qUZ617/deG82etJgLnZJUz7IAABCEAAAhCoIqBVs5dffrn3FV5VhXHRliSw7gHautd/SyrdCjaaAHMFhUKVIAABCEAAAhBYDAGfkjc07XAxNeQp60SgtId4Xdqw7vVfF86bvZ4EmJtdwrQPAhCAAAQgAIEiAdvrR3CJksxCoOtMglnKXdS9617/RXHiOXUECDDrOHEVBCAAAQhAAAIQgAAEIAABCPQQIMBERSAAAQhAAAIQgAAEIAABCEBgFAIEmKNgpBAIQAACEIAABCAAAQhAAAIQIMBEByAAAQhAAAIQgAAEIAABCEBgFAIEmKNgpBAIQAACEIAABCAAAQhAAAIQIMBEByAAAQhAAAIQgAAEIAABCEBgFAIEmKNgpBAIQAACEIAABCAAAQhAAAIQIMBEByAAAQhAAAIQgAAEIAABCEBgFAIEmKNgpBAIQAACEIAABCAAAQhAAAIQIMBEByAAAQhAAAIQgAAEIAABCEBgFAIEmKNgpBAIQAACEIAABCAAAQhAAAIQIMBEByAAAQhAAAIQgAAEIAABCEBgFAIEmKNgpBAIQAACEIAABCAAAQhAAAIQIMBEByAAAQhAAAIQgAAEIAABCEBgFAIEmKNgpBAIQAACEIAABCAAAQhAAAIQIMBEB1aSwG233da8/vrrzRNPPNHstddeC6mjnnf88cc3r732WnPccccVn6k63Xnnnc3OnTubww47bCF1W/RDhvDfCjwy/hmjaVl89tlnzVlnndXq3Y033lgU9/vvv9+cccYZzX333depo4vWl3V83hAdX8f2rXqdTZevueaaVvf1qe0Htf0xXmfln3POOZNnljjV9rWsz2dtm1UeUV9rnzGtTZq1vrX8Zn3OIu+XDD7++OPm7rvvbnbfffdFPnptn7Us/VtbYJuo4gSYm0iYm6UpMuI33XRTc/LJJ881wHzooYea0047rQ1gLbgUw2UEmF9++WVz1VVXtSLU4PX0008PCmJ1/2OPPdbIcRpj4Kt1vk1WRx111EIDbi8v0/uLL754w8BvTB988MH2krH1KTKahUWNY62B+uyzz27b0qej62ALfP+z+nqnWX3T94lZ9Dp7Vq2OD2Vpevfhhx/O1X4NrdeqXR8DJPv7nXfeaW699dbOiZZpAkxvMx5//PHOAHNIX4sO9JDnDJGJ19dPP/20nWgSq662zGKThtQtXjuEn2/Xe++9VzXJO0vdprnX7PPzzz/fxHFmmvJW6Z6xfQfftmXp3yrx3cp1IcDcytJf4bbPy/mzJmvAuP7665s77rhjskJau4I5D2yzBphyznbs2NFs3759lABzSBuXOUNZM4svXTrxxBMXsuI3bxbL1NEhOtF3bdb/dM88AszSs/rqOM3vPrgYe0Jjmvqs2z01Ey2ztKnGXlj5s/S1Ic+Ztj21z5i3TSrVv5bfOgSYamMco2eZ8JpW5vO4b96+w7L0bx6sKHMYAeuemXgAACAASURBVALMYby4ekEEZJS0IjevFNksgF3XlJ5lD3zLHECs7fvvv39xxePZZ59tTjrppIUE3vNmsa46Gs3GvCeQ4iz6otPtF9m+BZnkhTxm3gHmPFJkMzC1wd8sUGvbMm+bVGrDZrFV0ZZsphTZRfgOy9K/WfoW945DgABzHI4LLSVLwfHfKb3osssua1OAlNKhj59N9+krSq855ZRTNlyr630Knh8olPalND1Ly7EUCAPgU5v8AHjwwQe3qS/2u0+H0r0xxTIGmL7OtemY2T177733Lm01NpZ2ZPvbYh2tzUMNZk3da9I5ferwPffc07zyyivNN7/5zUmqlMnAp/DEVFIvV2P88MMPN7fffnvzxhtvTNJco4PcJcsSj652dz17aGdSGy+//PI0RVcyVNrVtm3bJsUO0b3777+/TdeOfUJ/D9mDGeUQ09pKjrXXC+mp9meqrTV7MLsYd+mFf6Z06ZJLLml++9vfThhGXfX6lumJWNk1X3zxRbH/KVU9yiamSnbpYdQbn9Zmv3k7WKPjvu5DViy6AswhwWfWhpgeXbJT1uaa50WZehubpTvW2v1jjjlmYp9iauGQPZh9elHqj/a9+rDapH6jug/dg/nyyy9P7EDUySF7MLv6nW+j7MNXvvKV5vDDD5/s8+/SV431UVesnsuyz95vkBw0/utj9arxY/x+9GnHsq77+saaWMcPPvhgwx7MzG732c8h/kPme3mG+nefTfR91ffr2Keirevrc33yNbZd/UMp3l3+X+ab9MmM31eHAAHm6shiUE3M8HlH1Tr86aef3jqiXXuBZHQOPfTQdg+i9jnZClC857nnnpvs+9LAsM8++zRvvfVWe73u96uM5ojIAfIDig5x2G+//ZrPP/+8Nc433HBDc+GFF04GeTOQCkJt83wMMHWN9iVedNFFVZysfRp4rU0+gMpWSLMZ17h3a+iegq79OebsqkGqpzk9WX0lbzk5kms2qGWHD+jZGhBtkLa6v/TSS82TTz7ZaG+i6nDkkUe26aM333xz8+Mf/3jDbyrD9sWonlGWpf2iJf6PPvpo88ADD6TPrgmaMuF3rXqoft/5zncmTlqc9fe696Mf/ai57rrr2rppIJauyzE9+uij2z5ie+r22GOP9m/j51fZs8E06pr13WyyxTuvcXXWUj2lx12sYlDq5av71I5MLyxwUX1NJ2MQoDpcccUVzS233NIytd+PPfbY5vvf/37zrW99q71X+8OOOOKIVvdie/V71v/iRIEvW3KU3TEnNdPDUgAYnxX5RB3vq3uNARojwIzyz+y5mOlZpoPeBpveZnpaaoPKeuqpp3aZrFG5ss+yE6XJv2j3xXHPPfdsbbrJzsar0j7FrC/36YXaUuqP3i7qurvuuqttnz9YqMTCO9i+b2QTrHHSMwueS/ZYZUtWsr8XXHBB26+8HTnwwAPT9mUrmMrW8EGp9bV4KN0i7LMxUH3MFnj9lC7V+DHWhldffXXiH5ie9o0nfbauqy9HvRNbTTgecsghbT0++uijyeSJt9td9nOI/+AndtSXvvvd77Z+gn2vvmQT99nYbOOZz+6x5/tJqsx36Otz8sXsPABvL6N8M/2rHYOjbzKtf1Bjr7lmPgQIMOfDde6lZoNLNjhnA52+k4N47733ThxJf3plKSiKM7fRiYrPig6iOYBZnWJZ3olRgOOdqD64vn12Am0cyPoCTA2KMuZykOOJsrUzkFn6SZbSqfL84Kn2RXYy6D4oiAF3HCRiIODLtAmIbLAxtiXZKpCIJ+hFHjX8u57dJ9/s90wm2aREje5lTnZWfs0KpvXJqEex/VnfzfSidl+TGGWMa/VCk0d2sqdfBY5Osj3HghILLk3HvD75wKUU9J1wwgkbDl/xzpTqU7IpXTqT9XWrt0+djRN0pbrX6GfNqmFfOSWdsGDBsjG8bmXjwpC6ZJNs8RCQWrvvdaB2bIrXmb3s04tMnjH49jZwSIAZHdtsrIoBXN/ETLTHyjjyEzf6PQaLXSuYNlEcOWUO/qLsc8n3UEBi/Gv8GJVz5ZVXNsrasVPbo55Oa+tKfTCz29l4XprsLdnPTB5ddiALwONEk2VexbE503+rr9VD/lH0HWr7XNfkgO9fmX/gdSDru2P7B322lt/nQ4AAcz5c515qjWEuBQt+hs1X1M/sZ6kUXTNIfrbNZqmzOkYwPq0npvFqdVTfaeWz69UNscyYEuN/92lDcY+nDVoa7H/xi1+0AXj2ipTaANMMp9+zEQcpSxmMr6eIg4itIpYODomDRJb+YhwsVU1Ba2mfa5czY4GHlVeakMg6QRf/WTpNyRm3VZes7D7ds1WhklNQE2CWdCUOziXHOu4tzQKAEreuSRRLTfL3er3Q7HR2WqIN/NkzNStuEzMxBTEGxrFupcA5Bn01NiXWrTbALJU9JKgv2dxZdFv3ZrZZ30fHO3vOkAAzc6L9BEPG1lYyuuz+tAFmrV6UnNS4X26I/pT6WuzTWR8vTbaW+p3PniidCluyyRoTfvWrX02yCjIZ+QB42vFxqA5n/LLA22fv6BlRV7JAqaaP14yBpayHuILn+7XXqdK4U7KfpbGkxLZGB22iydvcrr2VcQI1+g61fa5Gvn3tHTIGD9U/rl8+AQLM5ctgqhoMCTC9UddMp0/F8c6LpZC++eabG16R0eXU+hUG22/TNTtpjY0zaUo98asJPmDVPUNey5Ct/EwzIJWOyh8SYJYcDZvdzwYoP5jFVR9z5mJKVjZI9K36lhzvzFnrcswyhyuuyNbwn6ojuJv8wKm0MqXDabIgThLU6F4MvKddwSzpSilwsomGkl7MGmDWOGsmf9t7apMalhqcrZLEfj1WgGkcLH3eJmRq9tBZndY5wIzp8t42a+Wi5r29QwJMMctSA7O0S0sVrbH7YweYUS8UKPh2mq6qPT7jYlkBZk2/88626t2XMRSvL70+Y1n2uSYAqfFjasbbrI/XMC+NOaVnZplC2fuL/URcnBSuaY/Vax4BpvlW5lPVBpixz1mKsF94yFats/ZOMwbP6h9w/+IJEGAunvkoT6wxzP5BZkQU2ChosUG3NAPnZzxLRq4vVao0mNekKdqAMc0m7xoD3rW6Y/vU/F4bz7Km/Hi9BYbRccgcJR9g+qDbO8wqLx5Y4mdWa1Zd5hlgxpSxRQSYPmjTa0lsz6p/9hDdG2sFU7IqHcwSJ2MWEWDWBCVeBxVoynm1VZbotHu+tauApRXMvsOPhgQI6x5g9tlmtU+pZjEdOfa1oQGmf64maOLe92ns/qwBZp9e2KSI2ct5B5jx7IG+FNkaexwnaXRAn293V1ZJPESva7yqGb+6xoZaB2asADNLxawZT4Ywz8rLxrDaADOzn/58ib7xcawAM3sXb5R/KcDs63M18lU74vOmHYNr9Y7rVocAAebqyGJQTbIBu2s1zKfFeGc3M8Ilg+BnqmochpIzWLMa5Ac4gdEsoT8EqAuWGTBds3Pnzg0HvJiz1BdgytGPqSTeYa0dIMRXRj6mlfr6Z/sN4l7NuB8n7kspDXxyUry8/X6qeaXITst/UAdILvarPVpx0TtBbc9Ol+yyPVVjrWAai2x/jD/5Nvan0gFd2eBc4pbpuF/1KOmFHAtlOvj9y7Yabod+xdUS6bk+liIbU75jXeLfcUbbnh2dmEUEmH11r9HToUFdVmafbfYnYpdkGVf2spT/7NlW/0svvbTRc2wf+rR2v+Y+1SNeV6sXujcyz+x31xgZOWQOdGkPfV+A2dfvdBDZv/3bv204xE7118cf0uYnHGNfiCtTJZu3KPtcE4DU+DHT1rePubIgulJkNREXg6xSkO9tRjwYMK6k1gT4JruSvffjfSmrw/Qha4OfjC75DqqDn2SN8qyRr5Xh+8dQ/6/WZtXYZa5ZLAECzMXyHu1pceVLBdtJevp3dAD7HNaYsvnJJ580jzzySFvfP/7xj20qljdUWXkWKOk6nRq32267Neeee+4uM+xxRtIM1b777ttu5NdHgaFPD7V7SmmrEaxPUfG/+dMAzeipLRpoLOUs7iWKhjYLCEuCLdVD11tdMicqpqllKz4+BdYPfDqxUacS+hOAff38K2ayEyOzU2xjSqcvL+PRx78UvHc9p6bzmJ6U0sWm0T09N7YxY5RdZ7rjV8MzJzULRGNbYh/v6wtdEyR+Rd24er3wDoh0z1Kes9eM6P54IrLsh03uZI6IdzJi//Ptis7PNPqRPctO5vQnS1s/7Kt7jR6WAszsGaXySmnU3jb/5je/mZzmmPXxkp72tcHbZO9kTmv3u/Tby7v2uqgXXTZL44q1wdulko0wNlldskmbzP5l45U5/JG9f1VYPEnc0tFrbPIQmzSNfR6qS9nKY+RS68dou4Ol7Gfj+bS2rtQP/J5nG6f9JL1tUdH9yiLwE4hRN739tAkftaVm20/WD6NvULKJXTrjFwsy38HOfOiyxTXyzcbEacfgPpvF76tHgABz9WRSXaNo8OwdX3EG3gqUodMnrqb5wUaOomatTz311PZVDXJElcZnH29w/PP1+zPPPNO+gkKrZjKgutY+fjD3xlu/6zcFRPr/t7/97fYVKDp+3D4yxPb+TfuudBCChxcHdG/Q/eym6qlT32Iaq167oMHDDmbQEfL67NixY0Pd4imzvg6Rkf/Np7j6+uiauG/jxRdfbA466KD2UA/xLR2Lr7p6NvH5tjrlJyP0vBjs2vtT9Zxrr722+cEPfrCLLPVFqRz9lvH3r07w8jWG0wQQnmnfCtdQ3XvhhRfaiQ696sE+P/vZz9qJEM/IH5eftSuy6JJR6T2mkoVWZbWHuusUzNhGL1+rW6YXZhe0Wi5dO++881rdj7oYy8/0WCugmugwbtGZiv3PVmlivbrsTV+AYG2Nz4rvCLa+ZCuCfXX3+hb/bfrrD3PJ3g0s3embIFDZXbbZAviSLKNNqX1/sJ5bOklSvw21+5q8POmkkzbYj2984xvN+eefP/lOLJTWbq+h0Q9d7/MtMdV9Xe/6szGqNEZGeUaGXeOY9bM4VnXpsJ/MVH/53e9+t+G1YP61VH022V7/ZdeVxlKztUPtc6nPZv0hll0aY/1rjEx2JT9maH1rbF1XX452zvwZW0X2r+/y+qoxI7Of/vVW2RiR1cXsiey++VZev2NfLC0smB3ObIC3WV3jUnwVS/SXog8l2Uqf/dhpr+SJiyF9/l+Xj9UlQ35bLgECzOXyX9jTZSzj4T4Le/gWfpClDmYGMqbSbGFMNH2TEOgL8Fe5mYusu5415L2+q8yNuo1LoGvMGPdJ05UmX0JB1LZt26YrYIvcNUYfz7I/tgg+mrkJCBBgbgIh1jRBg1Z26EnNvVwzHQENDlrt1OxjttdDMmFmbjq23LWaBBYZpI1NYJF1f/vtt1ubEPcIj90mylsvAqWtLKvUCnS3ThqlPbF1d//fqwgwh9Di2lUjQIC5ahIZsT4+pWRIetSIVdjSRZU22QuKUt+UEkaAuaVVZNM1ftYU52UCWUTdhxwys0wWPHt5BExHlGK4SuNDtnd8eZTW48nxoKahtc72OQ4tg+shsCwCBJjLIr+A55pxIrhcAOzCI0p7MGs2+C+v1jwZAsMJ9O0HGl7i4u5Y57ovjhJPmjcB23Nbsz933nWh/OkJmD2J+9eHlJjtY7W96kPK4VoILIsAAeayyPNcCEAAAhCAAAQgAAEIQAACm4wAAeYmEyjNgQAEIAABCEAAAhCAAAQgsCwCBJjLIs9zIQABCEAAAhCAAAQgAAEIbDICBJibTKA0BwIQgAAEIAABCEAAAhCAwLIIEGAuizzPhQAEIAABCEAAAhCAAAQgsMkIEGBuMoHSHAhAAAIQgAAEIAABCEAAAssiQIC5LPI8FwIQgAAEIAABCEAAAhCAwCYjQIC5yQRKcyAAAQhAAAIQgAAEIAABCCyLAAHmssjzXAhAAAIQgAAEIAABCEAAApuMAAHmJhMozYEABCAAAQhAAAIQgAAEILAsAgSYyyLPcyEAAQhAAAIQgAAEIAABCGwyAgSYm0ygNAcCEIAABCAAAQhAAAIQgMCyCBBgLos8z4UABCAAAQhAAAIQgAAEILDJCBBgbjKB0hwIQAACEIAABCAAAQhAAALLIkCAuSzyPBcCEIAABCAAAQhAAAIQgMAmI0CAuckESnNWl8D777/fnHHGGc0111zTnHXWWcWK1l532223Na+//nrzxBNPNHvttdfqNjzUzNr3zjvvtL/ceuutzY033jhK/T/77LOW7TnnnNPJeJSHrXghxuK4444bjW9fk0229913X6Pnlj7S2TvvvLPZuXNnc9hhh/UVm/5e20+mKnxFbvryyy+bq666qq3N3Xff3ey+++5LrdksctO9jz322NrZq1rg89THrOxZ7f8Y9kEyPfvssyeIbrrppubZZ5+dqV/X8l7368Ycq2rtREnmmS7N0tfHkM08+9MY9aOMfgIEmP2MuAICMxPwQdXjjz9eDH4UMB5//PHt87qu04Cgwfzkk0+eyWF76KGHmtNOO21hAarap7pbUKx/P/XUU6M4JLXsZhbmGhTg9W3MAL6r6d7ZfO211+YaYNb2p1pRLbof1NTLnMYHH3ywufjii5ceYJrNOeqoowb1V9+OWe1VDbeua7wj/d5777W2tk9Xa585T4c4lj2G/Z81wFQd9NHkoMo69thjm//8z/9sjjzyyObJJ5+ceuKolvc6XzfmWDXETkSZd/XNLMCUHqrfbNu2ba74x+Qz14pSeCcBAkwUBAILIlDrgNReN8YM9vXXX9/ccccdCwswVeePP/54bs5yLbsFiXypj5nVgZym8uYYjOW0d9VhLFmL06L7QS3b2pWJ2vJmvW6WVY1Z7dWsddf98wwwx6jfkDKWybO0+jaLfgxp+2a4diz7JRaz2olaXZJ89enKwBpLNmPyGatOlDOMAAHmMF5cDYGpCdSmxNQa1llTzmoHlakbHG6cdRCsqUct45qy1v2aZQSYtSmyY7AdS9aL7gdD2z7vSZkh9ZklgJjVXg2p51a4dpk8S2PULPqxFWTm2ziW/bIyZ7ETNTaw1i8ZS46Lft5Y9aac/58AAeYaaoNPH1D1LQXODNbzzz+/IaXKp6759CZLszEEturg08+UmnXDDTc0F154YaNy47V9+Hydsntjescll1zS/Pa3v52kYGQDlhlSq5fK1XWffvpp1R5Hq4fnqLa/++67k3TRknMe9w/GNNbI1KcnxgElsrFrM8Oa1Sc6GCU5RxllMvGpa7VtOPjgg9sUM6t33I/j0/rib6qT6aL+Hfem+kBFv1vacJbu6VP3tPdPf/s9mFFmMcXPc7z//vvb1GN9+lbhsvSiPfbYo90zp7RGe47SxaxMX27sZ9pjd9ddd224NrZ3iO537bfx9fHPGMI96/v+/pdffnnSltiOIf26tL94aH+yPb8ml7333rudifd2Tf3gr/7qr5p/+qd/2sXWZfLSRSZv/TumgPo6HnPMMa2eqx5DUl6j4+j7pz1Pz45t8fpbK9euPmx2Nu6dLTmCMU370EMP3WUPZnRsPa9oX0pjTW3bdL9nl6X6lvqXdDDakajTpf5WsvOqT61+ZIyntf/GsW9MyWyht3leHqbPTz/99C57q2e1v15mQ8ZbL2/1k3vuuad55ZVX2jHe9xXfZ73+27OivxXrMI3+SfemGatKfcDa6rODuuxE3JefBZjeRr/55psb9trqeV1beKJuZ325ry8SYHZJez1+I8BcDzntUkvrfKeffvqGAzw0aGhguPrqq9sDIdSJNbDLoNrg8MYbb0z20JhBjc60jKoOZPjRj37UXHfddc3+++/fPsfK+PDDD3v3/tm1Xff6lIvSPpPMITzzzDObAw44oN3ndfPNNzfXXntt84Mf/KDl1Gf4zPj5tDhvYC1QlSPonYi4fzCyKw34xjabsdSBCIcffviG/SqRQ3TU7ECc+DyVrwH+oosuqtLqbAa8qw0q1AI9HVS03377NZ9//nmb8vr973+/+cd//MeJXtmg7GWRrWBmey38IC+H/Igjjmh1L9NV73yrfgrQtKfTDlIqBSEa8Ey3LRjcZ5992oDo6KOPboOGIToer1W9/N7Svn6m4FKy84eg+HukI+YU1ep+nwMpp9k/Q22wAzv6uPc5++o7pvf2DNMFPyGgQ358oBfb1nUIUE1/6pK/HZpT6gdiUbKLuveLL77YcKBUtK+yI9ZfxHPPPfdsU8Pfeuut9vsaO5U5jrIHfh9Un5197rnnquSqvnj55Zd39uE4MVDaKxVXsnXdT37yk+YPf/hDq3N+IsYcfNsTqTZH+1I64KjWVkRGPviQjLv6l3RQsvRsrH3ad6i6ffTRR5PJgzhhc8sttzT33ntvuw3BeOmaE088sUo/Soxnsf9xTJG/4CfG+mxh7Qpmrf2VDsgma2LQ7K/8FKuHxvkYBPWNt+KmSS7bIyr7aYFVlx/jfab4DC8/PyZJn/ps5ixjVc0BX3EiKtqJkh9hfcEfGBhttA5iG7Li6nU29uXoU8a+aIfDEWBWuXErfREB5kqLp7tyWUqEOrY+6qTqoH5w0/fR8c+cfvtOxt4GXj/jla0+ZDUtObh+Btwbc5URjWJ8VhYk27OHGKSMjT/oI9bd/tagYgYwGtw4AMb6+Os1i6oB/YQTTthlP0PWjr5gQc6Zni9etSfKZo51XxuiY2WnWkY5ZfUtpchm7c0C1HhdDPhNf/xqaFZ2bGMMBlVOrY7btfF0zJLe6npzFnw/yxyoWPehup/JoE++Ndy7rFIMLOzazDn0dqCrbaXn1fSnGvln/aDPLkpeuu/VV1/dsJ+4FHj4icDSSlepnd7OaxIiPrPGztbItaYPZ/2ipKfRtmWrJCV9tMCt5tTcmrZltsK4WR+2oNdPwOo304XYnjhxUupvNsHry7IJKZvM7NOPvhXMaex/qb7x0LUamZvuxmtr+p8FM34yJ3tm/K7Plun6Dz74YDIBHydgs7p5v0BtUlDqx/wsGJpW/0oTyf6U+azPTGsndF9XVks8kb5kD2pPaC/5CjV90WcM9J26v8Yu/KavOgHmGos4O1DDB0kxtcM3Na7M+dP0ZBh27NjRbN++fcOx+D49ZpaTBP29NkiXUsaygSYLrLPgoku0Pm0pS4WMhlhMrrzyyjbNpua1Cn5m3VYqrEzN1v7qV79qg/+srKEBpsrTSuLQV31kjrVn1tWGrkHG653XsyEBZhaoRC6ZHnTNsnqZx7SovgCxS5dKK2AxlTD211I/M4fXVhP9StcQ3e8LZDL51nCfJsCM/XhIv+4LMPv6k90/RP66p0tetnoZU83iyog5qb6/9Mklttdk/tWvfrVNu+46YKNko4fKtdSHa4KN0iRDzYTWkFUS49TXNpvM0/VxJShOLpUmbbPTZu25FhxGuZbSSVWPmJXTpx9dAea09r9v0tImKmtkXgowvS4P6X81AWbfWGU63HVycTbxZX22NMkYA8o+/VN/HWus6rK9NXZikQFm1pe7zmGIfXHIgsEau/GbuuoEmGss3pj2E2foshn2rLmx02uW3Iys/h9XF5SPX/sOu5p7bQZTz4qDwRBHdKhBsuttb5Z35KMhzoL5jKWf1bY9VzFd0/Z8lYLqIQGmfwdZ357BWN9SgFnThizA9OlDl112WesIewd8zACz5DRmg1pcqVAKuZ+trQ0QS6ai9v6+fuYDS+li1B/9PkaA2SXfGmepy2R2BRfeZgzp16XneYdV15T60zTy93bPAhNvF7uCRO8oWfpvXwDR5zjantnSxF6fna2Va18frgk2SrZyFQNM6wtmO4cEmKYDSu30KdNm8+z3uAKWBV19+lEKMGex/4sKMKfpf7UBZpct8/bUB/V+Utdz1Zii7TYXXHBBO/FbCjDjxEJf3xpzrJrVTqxygBn74lB/bo1d+U1bdQLMNRetN4JKk/H7+UoGMmuynALtMdHGc+0XsdW1mvSrPgewNr3WAs14OEwMZoc42TXi9YFm3C9pdY+DSlZuX8qOD366DrAYEmBq5e3hhx9ubr/99iamdvW1vcbhi3UprTBEXcv0ZhkBZsYym7VexAqm5FHqZxY8+sC3VPfsNS+1OtOno33OUt/x9LWrV2MGmHLOS/1pWvlb3+mzixZc+FROz1jliFlfANHnOErm8VAzW2GqsdE1cq3pw+scYGZ7qmN7ugLMuGc2cu/7O5Nx14SYHze7VjCntf+LCDCn7X81AWafLfO8LXjJVjNN5lqJVnqw35ud7cOOberrW7UBZg2rWeyE7l2VALOmLxJg9nlwq/87Aebqy6izhtYJtWKkjxwZc3bsN33vD8uIK53e8Gh1rSt9VtfWBq7ZTHa8N77gPObnD3FEhxgkXZsdlGH7bErOgvj4lUIFTQpOvvOd77Qn7XY5BdGZiDN2JujaYMEHiObIZg5vSYFigJkNPjUBZhY4zjvAtLSjuF8oPrekP2OvYMZJkFIf8atu2QnDfU7lkMmVGod3qLM0TYCZHbAypF/3TWBZ8Jb1p2nlb88sycsmBLSyGO2B9lbbwWa1AUSN4+gPk/F79mrs7DROcE3gqnqXdCgeQFcji9IEVhefvrZJZ/1Kl9fh2J+6Uhlt7LPAPj4342WTpvHEWTvcrXaFuyvAVNumsf+LCDBrZJ5NdPYFmMaty17GA/TEMNvm4tPBs5OX435gm3Qyn6pG/2L6Zxbs1bCaxU6sQoBpfUiBe3YisJ88HeLPrbkbv2mrT4C5CURrg1h2KqFPP/VNzdIpMwctrtzZoPTJJ580jzzySFvkX/7lX6YUa+796U9/2p5C6mcN/SEWVn+rb9fpbz69q28/Ysk5sHQm+90PLsYnNlbcbZbSz8x5uegk1N12260599xzG3O8SgebZO3I6hMHrSHtjxMFqovq98ADD2w4PbWvDcYi1sVYybHSoTvmlJlzp9/tu6ze2cEJ8Tpjsu+++04ON/L6rpVwnW77rW99pZGrLQAAIABJREFUazKY+Xu0n1YfOQoxUI1612UmYr+Je59jX8v6WabXkf2BBx7Ynuiczf7W6IzaEE/Hjc/4r//6rw28dM8QvSr1m7hCPKRfl9hH+5L1p9J+KemMyf/f//3fJyn/KkMTdD6NrjQRFFP/7JTQ7LRRH2xljEptzPQiBks1dvaPf/zjLifXRrnW9GF7dYXX6Uw/4phkdbTtCLrfnxYanfUYnHb1vxpbkelGHAOGji0xGO2aoLN2WzssS8dOn+3TjxJjb7eG9FPVo2ZM0XWZLSw9K15b0/9q7a8vOzvpO9qyX//6161tt7EmTl6bLLrkHvtaNllWo39jjVV/8Rd/kXaFGjtRknnJD4my9PqtU4dfeOGFyevkskpFuxR5+4yrLEgfqs+bwJXfdE0gwNwEIi0ZTmtaDIxKe/XUybPDfbzTrhSTSy+9tDn11FMnBxV0HXrTd69WEQ866KDmvPPOa98PZyks/hh7a8fPfvaz1im0PYzZYUF2bfa+RC9qtVWGVQGu7W8qvffKp+zG4MEH9fG3Z555pg3YVF89Q3XyDkZ8v6ja/r3vfa/Ru0B9O/xx9vpee0T0kazsI5n610zo+77XIGSrM0PbYBMD0YHUqz/0Ogb9X+3WSYp+v5DqJ67f+MY3mvPPP39De+O12f3xnaHmwBnzeBy96mHPlHOiZ3/7299uV5oeffTRyfM1aMpps+v1Q9/e1niYh9W3tE+51M+62EuP1LZa3Y86Yzpsr8iwBnsdVb/Wc7zuZbLom7zxemXM48m5nm9Xvy6Z58gqe1+v+pOlD2byz94hmdmNkrxUt9hWn4KX1VGBxEknnbTBDpReQRDL7nqvqn/naLTR6nfaB94nV03G2Hs6da3vw5L57373u136RbQ5nl+c7FG/U4AaX02jZ6lt/lVTUW9KehDHti5bEfupHz9KrP3YFuU57XswS31R32f6EW1krSy67H9sSzamZLbwpZdeavReX99/JZt//dd/bX75y1/uoh8WCM5qf71+29hmafGZLVPb/+zP/qz1LbRqKbvZdTChXwWOuhZ1zHMdon9xjBwyVnUdVFRrJ9T3LNPN+lf0QcRI46HGgWwMtPb2HfKY2T5v57r6ouqWce0bd0o2gu+XR4AAc3nsV+7JXUZ23pXN0nbn/UzKh8AyCCyzny2jvev+TOS17hJcTP1L+9sW83SeMi0BBTv+cJ9py+E+CEBgIwECTDSiJaDB8frrr2/uuOOO6vcojomulIY25jMoCwLLJrDsfrbs9q/b85HXuklsefW1ALPr1Njl1Y4nlwhotU0rpKyQoSMQGJcAAea4PNeqtJiy0ZdSOe/GKaVKHwz9vElT/iIJrFo/W2Tb1/FZyGsdpbacOvuJUR08o9PXdQq77S9fTq14ah8Bn4LZl+7ZVxa/QwACOQECzC2sGT53f5nBpeXrd+0z2MJioulrTmBV+tmaY1xY9ZHXwlCv/YP8XjPGr/URp8mN4HJ9ZEZN148AAeb6yYwaQwACEIAABCAAAQhAAAIQWEkCBJgrKRYqBQEIQAACEIAABCAAAQhAYP0IEGCun8yoMQQgAAEIQAACEIAABCAAgZUkQIC5kmKhUhCAAAQgAAEIQAACEIAABNaPAAHm+smMGkMAAhCAAAQgAAEIQAACEFhJAgSYKykWKgUBCEAAAhCAAAQgAAEIQGD9CBBgrp/MqDEEIAABCEAAAhCAAAQgAIGVJECAuZJioVIQgAAEIAABCEAAAhCAAATWjwAB5vrJjBpDAAIQgAAEIAABCEAAAhBYSQIEmCspFioFAQhAAAIQgAAEIAABCEBg/QgQYK6fzKgxBCAAAQhAAAIQgAAEIACBlSRAgLmSYqFSEIAABCAAAQhAAAIQgAAE1o8AAeb6yYwaQwACEIAABCAAAQhAAAIQWEkCBJgrKRYqBQEIQAACEIAABCAAAQhAYP0IEGCun8yoMQQgAAEIQAACEIAABCAAgZUkQIC5kmLZvJV6//33mx07djTbt29vdt99986G3nbbbc2JJ57YHHfccZsXCC2DAAQgAAEIQAACEIDAJiJAgLmJhLnqTXniiSeaV199tbn77rvb4PLLL79srrrqqubBBx+cVP21116bBJT2+/7779/ceOONq9486gcBCEAAAhCAAAQgAIEtT4AAc8urwGIAvP76681jjz22Ibi8+eabmwsuuKA57LDDNgSbjz/+eHPWWWe1FbMg84QTTph8t5ga8xQIQAACEIAABCAAAQhAYCgBAsyhxLh+MIHPPvusueKKK5pbbrmlDSb1efvtt9tVTPtb3+k6BZYHH3zwJBC17+P9gyvBDRCAAAQgAAEIQAACEIDA3AkQYM4d8XwfoH2KN910U/uQo446qtm5c2cbtFmw9vzzz7e/nXzyyY1SVPfaa6/2/2effXb7vVYL9dHqor6///77J+X5dFVd45+lv2+99dZJ6qo975xzzmkDxOOPP37yu+77+OOPNwSNGZWulFiVoQ+psvPVJ0qHAAQgAAEIQAACEIDALAQIMGeht8R7s2DMAkALDO2aDz/8cBJcWpV17Z//+Z83v/zlL9s9kApO99lnnza4PProo9u9kf4+BZ8WhPogVc/SRwGlPtdcc02z3377NZ9//nkbVN5www3NhRde2CjwtLTXEjYLUhVExoN9lGJ7+eWXTwLoJaLn0RCAAAQgAAEIQAACEIBAgQAB5pqqhgIuBYm2KqlmWICmf9v3OrX1jDPOaAM/C/D0ndJV77333nZFU+U89dRTG4I33X/nnXdOvtM1emapXHvOscceu2Gl0r6/7777ek+DVdkffPBBuko5pJw1FSnVhgAEIAABCEAAAhCAwNoTIMBcQxHayqSqbieyWjOyYDEGhwrk9LGAM65OWoDqA0yPKabYqhyfIutXKmtXHnX/9ddf39xxxx1t0Bs/WaC8hqKjyhCAAAQgAAEIQAACENjUBAgw11C8XQGmBX9+/6QPzk477bTGn95qwaRPfy0FmFa29m0ec8wxG1ZGZwkw1Z5YpyiWUvlrKD6qDAEIQAACEIAABCAAgU1LgABzDUXbtbcyprZa8+ygndNPP71Nh/UrnzUrmH0psrMEmKrLd77znQ0nyrKCuYaKSZUhAAEIQAACEIAABLY8AQLMNVUBv5roU1JLJ7YqVdUO4omnw/YFmHvvvXebTquDd+wU15iyWgow+/ZOqr4nnnjihv2Zqqs+/qCfvnLWVIxUGwIQgAAEIAABCEAAApuKAAHmmorTVjHfeOONyUE8XUFY34my8ZAffyJtdqqs/a502SOOOKLZbbfdmnPPPbfRCql/lUhXamt87YmJwr9Sxb6LezmtrfF5aypOqg0BCEAAAhCAAAQgAIFNQYAAc43FaEGjXjOij38PZtaseLhPvF/3vPDCC20KrZWp7+KrSPTdM8880zzwwAON3rOpV5vonZj2ufjii3dJwX311Vc3fFcKLlVGvF/fxfdgEmCuseJSdQhAAAIQgAAEIACBTUuAAHPTinZjw2oO0pkXCq1iXnHFFe2rUQ477LDBj5n1/sEP5AYIQAACEIAABCAAAQhAYCoCBJhTYVu/m5Ri+vLLL6fvmFxEa/R8nVQbX6tS82ytXh566KGT16rU3MM1EIAABCAAAQhAAAIQgMDiCRBgLp75wp7o31fZlz67iEplhwl1PddSePfff/+lBcaL4MIzIAABCEAAAhCAAAQgsFkIEGBuFkkm7bCTY1chuLTqae/kjh07mu3btze77757J/3shNlNLC6aBgEIQAACEIAABCAAgbUnQIC59iKkARCAAAQgAAEIQAACEIAABFaDAAHmasiBWkAAAhCAAAQgAAEIQAACEFh7AgSYay9CGgABCEAAAhCAAAQgAAEIQGA1CBBgroYcqAUEIAABCEAAAhCAAAQgAIG1J0CAufYipAEQgAAEIAABCEAAAhCAAARWgwAB5mrIgVpAAAIQgAAEIAABCEAAAhBYewIEmGsvQhoAAQhAAAIQgAAEIAABCEBgNQgQYK6GHKgFBCAAAQhAAAIQgAAEIACBtSdAgLn2IqQBEIAABCAAAQhAAAIQgAAEVoMAAeZqyIFaQAACEIAABCAAAQhAAAIQWHsCBJhrL0IaAAEIQAACEIAABCAAAQhAYDUIEGCuhhyoBQQgAAEIQAACEIAABCAAgbUnQIC59iKkARCAAAQgAAEIQAACEIAABFaDAAHmasiBWkAAAhCAAAQgAAEIQAACEFh7AgSYay9CGgABCEAAAhCAAAQgAAEIQGA1CBBgroYcqMUKEfjss8+as846qznnnHPa/5c+77//fnPGGWc011xzzeS6J554onnsscca/X+vvfaae6tq6zr3imzCB9x9993Nd77zneawww5rWyeZHnzwwc1xxx230Naant13332dz1b97rzzzmbnzp2TOi+0ov/7MOnj/fff31x99dXN7rvv3nz55ZfNXXfd1Vx22WUL6Q+Lbu8qPO+2225rPv7440b6KubZZ9F2aZG6qPa//vrrU9ncWe5dtOyH1jUbn8aqs+SrT9f4ONazsnIk75dffrm58cYbqx9T009qC1ukftfWqea6oTpUU2bpGnyTWehtjnsJMDeHHDd9KxZlGDVwHX/88S3Pxx9/vDrAPO2005qrrrqqefDBB5uTTz55KmdnqBCH1HVo2VzftE6r6YJ4LEqunr0cmbPPPrv96rXXXhscYCrA04SHJktKwcfYslZfvemmmybF3nrrrYMcwbHrs1nLMwfu+eefby6++OI0wJT8F22XTP5HHXXU3Cc77FnT9M1Z7l2GTg0dA+cRYJo+nXDCCZOx0Z7zzjvvFPVQvGTLPvjggypb4PXWWEf7VztpUtNPhshzkfo9pF591w7Rd419+kw7mYpv0ieNrfE7AebWkPNat9IPEH1O9hgNnWVgHuoEzFrfWeo667O3wv0W4C3CWS7xtMF6Gt2XfuzYsaPZvn37wgJM7xyWAp+toDuLaKOx1rO6VjAXbZcWucIzS9tmuXcR8l21Z4jXoYceOgkubWzWSuLhhx9ezPwZsuIonb755pubCy64oM3E8PYkTvpKz1599dVO3RfD2n5Sy3uR+l1bp5rravVd15144olTB5iqC75JjUQ29zUEmJtbvpuidTLmmh194YUXmmOPPbZ3MJm10bOkdtTOqs5aR7t/lrqOVQfKmS+B2hTZWIuxnar5tpLSpyVQk/q3aLu0SAd8lrbNcu+08lrX+xQkKhvCT2REOWe6OHSS6+23324nw2xrgnjZOKctCnEiJQa9Jb41/aRWNovU79o61VxXo++zTGj6OuCb1Ehkc19DgLm55bv2rZORuv7665s77rij3dv11FNPdaZd+fS8mDZVO6PmDaMAWopiXI3p2oN5zz33NFdeeWWj9DV94uqTX5XV7z6N0D9fA6rSNP3vPkVH+/L0d9wv6lMr+1bfshSiL774op2NVv1LHBX062Ozylk6p/8uzj5nslJ59lzj3VUXr+A+VUvfe3n5Z0kWe++9d7t/1tqQMYrl9aVMd3U2n54k3XjllVeaiy66qL0l6kLUFx9gat+RpZ/G1FPv9KgM377Iw9fVy8jL09fLdOC5556b9IdSmUN0L2u/17csHS2mLtes7PYxVj365F07+++dONksk5fV0+titiJj9qbEN6afKe0w7sH0bZGeaNUp7g3vskFduhw5ZSnQmQMe9SzaUwsAbrjhhubCCy9sq+D3+pktjf0jOs1D9K/23q6078xeZ7LzcpMuvPvuu422Vmivfo1+ZvrXZVey8ckYazzVuKotHX3jg++j2Tjj933HOsbVyC696vrNJsv233//XVJsxVXPlSy7zj2wtl9yySXNeeed19p+a/uBBx64Syr5HnvsMfkuMvL6rbGkdszqsw3eDmls18e2aVg/83pU8klK41qfvv/N3/xNo/HJf8xu9fVf3dPnm5ieK/XW9s9anR5++OHm9ttvb9544425p9ZPq4fcN4wAAeYwXly9YALewTDDmjk0cW9InPF86623qvdW+sHeHMD47NIeAzPC5iTbIOWNpgb+W265pbn33nvbAdGXrbQUG1B0eNB+++3XfP755xMHUgemmDMpUehvBd3+oCE/o2tc+ox2NkNs93744YeTwTsO5tbeOAh5p9/aZyz7ZGUBpZ+tzuqSqWJpptvul4MUU7mye6JzFh3AmqDG6ufTw+IAGx2nrJ3eoY+cjWlpX1DtrH2UkdXd6+p7773XXH755ZPBP7snBha+n3Ttk+uSrz9sSeX7fVzW7i551DDu0uujjz66ah9j3O8o/ZW+2f3qg/vss08bcMrBis646tDHN17z7LPPthNvhxxyyGRlJ654656f/OQnzR/+8IdJP+6yQV0Hp8Tn27NiZkmmB6W2nXLKKRMH/cwzz2wOOOCAlo/SJB999NHmgQceaCywyPQkOs3qY08//fRkAqdryKq5t+SUS+d8AKAJnSOOOKJ1nON44SdKZfO97G2MKLXRBzq+D3XZlTg+ecYnnXRSW28FEhYcZSuDnluUu/2WrWDqWgv2xki19AGu2MZ9gbUrZWYr4sSlyld9jbMf7yxoihPbsd1946cFTxbQmx0w22DP9BN48nP0UZttnM10zGxf5JDVqUbfs4yZGtvkx5rMN4mTXjoIzu8PP/LIIyf9vu9AuwW7oTxuSgIEmFOC47b5EyjtxYgDgA0QcS9GNKbTrGD6U/LioFJ7imwMKmJKT3SaPv3003b1KTpt2UxtrEN0HMWmFDxECWbBiHeEdL14+EE+DmrZ4BTrKI59suqrS9dMdZbi49O7Pvroo11O/43OfmkFZpoTgmNQ5B3g0oyuXxUopcjW1Lk2wDRHyjuH9p3tuSo5VTYbnaXkdq08RP3LnNjI6oorrmgnZyx9zticfvrpxcND+hibk92l1yU+mRXMgt6SPnk59/G1dvh6Ruaqj5w2fwhLVvc+G5T1r+yAF7O9WnX1q7GxLX1tK02E9clOeuDtvCZBalazfIBkfbp0b+xnmc2VvY46qPssMNHz/KSi/n7ooYfaFUyzq3FVJ54InfV3P9kSA+tYz9IkTrYyGvU6jqX2u7f/FsRaO7IAuOtAqi6PItpQf22tjclsYTY2RRtf03etj8VMgsjW64Q/ndzLOptIz3yNkh7GyWZv02v6Sjbe9PXfGt9EjLL+XDNJOH9vkyfMgwAB5jyoUuYoBPwA5R0COTNxxUJGSp+u2fdZA8wYuNQGmN4J/NGPftRcd911bWpS/Fgajjm8MR0pGyBjgOdnrmP5fad59gV1CnyV9quZb78/xj+nJsCskVVfXboCzCzQKc2kZ2mgtqrsV1zMkZ7mNSAmk76TLv0KmE/JKgWYfU58yekpdc5s1dbS0yNvr2cxfds7WUP2gWbOh56jj5zWmJrp21F7mFDGWOX06bWxjAF4xjJzxmudVCsv41taRfJ9xSZP4gqAr5NfESvZoKx/ZxM3uj8L8rP2drWtRldL/cPapv6lbI8hr64Yeq+tJKm+FlCXVtA8L8uaUIBVs9qepa5mK97KdinZla4UWb+PsSbA7Jqo8rpq/VB6aIeLiZUmPbRCa6tWWapryS7F1d94Xa2N6Ro/LSiepe/WjFk15deMob7f+YDS2JTGtRp9L403Xf23xjfR/V0psrbqXdIDvl8/AgSY6yezLVFj70xkDfYOZe0AswoBpu0vylJ94uDgA8xSG6Nzk60O1ipM3wCpGX45NF0OUt/gaK9zUZ36Tr3smw3uald07mKgZNxUhpgpzdAHD6WVoWz1vIavd0zjfp64evPmm29ueJ/logJMc/KNg+Qd3zXnZ9f1bkutaPuVl9rVnRKz6IDZKo8F/UNWp/wzuhhr4qRPryObrgmOGifS9C5OWHTxLQVtvt/aVoCuVzro2TEToUaHSwFmKRVvSNuMb/Y+z77+4fuWyhmSvl57r12noPKYY47ZkAFRE2BmEyR+xbevjSX967Iriwowo+7EgDDqTdfkQywrZjGV9LQmU2MrBJh941qNvpfGm5JtskmDOKZn/YIAs8bSbp5rCDA3jyw3VUtk5EqvV8jSTLLvIpAxAky/qjV0BVOztplTng3QcgCnDTCnWWUrOXh+dttSd7vSEfsCTLWrRlZ9wW6Xg6+2+LQppXj6VLKS4xVXp+KKWd8KZE0HtAHeyjJnvys9rivA9OlcmeNW43j5etuzpENK75MO2p6nvjQpKyc6MX0r59nzNSsvR15B7rZt29pLSgFOH/e+NEvdn6U4xnJrVnp0z7QBZh/fsQNMr3N9DD3/eDBRH19LY/V2qZQqFwPM2rLVD6Y5JMRk1XVvlHu20h/tdZe+eruiYNhWN4emyHqZRbsi+7isADNmi8wSYPr91yUdrZ1grlllm7bv1oyfkklN+TVjqJ43S4psl74PTZElwKyxnlvzGgLMrSn3lW91KaXRD9zecbUBNqbKZSl2WUqJB1KakY4DVG2AGQ227TmIjrcO7JCz0ZUiGw8biA6YPUvt2blz5ySVNe7PyRQgc6D9dxYMxTQvDfBy8BSMZPsbI6caWfXVpS/ANEdf6dRdJwBaKmB8nnhpVVODp47Mn+VjcvX7Bi0lM1s9i4FENuBn+47GCDB95kBflkAppVWrvH7v8hB23ln85je/2fz1X//1Bh220xr9KpXXv0xWWWDqWflTILvKnWeAaadYipWt7Ee+1o7sNGabHClNAkXd6LNBWYpsXB2xPtjnkNa0reSg98ku7sE0G9V3aI3ppHf4s3szHS8FmDFg92VLLn6yxO9ntZPCve6V+rKfBOuyK+IyZoCZBUZZv9Z1xtF+nzbAzHwAP55b+bPswYxp5xn32u9qxqx5Bpg1OtOn7z5wtTT7LICP/SKbNM76DiuYQ0bD9b+WAHP9ZbjpWiCjH9+35RvpneB4gpo/yl73xFP34is/MniZI5Xtf/IpI/7IbX/gRTb4xZUxq4Pfv5KtqNh9++6774ZT+uw1CHa/Tpa173z7+lLH4iCRpV8pfdO/RsHKN6fX6mirnH4viK5VUG2ruF2yqqlLaR+o1SlL3dNv0VH3XO2I9t///veT03yjjsTj4vtW6KJToedbqmcMCKzOn3zySfPII4+0j1bQFA99yhwVCxq8nL3To/RJnVrYF5x3BTJ+gsP0Q+1X/VSufy1H5Nanf9EhzfZVxtXRqH9Zfy7ppGf8m9/8plOvS4fQZM8rZVioT0bZ+O9KOm98tXdSx/hrf56V4/e/2UTKk08+2fb/2Cft1QXZa3qiDSpNqmQ2r5RtME3bYgp6jex++tOfbnh9VVbH0iAZmcd7s4NxrJ+Jr06N1QSFXqsifbJJvRh0x7+tn2vcsFcmRZvp9VO2TvsY/WngXXYlnk6u52RtqdXrbPyLTEtZR34MLK12xbKMcfw+yyIpTQiXyiyduqrrzb5k/Uu/x1cNxf6c2Ufd5/tmnCSOdjuzv5lOx+9qxjXpp39+Vq6fmNDBTRo3pHddtv+///u/29eC9fkmNgHtDzAsZTTFvl/qw3y/ugQIMFdXNluyZnFgiU5pFpyZIypgduy1/u0Ho6Fpe3EPaBzYusrzTp/qkb0/MQZe1gb/OhXd2/eeq2eeeaY9xj+bPfeBYI1zH+ukeiu1NKaO9rXPsxE3OTdKLfYrx318a+vS10myWfD4bDFW4KX/x9TVGATb88RTznC2Qhrr9OKLLzYHHXTQ5L2ocUXV67yef+mllzannnrqhpXXkr4oEMj2K5u8fX+pfY9n3ENl7Yl9T4GO9FX/z97RVuMcZvLzznd8JYGu79O/rMwaxqVyI/vSewMzObzwwgutY+YP9ZJs/PtMzUbY3j4LBDO+8Rn2KoPYR317Tb8V/MesBlsRzmxNqW9FTn6CpaSL8b2zvm0//OEPm1//+teTdwbX9o+vf/3rzde+9rW2TVm/tO8yvS/V0/q0v9dWGO07s7myDSrbTk/V/nLrD7rW21z1HT1TwbBN/vl6dennv/zLv7Qn0JotMj5y1kt2JY5PGWN7h3IsN5u48yuuWXaC2hdPyfX64/tQ31aDUnBZ0lE/Ydc3eRa5xHEx61/aYmHp3f59mV7nZKe6xiz/mhK7L7MN0g3r07rO3mHrx3J9519nZlziAYJ+XPv2t7/dHrKk1/7U9BWTgcnKJkK7bFMcH6JvEu3GBRdc0FZFW6EiS/1NgFmywOvzPQHm+siKmkJgZQhkqUorU7n/V5FSoFRTz66U4tj2t99+u11l7FtRrXnuKlyj9sXDfWrr1aUX/sCe2vK4DgKrTqB2BW3V29FXv77Mor775/W7giF7ldK8nkG5EIDAcAIEmMOZcQcEtjSBLNVqFYFk+4Fq6tl3cuF//Md/tOmg+k/XaibaDqKpKX+Vr+lre1fdSylydo8c1GxFcpV5UDcI9BHYKgGmOKxaMLeqQW+fzvA7BLYCAQLMrSBl2giBkQn0pTGO/Ljq4mKqmYLMvrSpWLil5vh9Ij5IstW9mn1J1RVf4oXZPtkh7xK0qlv6WZaSmKUqL7HJPBoCoxHYSql8tQfqjAa3o6Dag4cWUReeAQEI7EqAABOtgAAEBhEonUA5qJA5XWxBTt8+n77Hx6DLru870Kev3FX83e87mrV9cZ+NtbdmD/AqsqFOEOgiEPU9O5hqMxKcNjtkLBazpPGPVQfKgQAEugkQYKIhEIAABCAAAQhAAAIQgAAEIDAKAQLMUTBSCAQgAAEIQAACEIAABCAAAQgQYKIDEIAABCAAAQhAAAIQgAAEIDAKAQLMUTBSCAQgAAEIQAACEIAABCAAAQgQYKIDEIAABCAAAQhAAAIQgAAEIDAKAQLMUTBSCAQgAAEIQAACEIAABCAAAQgQYKIDEIAABCAAAQhAAAIQgAAEIDAKAQLMUTBSCAQgAAEIQAACEIAABCAAAQgQYKIDEIAABCAAAQhAAAIQgAAEIDAKAQLMUTBSCAQgAAEIQAACEIDycNe4AAAgAElEQVQABCAAAQgQYKIDEIAABCAAAQhAAAIQgAAEIDAKAQLMUTBSCAQgAAEIQAACEIAABCAAAQgQYKIDEIAABCAAAQhAAAIQgAAEIDAKAQLMUTBSCAQgAAEIQAACEIAABCAAAQgQYKIDEIAABCAAAQhAAAIQgAAEIDAKAQLMUTBSyKIJvP/++80ZZ5zR3Hfffc1xxx1XfPwTTzzR3Hnnnc3OnTubww47rL3utttuaz7++OPm7rvvbnbfffdFV31pz/vss8+as846q+V14403DqpHxjErwORyzTXXtM/arB/p0Ouvv96Iy1577TV6M1X28ccf37z22mud+j36g1eswK3EQbr02GOP9epUbV+cVpSz9uFZ7x9a7y+//LK56qqr2ttW0abPYndrWczbHtXWo++6aVjMW99r2Fm9zznnnJUb19D/Pq3j92URIMBcFvkZnmtOly/i5JNPbh0TfeTYP//885Ofb7311sEBxQzVm/utaufZZ5/dPqfPAfeD09577z1hc/HFF6+kMzJPeNMM7lafmkHeHMt33nmnefzxx1duIJ6W7UMPPdScdtppGwLJGqdk2uf5/t2n39M+o/a+rO2198563SpxmLUtXfebg/jggw82Zse7Ji1q+uK09R2jD88SYErm+nRNGvq2eXarYNNVH00SKBCxyctZ7G6NHGWLbrrppirdqSlvntdMw2Ke+q629tlyb4dWbVxD/+eprZQ9KwECzFkJLvH+kuFd9RmtMZBNu7KxFdiMwXfaMmZxLqd95jzvk0N0/fXXN3fcccdcVipLdZ9Wv8dksay2+zasAocxmXaV1efoLqoey+zDYnDiiSdWB5hisko2Xex27NjRbN++faHZMauiO4vS0UU/Z5l9oq+t6H8fIX5fFgECzGWRH+G5pQBTg82hhx66aVaQMlS1KbLZvVs1RXYElestYpVTiXorn1ywLMdtFv2epp2lfjLPNOCaeq4Ch5p6jnFNbYrsGM/qKmNZfXiWyYRVsOnLdPRXRXfmrZvLKn9ZfaK2vVtd/2s5cd1iCRBgLpb3qE+LAaYNcErPKaUYZSkqNjg9/PDDze2339688cYb7Z5FfWyfo/6tPWH6WMqtTx2J6Ulxxs+e61N3DYZPC6t16L3j+fLLL7cpQr5uVnbXHsxLLrmkOe+88xqldB511FEb9mnq/piK7NMVS8xsn2cUtK/vhx9+2Kb4WrpNZONTmv3Adswxx7TyUH2zdDCfOpy1J5O9r1cm4y6OmTLHgbjUtkwfuvgqfVAff01MD5I8f/vb3zbbtm1rr/U89HdkZoOyVie1SqlnGDefTl2jp0PkVGMEYmDlUxd1v+lObRtvuOGG5sILL5xwUQpm1O+SPuom30fH0tdlcpAdin0kpod+5StfaQ4//PDJ3m2vb5GJ/vY6cPDBB7f28oc//GHz61//ut2yYPr3xRdfTFL1PVezKffcc09z5ZVXTrY5xDTpaNPG1r3aPmz9J+rWp59+2topvw872svYny3N0+uEb7f/PbNt0cH21xtjq5el8Ef5xjoMscMfffTRxDZbG6K8/d73Wrtb00fM1vn9u6WxoKuN2RiVjakxdf3dd9+dbCHos+vZGFRjx0vnKGS224/B0W5m24VKPoexkr7prAf9PXQPZrQZXp5ej+N1cayqtfO2B3nV9d9PiNx///0T/23ZW0Jq+xvX1REgwKzjtJJXeUdDFZRTIuekL8jRACtDe/XVV7eHI9jenyOPPLINTG+++ebWSdc1NsDo/zoYxgydHIgjjjii/S7OPGd7FmTo33vvvYnzr/JkBJ966qk2sDvwwAM31KXv8BQ/cJhRsrqZo+wHiHjIjwLS6ADYQC3nW2V98MEHk72rVtZLL73UPPnkkymz0oFDfnAQ03322ad56623mv3337/5/ve/39xyyy3Nvffe26ZgGjtdp1QxC+rFe88992z3jepefe/3g0Sn08tADpZSttRek72Xpdrt5Wn1Na4ljlmnyGZ6n3322dRRV/tVDxtcFXjbJIcFe3LwVXfTD5v8kI77PcdxQkPtv/zyyyeTBsZDzE455ZSJg3/SSSe1zVC/saBSwYEN1HFlINsvJ72ulVOtIclW7uJ+yNo2nnnmmc0BBxww6dvqC2+++eaGA2W83tkBUNmqiOo1hr4ug4Nk/ad/+qdtX9PHDqFSO/fYY4/W7l1wwQWt/ewK4nSf6YHpo4IX0wEFVvvtt1/z+eeft4eJWQDm9crrvNk663cWEKlOss9e52Nf9M/tsxG1zPv6sA8iom5de+21zQ9+8IP2Uepr2rtsY4wc6q7+nOm8cTJbYeOG7HcMQP3BbXG8UTld8o267m2gnlnbv2Og68cpC278eNBld2vlZeOWDzAlo6effrq56KKLJsV0tdEmPW0s+O53v9v2jzimxrR5H5yZvmZ2XeX4AN8Hel12POq7n/jrs93RPposjj322Na+6+P9H+9zeDnqurvuuqv1VYYeXleSgyaYTX91zRVXXNHaVdmeWE+N96WxzGxYpnfe31oV/fc+p+yBfCH15aOPPrqVhfSwz/cb0i+4drkECDCXy3+mp5sTJEOrGb6a2Z9sBtGMeLw/czqzvQi13/nGeoffnzY6zQqmX62N90dH0RyUeIqsb4MCEG/wdY/9fvrpp7dBUYlZSaAZS6uLT2eOjqcNyvZc3RNlmKVmZY5ZJvtMDpk8M45ZW71zas7lCSecsCFdu7SK7mep/eSDTZhkMvDsvFNZChBsFSFz8E0ePi00C7Ky62LdMjkN6eze2ZZTrj4ivfO6XttGH6D4esXyok5nbdc1s+rrsjhE5yVOOsQ+7ydGxOLVV1/dcDBYdARtFcscWH9CdZbCltmqeIpsTV8ZW/dq+nAMsLNVI++M1/TnLMCUjHSvdzqtfhZYaWLO81VgFWUVnXjd6+UbZRFtYC3jTM6z2N3avuL7qgKLyKzLZpmcsrEgG4/8BJPKtYkv/TueUt5no7IxME4OxDJqbLcFu3HsiQFzxiXTuWxMrJWNvy7TI9XJT2ZbnWzyXZOBfmws+XDm06yD/mf2oNbHmIY79yyHAAHmcriP8lQzlpoFtZTWvlPOSg5Ldjx+NuDXBpNdBjk6ZtERq9n3ldXNHA5vjGsDTM9Fq4qWihoFZaueMuI1rxSw+7tm5y1dzD8rpmr61Jy+AUY8s6CzL0XWgpcxAkytwvzqV7+azMqWFN6vCPqUoSy4iW2SDDQT3Hd6pF/N9TPn0zr9mVOSrfpkvGs7vsngsssua37xi19MVrhL9w9pY2kgjw5mlEFNupetMPTp6ypw8PLxM+vRhpbkGB1dc7CzNLppdS3rx32rq34SYZpXEll7+/pw1iY9u2Q/or2MbbMA3TJBuvY0RgfV6vLVr361TX2Or0jyuts3RvoVxpg23qfXtQFm7dha20+sr0pmWjnvew1V1saaMdWvIHZNaJfsesn/6LLjtWO4nySwrJJYxyzAi5MLXTIcmiLr5ZdNjNhYYlt8orxLk/66LhvL1kX/s/GdALO2t6/PdQSY6yOrXWrqO6Q3/F2vJVl2gFmafbTGzbqCGY1U7eDkuSg1NZsB9gIorWyV1CkbvO2ZcSUpG5T6HJtpZ9xrHZ1a4+/T59SOUvAXV0DiLG1NgKlA2lbd9Kz4ige/aqxALc6uT+v0LzLAVEpzdCa8fkzTxpIso/MVZTCmvtaaXavTPDhEWxh11+xo10SBD3Sy4NrbtZg1UbOCucwA0/bLl/rwMgNMC5BiGr94Z3s0fdBt7YrjpF/dsv3utrpXO4G0zADTXt2ltpaCv6421gSYPoXT+qQP2Pvseqkvddnx2jG8JsC05/t0dX+frXyKoX+naib/WhvmbYCtStqKv/GKK62x7Bo7b0HqOug/AeZQ7VnP6wkw11Nuba1LqSNd71NbdoAZ0/Ai/jECzHjYQemAgNIAYgd0dM3Qjhlgdq0y1Do2pg/eyYgO1CJXMBUQG8eaemQTA30rHnHl2++r1ermkLQiK6vG6V9kgKnVnHgolPWZ0kqW16fM4Y3OuZUXJylKAeZY+lpjer3TOzaHkrPrA02/Z9c7pd5ptIwLfadJjHmsYPo9iItawezqw9YHYtCs78dewcz2ZUUGpufZYVZRz6J8JbO+FNlaO7zMAFP2Mh7U51OX+9pYG2BGe6FAU2OlpfJ7+1Bjo7x8zD/wkxqzBJg12QiLCDB9YO9X17tW6aex8+ui/wSYNaPf+l9DgLnGMiytRJgxqz1JtBQs1a5u1abNlvZdxgFm2hTZbN9h7eDkDwQopQGpfHuJ9hgpsuakKTCKQZjtD6pNOVT95YjF1DDPdtEBpj8kwgfr8VCobLIkk1t08rJDb+QsmJOlcm0SoSatOAscS30jOmu1DmituYl9L6YE1qZAZw5vKUU9HoqRtd0cwFn1dRkcol3xjOUcx0NR1FZ9Snuuo73pWuXIJs5qJjMyG7zIALPUh6cJMONEX+RVaqs/cdsH9j649XpuqbZx33pJvll2QxzTavv3sgNM6YZNdPgJkS7bb6u0pW0tkW08PEaHs2gFLpuYrQkwS3Zc99qBezWTxL4/GQMbW1SOn/zwB/LFfhhtre7rymLos2VZWq6/x/y1mCkge/U///M/7aGCQ8ayddB/Asw+rdkcvxNgrrEcSwGmD1z0b+/cZ85lZlB1XxYQZofV1HyXpaboGT5o09/x1MSSeLJ2dDnE2ZH3/hS3uPJgRj8+359QG9NdulSpFFzHFEArwwabbLAoybBvH0d2X62M+1aerd5xMM0OA4nXmG588sknzSOPPNIW9Zvf/KbdX9m1ZzI6c5KZHe5hp/7Z6cEmT5Wn/bVKhdIrefzqSFZX38f0u1Y6sxNtMyci8rbXU0SnJ9ObKJds/07stzVttGfFGfW+yRlru+7P9icP0ddFc5BzaUfhW//tCw5j6lrGv3RKpQ9sjHdJVvrdJgKVJu6DqUwm3rab/Rpb92r6cNdWh2w88Lpp+wNj//UBjg5as9Oy45gQA9GsLlG/Y4Do5WuHkXlbYPZO+qLT0nfbbbfm3HPPbbxsS3bYJjJUf52OaQe1+cOfauxuxrE0xkT9ivdmjEpt3HfffSeHKpV03AI0nzavyVDZBmOU2XXZT13jWXTZcb8NwvQ9a0tmuzN+8Vld45PnYKzEX7auZqXQ/JvS6ajxcKT4Cjfb8iHb5X2NGju/6vqf+ZzRxxii/2vsxm/qqhNgrqF4/YEeVv14tH08OEa/6zUmf//3fz9psY7k12fHjh2T7+IrP+wHOeY6PTKmYPpXaZjx/cY3vtGcf/75kzLlUPzud79rX+2RfbzBNiNb2kfg7+/a7+cPGbB74nsW+/asRM7x2P2s3Kx9MVgtpYzGPU/mYFmZ4qTB245nN97+1SXZ8zPZq6wop0zGmexKqcORVyZXP2haQKzvLr300ubUU0/d4Gxrtdi+9221dFat8h500EGTd5n6PZgxcJfuiaf+799NaA6+vecs6l/c22yrHf46/2oGq2cmJ7VFTqq9h6+02pzpSzx4Smx9eXpuXxv9q3p0fXxOKZ1Mbc3eCTitvi6Sg9XbHEs5/GKnT2yT9EN2yuxCXz/1+pbpfpaCb8zEWidHxlXVzOaYnmQ2Tc6ndLLPRtQyr+nDf/u3f9sGXHr/sPWfOJHjxw17JVJff9Y95mR6trHdfmyIY4D9plUfP+H2s5/9rPmTP/mTonxju5955pnmgQceaN9FahkmfYwlb/8+TMnYVvX8vTV219virrGwNM75147o2VldfBv1u+071WuhrO3Zu2L1zJ/+9KcTvt5u+EAs2vXMTorZCy+8kNpx2w/p/QbJUa+U8va3ZLuVHhzl2mXHfFvj+GGsLP3X/951aJTnEcfmLh2fZSxTX1xV/c98TslfAbSXs3wM0+EaXzB1LPly6QQIMJcuAioAgdkJaCDVx7/GwkqNKUizP23+JZRSU+f/5Pk/QU6xgpm/+7u/m//DVvgJi+SQpS6uMJq5VW2RzH0jNnN/npuw/l/Bb7/9dps5UXq/9VjPL+3BHKv8zVjOsvrTZmRZatOi9H8rMV1UWwkwF0Wa50BgTgTkGGgVWjPP/uAbe5yCzyzwnFN1Ril2MzukL774Yps6Z/uCRgG2hoUskgMB5v9VkEUyJ8CcvVNqtVArPNu2bZu9sJ4SCDCHI15Wfxpe0/W8Y5H6v56EVrvWBJirLR9qB4FeAnG/hb9BjrXSmNctwCztC+6FscIXjHHU/Qo3r7pqi+bQtV+wutJrfuGimUdcm7E/z1sl4v7HRTzv+OOPb9Npuw6Lm3c91qH8ZfendWA0ax0Xrf+z1pf7dyVAgIlWQGATEMj25apZXa9aWcVm9+2dXcU6U6fVJVDaozfvdMPVJbLYmtGfF8t72qf1nRMwbbncBwEIbF0CBJhbV/a0HAIQgAAEIAABCEAAAhCAwKgECDBHxUlhEIAABCAAAQhAAAIQgAAEti4BAsytK3taDgEIQAACEIAABCAAAQhAYFQCBJij4qQwCEAAAhCAAAQgAAEIQAACW5cAAebWlT0thwAEIAABCEAAAhCAAAQgMCoBAsxRcVIYBCAAAQhAAAIQgAAEIACBrUuAAHPryp6WQwACEIAABCAAAQhAAAIQGJUAAeaoOCkMAhCAAAQgAAEIQAACEIDA1iVAgLl1ZU/LIQABCEAAAhCAAAQgAAEIjEqAAHNUnBQGAQhAAAIQgAAEIAABCEBg6xIgwNy6sqflEIAABCAAAQhAAAIQgAAERiVAgDkqTgqDAAQgAAEIQAACEIAABCCwdQkQYG5d2dNyCEAAAhCAAAQgAAEIQAACoxIgwBwVJ4VBAAIQgAAEIAABCEAAAhDYugQIMLeu7Gk5BCAAAQhAAAIQgAAEIACBUQkQYI6Kc7GFPfHEE82dd97Z7Ny5sznssMPm/vDbbrutef311xs9d6+99pr78/oe8P777zdnnHFGc8011zRnnXVWe7nq9thjj/XWcYy2iMXxxx/fvPbaa81xxx3XV91N+ftnn33Wslf7b7zxxmIbTVb33XffhNW89bdWF1ZBMJkur0K95lmHWvlLx+6///7m6quvbnbffffmyy+/bO66667msssum7sdkp048cQTR+nfqvdVV13VIr377rvbtsz7U6tXfbZM5ezYsaPZvn37Quo9by7zKr+P47yeO025Q8fA2v46TV1s7K7xZ1Tvjz/+eKY+VFNGaWwbyq2PR/ac2mfUXtdXB/1eayuGlOXH+5r7uGZzESDAXFN5yrDcdNNNzVFHHTVVgPnQQw81p5122iAHbUxjNgZ2bxDVFjlvDz74YHPyySfPPcA0R0LtWHaAOY0sx+CvMmoCTDkmZ599dvtIYzWr/nbV3xz5Wl0Yi8W05XhdevzxxyeTJdOWN+Z9Yzodvl5D5W/XWxm33npr54TGrAxMrzVpMsbkkdfJiy++eCbnuLZttXpVa8t03eWXXz7VeFNb53W+rpbjqrRx6Hi+7ADT+uTzzz/fTNuHhpQRx7Z5jSvxOWbruvyYedRlLFufjferovPUY7EECDAXy3vUp01r8GXQrr/++uaOO+4YFGCOWvk5FTZ00JylGqswW70ussxYTau/tTJbpC7U1ql03ViD+6z1iPebszCtQ9dVnyHyX2SAZs8655xzRgkujcE6r2BaG9SP1a9WJYtlbH2ftbxVGBNmbcMq3z9GH5q1jEWMK7XPqL1u0TKlHyya+Go+jwBzNeVSVashDlpcPVilVNeqxlZetMi0yCzts7Kao122qgNMbCApst0iX8UA0yYvVHOtBo+9Uj+t/Rqt8xQKUr0++OCDuayQ1qTmjdm+Wr0aYsvmyWfMti+jrCEcl1G/zfDMMfrQLGUsYsyt9WMWUZdpdIZ+MA21zXcPAeYay9Q7aHvvvXebWufTR7744ovJd0q3+MlPftL8wz/8Q3uNfXwahk8f0e8xDS0aM7teM/3HHHNMux/ynXfemTp9JYrCp8Vl6SJdezDvueee5sorr5y0NTrHYxjmaETtbzHQx9IdfcqIvo+rQTbY3XDDDc2FF17Y3msrBD7typcZZaXfamU5RG6l55usSimyMYVHqYZKr6vZg+l5xRRwG3gffvjh5vbbb2/eeOONScqe5y/dPfTQQ3fZj+vrFWUxhMtQsxF1I7Yr0+WMrde5Dz/8sE09nldarVjrY3379NNPLwZdJd03Tll/ywLMUkDUpRNdz5hWTlFPLcW71Aet72mvqLYu2CezoX7/WMnGZby6dNdsRtzDNo1eKSW4S576TbZVNnaavf/RHpr+xv4rm9HX5iG2048B3oH3Mpt1EmWMMcHboYMPPrjd55+NGzEl9913351se8nGh5ox0KdnSr6vvPJKc9FFF03GpKhfxl/ZUMqK0kRUtm0n6lOW4l6acIqp3pr8GWsP5iWXXNKcd955rd8S6z1kD2afntbIyp9jEAPMkv2bxk6U+synn37aeaZFVz+pGe/7GNXq0lCbzvXLI0CAuTz2Mz85GmQziBqU7BAJ69RyRi1oyWbHNADccsstzb333tumzZpB1ECgwzXi/sb33ntvMvApsNxzzz3bZ7711lvt97M6vdFwegOrAO373/9+861vfWtDIGdOlpxBc/j22GOPtu4WiBx44IGD9mp2CSmbpYv7IeO+JeMqPqeccspkAuDMM89sDjjggDYl7+abb26DpjfffHNDgORlYgfqDJWlDiwxh6VPbrHs+PzMIRQv07n999+/DUhsJUwy6AswJXcFhpossXJ036OPPto88MADkz22Rx555ISVytQEi9pj5auumlD5wx/+MNF71eOKK65o9VyOsdX/2GOP3aBPfVyGdlzvMKpdWT+NgUDG1vcB9ct99tmn7W/GeWi9uq73qdexD8WgIqZNWj3l0B599NHF/hbtV2nPYNd16uc22TDGntvSyoHvt3agmPh5u/ncc89t6K+eg+3jjCsnul+2dNu2ba04Snur4p5Q0w8L+kt7Wmv0ytrh+4++K+3tjv17Gr3r4vnzn/+81Zmu/mqTcZosLdlOvwptfF566aXmySefnARC6kOaEDA99ePkNO2adUzwAaXkccQRR7Q2NNreuDXCj5fWX80uRB/Afo/9Rc94+eWXJzbbH94W9ctPaJ900kktKgWk9r33QeIY6O2u+Skl/Y33Pvvss+2BX4cccshM+5jteTbZa5Px5kNYsKXAs2aivTSuqH0q229J8rIqPSfaIcn76aefngT7ppvZpH+pLl195tprr21+8IMfTPwpf6aFAu+uflIz3tf25T5dmqZPcs/yCBBgLo/9zE/OZvyy1I8sWIsnrXrH3js6fsCN5UQnR/fVHPrS1/CsjOike6eo7xTZrLyxVzAPP/zwNiiKh4KUJgFsttIHUf404OhQ+gFFDpHNRmcOcZ8sbVDzK1KRUe3zM7aq06uvvrrBAajZgxknOdTm6IiaY+Bn443hCSecsOGAnEzvY+qjrnnqqafagF4fOXVdXPp0N/s9W0Uq9SWvyxnbbJJhmjr13eOdzUwOdn+mJ1lfnXYFM9svVQpwxujTmf0sOXP63ve1Gpn68uUwxn5Sepbu08ef1BzrWrsi3LcyXrJlXme6OPXplh9f4uSIAgg9X5MYak9Xf7XJQp/FYGOQd7L9WOEDcuv3NmFSWkGraY9d4wPMaceEbFw1XfO2yk8I63ebENC/48neJV/Bb5WJvGNQE8vIJq+tnlauBbPRNtvki5+ILo2Vfkyddf+k719xFTTa6doVzD491TNLstJkfmkMNR9NE1Dqb7ZAEPthlwyj3pT6jO8jfgzy42Opn9SM932MrF5xgmcMmz6k/3LtuAQIMMfludDSxgowY+qCb4RPG8lmyzSQKUXWZvXHCDAzB7LLKeoLMLNBaQzDZQOSXpfwi1/8YrL6W1ICv0LjZ0UzZ63k7MSAKwaYNbK0WeYuudU+P8ql5PxnM/tdK1ORofEqrdjG1RfdH6+14DSTjwJWcwjH1mf/PJ+65lOap01lnIfBkQy1in7BBRdMUiCzVVdzSmrSJacNMM1B8s5gycmctU/3rcxlDmjpsDS/2uydaOvrX/3qV9uUPL8aWnIcS056lP0YAWatLZuVtfVPn3Ip/nKq1f/0Cpe+/qpJusx2xnRMz8lWrBTcx0nWMQPMWo7ZmJBN0KgNfpLObJVWcLvSev14EFNAowyt/NLppdP4G5bpFOuYBdHZeJCdWjzr5EZmU/RdaZI1voIrcuvT0z5ZdQWYksXnn39e3JowtC6lPlMKMLPx1svJAsM4URTH+z5GpXqNYWfmMUZSZh0BAsw6Tit51TQGXzNmWfpFtvoWG72oADMOpjI+WUpV5pRnBnHeAabtuSy9OsGvOsnxiLPLQwLMODBPI8vMgYmDXMnZis+vHZRrAsxsJjRzoqNjmK2OxgCzxkmv4TKtIbCyrV5K8/Izz6sUYHqntxSMW8pniX2f7cgCjJKTU0rzjHtCZ3VG+gJMc0xNbnKeLaXQ2utXZmzvalwRsD2aXa+Y8m1R2TXvmh0jwOyzZb6dNe8b7uovsb/5dOFSVkKmV3ElKqZsZ3Xoc5yn2Vvq9bePY9eYUBNg9u2TjZkx2m6R7Z/0Nsj6pO03zva/l/Zg+ve6et0tBZjZhFXU39IYtEoBZs24kumFn3QqBZh+33dpEsGzrq1LiV+tP+XlYpPVMQj3472ln8dV7Jq+PKtNn3a85r5xCBBgjsNxKaWMHWBGI9HnJM7TITdnzh+YEfd11hrEzHEcw3B5I1o6cKWU9uNZlwJMDTClmV9zWksBZpcsa+RmjnLf88cOMPtetJ05hkMCTOlV6SX3NVym6ehjpshmgfo0deq6R/qovbrx/Y/ZqkMpna/PdgwJMKPjq7+zyZxZ+3RNgGntlZ4qXdG/yiQ+vyR3BUTZgV6eWeY49u0PHCPA1B7mmsOjZmVtbfXlaFXR3s1cmwqZ2c6aSY95B5hdHFR3WrUAACAASURBVPvGhNoA0xj6FVufiREPjakJMONEiV/NnMbfsAAzjt2loMrXcVkBpmWw1KTIWlDXNa74fh1lJRl1rWBmh9n12Ym+uiwrwJymXmPZmbHHSMqrI0CAWcdpJa8qGfw4Kxk7aTa4WgpDdNz8nphFrmCqjjoooOsl57UBZuaUj2G4sjQQv68nc5KywaQrzUsH0PiAKB56MI0sa1JkrW19zy+lyEZnuCQr71DYNepscT+qHXCQtbcU5GQz4gra4ym+YqrPvFJka/rpqqxgqh47duxotm/f3qYp+k+2X9in/MZ9sTHdMVstqTn1VPdJn0rppFmwokyNaT59qyM+5dDrUW0Kvy//o4/+P/a+NuSu6sr/+FERK6OMilVTv0QqqFhBwdgZ0kbFUmIVVBozilF8SRQcEirG9zfKKBV8l5iiaP6gEDGIopGJSBSsFWsG2tEySBpqERunfnD0Y//zO9N1u571rL33Oi/33nPv87sg8bn3nL3X/q33vdfee9+iPb+psUTsc18JppSr2T2KNrDtepIn2pNk8KWXXqo+//zzBYeYyCRXSl9TZXURmRx3iawcNga+NfUJqcRG2z7so/cOh8IqkRwUZE/NLSWY2teDN7AFuvy9TYKJdkRv8b7oZaSixataQnt9+O7UxIQuyY0kmFIRlvMr8LcpXulD31KnyAqG+uCklJ1oqzPCb2w1KW050nKQ2jtp/VlbuvrgdRs/wHf6QYAJZj84TqUVCTq0I7EOTRQbBErJiy6XQcAkgaRcM6IHI84d3+nTWPUpnLpULZWYNAEoso8Q/XsHnugSNX0Sqd4jkDpYpwmNOjiS2VlbBgnnk+IHEnngjRlQXLfhrU5ExqKNfZSXXmDr8S3Sv/ee8MXKDk4txEcmMVLyq1ethSci4xZP7WjxnnflAZ7RM/v6mh78JrP03uFHfcizDZSkzSOPPLI+eRGfP//5z/XpvnqCJ4dtajU/d5VISb5FL/SqnH3H8ha2Q9sY/bzQmNI3j/+eTstzHv0iF33ptDeBkcJA88A78EToxnM4DRTB2M0337xA162OoS9vLHrlw7PPes+i9gcenhG58myZ9BtZ6S3Jmm3Lu2dVJ4q6PXtCeM52WjqEZ54d8eQxOg55zup6G59wwAEH1NeJffbZZ4uuYJLE1SZo0g8OxJETtcUWyG9o7+mnn65Jhf+0/tzKvi01tvh4Mu/Jbkqn7QRFqn0tG7p8P1diXuKb7ctbNfb0pDTJ5smp+BXhneaVLnXWk7lWPj0M29AiK66ezqT4ZCeaLHYRfy9bg1K+16OrL5tekgX+Pj4EmGCOD9uxtewlYBJUWKcMh4qT+PTqgX5GB7T2XXuEtxgHGHZ9rDUGimfh0OSYafkuVY5YAicVtEq7p59+enXFFVeMmtHjsHvIvP0Oeix6taxEl/xu6UP/uDpFJ+nA5Nprr60uu+yy+p4tfOAscbUE/r3pppuq3/zmN6O7Oj2HaftJlRphPBFeyjUyMo4S33L9W5z1SoMNBLAihoNjMDuqj0AXOuxsu91/oq+78N7BdzoRAS14B3sdNX+t7kiwqq/d6VuebZ9CG/5F/z/5yU8q3McmH/BRXycTkfloqWpKvm0CY1eNLL6WBymdszYFMq6vnNHtSGmmxkFf0eDR7t3v2yXwtMGf1yee8Q73sRhgVQ5X60A38S/+tnYHV2boCZVXXnmlnnTw7FPKPoNGuUaqhGdUrjxbJrbcrmxFbWbqOdiY1Gm6KX1FW3LvM/7f47knk57t2blzZ73KKBNgaK/NfZh9+ATovgTjoFV8haUJPAA2L7/88kh+7GFSIlfQEfih888/v8bpiSeeqE81tTKGicfjjjtudH+0YKqv9hIeenKKBAo22JNdywvtq3LxjP0N7+FjqyHayKDllzcxI+3CHuprPqzMpeQUk8w5XllccLAaPqgiyelyyp5g4qCNzlgsYHdRUaB1IqcnOX8vK9hN6MrJUhte853pIMAEczq4s9cCArZcRx6HkdKldwSSCBCB+UZASpi9cvnUXY1dEEGwZa/H0O2BHnu4T5f+Zu3dEj6zNp6h0Zvagzk0OklPcwRScU3zlvgGERg+Akwwh8+jJUdhLoBDgokZwVNOOWXJ4cIBE4GlhkBuTyiwgK3I7dNug1euVBi/2Stc2vQxq++AH/ZOv1kdy1DpZoI5VM50o0v46u2l7NYy3yYCw0SACeYw+bKkqUrthVnqwd2SFgoOfkki4O1RFCBgJ7zTbvsASgf555577oJyzNR1RH30O+Q2kMx79xIOmeZZpK1rufssjnmp0Nx3eflSwY3jnE0EmGDOJt/mnmpvD2aXvVVzDxgHSATmFAG7T0mG2WafXFOIkMRihRR7JbEfaakml6WV5Ka48nkfgdy+dmI2uwjo/Yf2HIXZHRUpJwJ5BJhgUkKIABEgAkSACBABIkAEiAARIAJEoBcEmGD2AiMbIQJEgAgQASJABIgAESACRIAIEAEmmJQBIkAEiAARIAJEgAgQASJABIgAEegFASaYvcDIRogAESACRIAIEAEiQASIABEgAkSACSZlgAgQASJABIgAESACRIAIEAEiQAR6QYAJZi8wshEiQASIABEgAkSACBABIkAEiAARYIJJGSACRIAIEAEiQASIABEgAkSACBCBXhBggtkLjGyECBABIkAEiAARIAJEgAgQASJABJhgUgaIABEgAkSACBABIkAEiAARIAJEoBcEmGD2AiMbIQJEgAgQASJABIgAESACRIAIEAEmmJQBIkAEiAARIAJEgAgQASJABIgAEegFASaYvcDIRogAESACRIAIEAEiQASIABEgAkSACSZlgAgQASJABIgAESACRIAIEAEiQAR6QYAJZi8wshEiQASIABEgAkSACBABIkAEiAARYIJJGSACRIAIEAEiQASIABEgAkSACBCBXhBggtkLjJNv5OOPP64uvvjiatOmTdWaNWsmT0CDHpvS+sUXX9RjOvPMM6tbb721QU/tHt22bVv94tBxbDe6xW+988471a5duyaG7bPPPlsB48MOO6wm5u67765Ag3wn/F67dm2WB1E5Qru2z7bYffPNN9WNN95Yv/7ggw9WBx54YNumxv5eFB9NiOXFOIkEfVu3bq3uvPPOQePYFwbzNF5Pp6jHfUnKwnaox+PB1Wt1kr5wnKOK6Cf6x3PLli2rYyt8MP69e/f2Evv0HbeB1vvvv796/vnnq+XLl48TPrY9JgSYYI4J2HE2Kw5oz5491XPPPdeLcZgEvdFkuG9DlRqbJA9nnXXWCEON7dVXX51MKmD8Pvnkk2ySFkl0YOBXrFhRk3jXXXcVkz79vB2XvK/HYJ+RMb344ou9JWEevoLtk08+WZ1zzjnJBPOjjz4ajb8ky6XAK9dnG/nW7eVkoU3b43inhI/X56QSTOjC7t27R/okOv76668vkg9NJ+QdkwU2ubd6kOMPxrh9+/ZOgUpOl/HbpZde6uow6Fy/fn2nvschK9E2qcdRpPp7bpb0uKu/tL7K+ooIqmILUv4D+n/bbbeNmrLPRfx0hI5pPBPVT5nctXiffPLJvdgm3W4kjolgxQQzgtKwn2GCOWz+JKlr44RmdKhjIxuO5/jjjx8llxL0YtX0hBNOqL/3VtUis57CnyOPPHJBciWD0QH222+/PZpRLA3WOkt5XjsKHfDa9nRfNugv9d3m90gC07csR/qMjmWWVjCjY5r0czZJ1BM7F1xwQb1CfPTRRy+aXEmtAFr9kwDTBqc66OkSSOV0GbL26aefjhJg/I2PrrwAffher+JPmgdd+4voFPW4K8rDft/qcVd/afVb5AcoRFatdHKFd7wEE3K7cuXKkX8V/2mToEn4wnFyN6Kf0r+enGsSe5Ton9TCQIkO/j4cBJhgDocXjSiJlhU2anQJPeytjNgZMxs8Ap5I2Rsc3+23315hhfmAAw5YFFgK71Cq0qTsEn2/+uqro5JNYZem6euvv64ee+yxauPGjQvKENHn5s2bq3vvvXdUqor3bZLdtwhEZof7luVIn03G6clBk/eX8rPg7YYNG6o77rhjVOYkAY4ENx6/UvIK3dq5c2e1evXqBbDKpIoXMHWZCc/pMvTuhhtuqB566KHR2CRIfvTRRxdMGkUqHoYsJxGdoh4PmYPdaPP0uKu/3LFjR3X22Wcv8FOl1UhvFKmJDXwP/T3llFNGr0lSirJQO+Ezbl/YjQP5tyP6Oc7+0TYTzHEjPHvtM8GcPZ7VFFtnrlfE8HuqXNLO5Itheuqpp6p77rmnQkkjPjpQs6WC11xzTfWHP/xhFOTZFTNbruY5ADuL9rvf/a7CagZKOTxDpQM30NekrNSyOBUIeQ5T7xWUYHPdunXZPQFoBx+U0Or38V2XFTHQfdBBBy3avyb9YcU19Uxq1bXv1RVbKoMV4iZ7ME877bR6bzGS84gcAdNSn1p2EFignFHPdutVYW+ly1ulkpIrWTUDHcAfJZ/y0Trk0aD1VN4RWtAuEpe33nqruuqqq+qfS+VNnp7pdzDmgw8+uF6dlz0tuX10OV5EzaaXnHsJpt1rY1ceSv3lSlG7JJg5XfaCOtFvuyLrJaOlMaV+1/Yroi/QJXxKtv/dd98drRyVdArttZWdXEIgug//ZW3HEPQ44i8FG9gIT4/b+Msh6nFf/lLLeWqCJqcrTVfOUxOGbXyhLdWXuEvHY9qPad73UVUB3fZ0xdNPfJeKEzW+dmXY+mHB75ZbbqmuvPLK+lUdg9izM3J95nS6i91ua1v5Xr8IMMHsF8+JteYlSZgR1MFjKgnFytl9991X3XzzzXVCCUOH93D4xrHHHluvkOlgQxsPa8xtYGdnILUBlqDerk7oQGX//v2jBEOMtTbKCEBOPPHEugQtt2qRY0QqGC05zEjQq1cTH3jggUUJpuDx0ksvVY8//vgoISntP0yNJ5r0pmjvc9XBBgcY68MPP1x9+eWXNa+QHEO27L5MoeHQQw+t8B9WdT/44IN6EkFw8eRIJ12yYmT7fO211xbsjzviiCPqtpEAYJXXlmdKgqeTQxuQYJzYOyqraDapsLPkmgbI749//OM6GRX51WOUw5fsJEtOlzVewETas7Kh5Vv0XPNC74cFnSleRI1cSrZKCaa2N9G+8I7e46nfaxuo5HQ5N1HklaulEs/o+OQ5rQc5HkVtPxKgk046qV5tRdUF9Ojwww+vbXBKp5aiHusJ2JK/1JN5Vo/b+Muh6nEf/tLKf5skr0mC6Z27IDS09YXS/4UXXrigNB7t6WoivUIqdOg4K2oLuvpZSQC9EuNzzz13QcWJ9HXGGWdUklBiEvWSSy6pjjnmmJHdQEkz7IY9nBHvo3rlkUceqRcPxH5JUqz3rmvfDCwwQdMlCY/iyefGhwATzPFhO9aWtTGUfUz6sBodfOvDdWzwg7/tARjWYNrSER1gWyeTW30UOqzRAa1btmzJrmB6pTNNHIsNOL1TRjWmMLTaWHpBAwytnt2DwUZSed1119XG1As09QqVlOjId22SzNTKpB6vDpTtKah9Bb4px53CQK/sejITkaNon9qplfbGSb8yKyt8lH12OBzJJjIerVYvPPn1ElF9cBTaRX9YwfRk3WJrn/HK2uwkVKoNHSy1LX1KrUZomZMkH3gjUd63b9/opFl8501IWMPqjbNrglnS5ZzepPZD9VVq7QW0lkcRefEmU6I6BXxTK5h6BWPe9DjiL6H7KT1u4y+Hqsdd/aXVY5E9nHsgp5xGgqgmcYC3NUb66OILU5UaaBtj8WKeNuXAXfTTTuyBNjvhYWVX9FxiRG8BwiboWv9t7Gh9nkxqegcDtZ0YjMgMn5kMAkwwJ4Nz772IcccM9Hvvvbdgj5PXmS5T0Idh5Mq8JOhDkIuZptJJmnp2XRsML/CVckJvz1QuKNF7m5o4Fo1JLtDTY5DxekGvtwIGLPUR4DYAS616yHhlT6bgrWlObcaPrKrmVoS6lOzaJFaveshvnnzlSuvkqphIYJpKYGyf3nOlFSg96SLycsghh9QzqrnrbPSssJ59zdEq5aFYvceqbekkxZQuW33QtOROWPSSfX24VdsEM1e2qkv+dJmx3ies9RQTN/owHZtA4u8UX1KBii1VRBt6X2hEl73DiXIJpsa6rVPwVlpyPGpi+6M6lUswS7Jj5TTa5xD0OOIvpfqipMdRfzlkPe7iL638e5OlOR2V96NxQKnap4sv9JI3PWmucbLjbnLqalRXPP303rV0y6STZ5vENqbiJ2uD7AqpblN8I77z4gZ8zwSzrYcYzntMMIfDi0aU6KABL6aSP7sig5INHeREHCZWvbThsY5TrxBh9c4rk7B3duoAE/TrAHiaCaZlAmjRQW+qvO/nP/959Z//+Z8LDuBJJZiloFSXVAo9qUTcO7hHj6HkVMURpYL3qFB6DlacRJM9mE0SzGifTQNTW3qtZT9VsmNLnt5///0Fd3hFEkzsi9QBle2rpMteoGXthA1m2ib7EbnIJZj2fSundiwpXkdW8JsmmCj1sodpRSeLcvrk2doIjp5Nsidc56oARA8jtj+qU30mmNE+h6DHUX+Z0+M2/nJW9DjqL+0psakqmz4TzMhkbNsqA7v6qatPRP9SJfxNbEBUVzz99L7TK/KyOmkr4Sx90QRTZBZVQ6kV6ZRfZILZRCqG+ywTzOHyJkuZnsXGTDtWPmzwGCmTijpMIUaCbX2foj6gI7LypAemE01JooaUYFqnlEowscKLEuDUB7yx5YC6XDW16pETgkhwnSuPRdtdZm01bV0cX3RFJpp0NFnB9E4T9PYWIQG3hxrI3WKevNo2ogmmYCqBlUzmyN7kXLl7biZfB6j2gKNprGBaubar7BFe4xnvVGWv7SYXdntBrW5T7Kyns21KZ5u6oIi+tLX91OM1dTAspfRWj5v6S6vHmDzs4i+HrsdRf6kTTIzJO/k8qheRFUxbXeS13dUXallB6ac+D6Ov1bgu+okx24kKPYkZHX/TBNMe+uPFf/bUbSaYUekf9nNMMIfNnyR1Nsiwqy4pBbVBkWf4bNu61APtwsihHTn4AN/JdRuRBBMOwTskRWbOxp1gRlcSvNLSVILp3dvlBaAe3m33fkRmZL0xaKFq27cVTHHy9qADb7xtV81SpXWlPnPJnT1RFuOyDlT/jXJprMbrPj2nn0owdYJo+8L1GzooAd1yDYZdEZV3dXJo8bGz6PIO/pUAui0vImYzNzttJyfkcCP5vpRgehMnkGWslqNEU0/e9BHcebqs+SOn8ubG3HZ1xGIdSTAjeufZQerxigUnqHsJpp2ssPyw+5xFTv7t3/6tPtitqb+cFT1u4y/tiqfIuo05cvamlGB6dNkYBO139YVCB6q48NF2SH7D9za5ln32TWxqyed5/sHuK/f6kzjSVsTBz+CDZDGaYAoNOKzHLn6IjuAZlshGOD+bzzDBnE2+jQ79EENjS/QQ8EjgKysWYuSOPPLI+goEfH7961/X+yu1AcgF2AjcYISk3AN7o/R+NTFQaA+GA6s8diO3DcJsKYX8jpPLJHG1YwHtutRIH95SYmmkdC+18pc7oMQeoJNb4dArZ9GEV4+rtDKJZ1POW7djg6O2mGpnYuVNrknACvWpp5666JRiL6jNyYCVVTiwXJ+gTZ9IK+P3dMbKpj2UAPIsMm77FF0UTD/77LPq6aefrruDbEAfoHt4X07UW79+/SjgsHIgEzn4XnQop8t//vOfF1QyWN7aAyJy49cBjMeLko6J/NlSTvteTkbtHkxJpvVJ07Y9b6/puBJMkXkpL8ff9lRiK2tSHm/LnWU1PIJrRF/sKcye7Uegaw94ox7/ffLI0+Pf/va3RX+Z02Os1DX1l7Ogx238Je5stlc7ify32ZdoJ+/QVqoawdvq4E3cRPRRPyMVXp4dSu1vTJ2vkOrb9iG6HfWz8pxuXxLKFE+kkkZOkPYqfzw/YWmTPqU/a6c8LJvi05RnfH58CDDBHB+2Y2vZbhiHsuojpNExDIK92xLPIcDHv2IwULKDWf9rr722Ov/882ua7ewVZpuOO+646vLLL6/vJ9R7MK0BwbUHMBr41x5Fjbbx3UUXXVTPFr788sv1UdT4eNdRCC2nn356dcUVV4zwTLUbTTJTJ7FJBxiTPlrbMlKXmeQOckiVvdrN76XDIDxBKq1M4p1ICa1OYnTy1PZ4cO1ERd4QVOljzOWuSPTxs5/9rPrpT386GiLeQXKDC7i1M/JkQK/CiRzZPrHyJ0ehi/xpObG80ONOlRO98MILI7lFm3CAWIHTd2OKPtnDDHAVkFxPYzF+4403aj3DqiUw8sqX5J5aq8s/+clPKtxPKx/oCGbSoYuff/75gqtaMH5vbFFeyKRPxMDpySg7AQMaNmzYkDygzDswCX3KXYle/zoYsWP0bFtkDHgmV8KuZT4VGNvVTm03m5we7dl+T1/0NVQybrH9P/zhD+trep555pnR8G0QRz3+Px9q9Rj2pOQvc3rcxl8OXY/b+EsIXiq51PFAST9t0qZtZiq5RJuez7W+sNS393upDUtT2+SpqX7C/+qrqTza9fVWcnq3xsryTGPt2SVb1SZ+X2+v8nyzdzhQW5za8JDv9IcAE8z+sJzJltqsns3kQA3RMIgIFJoEy/MwbjsGOCpcaG5P4Pzwww/rVTcp/ZvHsU9yTNFy0UnSNIm+SknkJGgYQh+ws/rqCqEJ+GASYNWqVUMgkzQUEFiq/nIp6HHKF86LUqS2EGB8XsnwvIyb45geAkwwp4f9IHpeqg4T4M+7QykJWCrJhiPCfsDVq1eXmuDvQQSWaoIJeJb6ZE5uhQerXVhZbFIiGxQ5PjYGBJayv5xnPZ7nsYka5M5s+OMf/1g/9u1vf3sMWsMmlyoCTDCXKuf/Nm4YHW8fzlKApeum/lnGKBUoRfanzvK4p0W7t4d4WrRMo9+lGpin9KmP/V7T4ONS73Mp+0vwfh71eB7HZPU0t+c7cp7DUtd7jr8dAkww2+E282+xzv3vLIzsZ5x5hqsBRPZmztN4pz0Wu++myQEW06a9z/6XWiCz1Mbbp6wMrS36y79zZJ7kein5Qk+GwdXUHepD00HSM3sIMMGcPZ6RYiJABIgAESACRIAIEAEiQASIwCARYII5SLaQKCJABIgAESACRIAIEAEiQASIwOwhwARz9nhGiokAESACRIAIEAEiQASIABEgAoNEgAnmINlCoogAESACRIAIEAEiQASIABEgArOHABPM2eMZKSYCRIAIEAEiQASIABEgAkSACAwSASaYg2QLiSICRIAIEAEiQASIABEgAkSACMweAkwwZ49npJgIEAEiQASIABEgAkSACBABIjBIBJhgDpItJIoIEAEiQASIABEgAkSACBABIjB7CDDBnD2ekWIiQASIABEgAkSACBABIkAEiMAgEWCCOUi2kCgiQASIABEgAkSACBABIkAEiMDsIcAEc/Z4RoqJABEgAkSACBABIkAEiAARIAKDRIAJ5iDZQqKIABEgAkSACBABIkAEiAARIAKzhwATzNnjGSkmAkSACBABIkAEiAARIAJEgAgMEgEmmINkC4kiAkSACBABIkAEiAARIAJEgAjMHgJMMGePZ6SYCBABIkAEiAARIAJEgAgQASIwSASYYA6SLc2J2rZtW/3SmjVrqrvvvrv69NNPqwcffLA68MADmzc2oTdA87PPPlvh38MOOyzZK8bzzjvvZJ/74osv6rGvXbu2/rfrJ9Jn1z76er8prR9//HF18cUXV5s2beoFq9Q4ZkUOm+LXF9/atNOU1knxus1Y2r4De3H//fdXzz//fLV8+fK6GW+cYhPOPPPM6tZbb62fgx1ZsWJF9fbbb1f4ftKfWeOHhyEw8+QwypdxYu7R4PU3dNvUtz9L8SzCx2+++aa68cYbaxinFVNE+TpO2WrSdlQXmuhXk/6bPJuiwbYhtuvRRx+tDj/88Grr1q3VnXfeOegYswkOfLZ/BJhg9o/pRFsU43/WWWdV5557bp0wvP7669XVV189NWdQAkBofvLJJ6tzzjmnc4IpQSP6fe655zonTXC6t912W4i20lgn8fvQkg5xWEOXQwm6yOtJSGl/fdjgLaX/NnDSzw0twdyyZUt1wQUXZCfa+kMw3pLFMGe7o3yJ9978yVIiMgu2qW9/JihqP3HQQQfVSaPngzWGxx577Oi5acYUqYTto48+qlavXt1cUMb8RlQXmujXuEiOJJgYz6WXXlqTILYTcrp+/foFE30RGiVR3bNnTzZORZ+ffPLJaHIw0jafGRYCTDCHxY/G1MBpHH/88aOkagizjdFBNE2Mcu32vTLQJ21RPObpuaUqh/PEw1kaS1T/p72C6WGKAG/z5s3VvffeO7gEMyUDUfsY5cskZW0WbNOkcIvwcah46aqtScpP276a8DTCl7Z0tH3Ps534DrSWqtCkT0lmUVFywgknJKvO0O6uXbuYXLZl1kDeY4I5EEa0IQNKiBJTW7Yy9PIfGWu0RDaCTd8lRX3SFqF/Hp9ZinI4j3ychTFFgzdd5jWNElkPyyEGkyWeR2mO8qXUX9+/D9029e3Puk4UDA2vocpVX5PgUf3qWy8i9KNEVtvOJiuNdmXXkyvwluW3k+Ts+Ppigjk+bMfacs4BidJiRhwz4yiDOfnkkxeVMuhSBRB71113LZgx0sEYfsfeJf2cLuXxymf073jPlq/qJO6xxx6ry1LxseVrKWMrpawYG4we/tZ7MAWHW265pbryyivrtmWmrQlt2B+qS0Q0lvp7tK9x0DxatmzZCD+LlS3d+93vfjcql9MlXSJQEXx0me9DDz1UvfXWW9VVV11VN+E556jMNBHqaJtDkkPy+v/2NDb9RHhdkuWSvRGauuxvsgmmlb1IiX1O50FjTp+17uktDTK20pYB27fQq8chdrxEZxOe6X2soDWydy9layzm1jeV/ILYtpRPsftzLU+AGUrvSucUlHyffQAAIABJREFU6HJgtJGy+2KPrXxbf1rSqZI/E/8lpYoWN40rxnjwwQfXq0SyT9njWZSPNhHQPCjJLOgu6b7GGv7xmmuuqf7whz+Myl+1zr///vujck3BNKe3tm9Nr8Yce7qxt1C2GXn+dhI2KqVfGnM8o+VLxxqnnXZafcaCLkHdt2/f6DvLr1SJrC2Hx6ojSmJtgglMbrjhhgpxhshaSta9BFOfr4E+b7/99mrdunXFtkr6xN+njwATzOnzoBUFufp3GCI4PXyg9GI0keTIaqd9XwznGWecUT/z4osvjow4DBk+MDAStMCAnXjiifV3XumEXQGUZ7RRFGNzxBFH1MnlqaeeWu/32Lt3b91Pbp+Idnig7YEHHqi2b99eH1yjA7dLLrmkOuaYY+oZNxguOBE4KH24UIo2/QyMMDCRJE2CFr0HQdqBs9MJpYeV4GDL47TDl/EfffTRNc5i8Ev46PKS3D400KmxOvvss7My01RQZ0kOyes1tcw2PcRDB285+YHsQLdTsvzaa6+N7I3WF7E3EsTbgDB1yI+XcIEGbwWzyf5Haze1ziMwzekz9ovJJJ0OiJtWS9g+RS8xtldffbXGOUdnVOd1UGqTJZuYRPliJ0blb8jefffdV918882jfYH4DhOG4hfefffdSnwF7HmUBovFjh07Kkxofuc73wnJO/qBb9GHSkmyBxpBC7C/4447qkceeaQuc/Z8Ss5+5vyZHFqHZ2Q7jPgCYAK6sFdSB+apfZQ2uYhiaBNMjDe6/1FoTem+TOoBH4zVToB6stV0hdf6Tn2oIGzeeeedV2M4BBvlJZjWRmi7iOfFriD+wQeH73zwwQf197Cnhx56aC3rotNywF/KTlqeiV2DvNkE0z6bk/NSggler1y5cioHsDWNb/h8GQEmmGWMBvlELigpzVRK4oKDgfSJq2K0JPjxnKS3+mW/03X2upRCHIUEi95KhPedHY9X929psA5YAtEmtEnSAUcKGuw+A0urTeaEpgsvvHDByrAOWCBcOjDB3xLwisPVqwcRfGzJik2OU1hJ4irO15OjJsowS3JIXpdPak7xPhW8af5HZNlLnDx709cKpuwBwuRNtFw2ovMpfYZepcYTOU1b8E8FdEicZMWqRGeEZ6A3tboRXfmy401VT+hVDOsnJJmzK5MR/+HZ+6Z7Cr1JCbQBniEBxkntOvkDvbmExupRxJ/ZBBZtaH3BpMGGDRtqXyK+TsuDl7Skvkv5GFnxxUTr7t27Q8k5+vBkyEs09FkSNoFNyXOTU+O9SXntGyN0TsJGeXyx+pbSK1kggEx644l+B7wtj3P71+0ERMpX6IkBmeiS+MabGJ+FgwKbxERL7VkmmDPK8ZxCe79pAyUz6bbU0iZEnmONJJieg7IOEYmtlyRHEihvfN6MpvdcU9ow4/vVV18VN5vrsji9OuldnaINtQS5MKS5ky11uYotjfIScMxcpkqXUkGeLRnrI8HMtTk0OSSv81cB5UxlyeboFYOULEftTR8J5nXXXVe9+eaboxWnNm4gp/Mpfe4jwfQSLpvw6PF4dEoQW9L5vhNMTZde/da2KuoXIglmqtInGhDrZBH/Lyv8OgGypbR6jN7WFCtrEX9mt3ToNuBvNm7cODrtNVUuWprwEx3NJZiHHHJIXSrc9iqwlO7L5HbqpNo+EkxPloErPnaCaZo2KpX4C88FK/wtvPbin2gyaZ9LTWB59lloahIraFkWfmNlVfZdok1ZSRa5ltXvNnaa70wPASaY08O+U8/jSDB1uZIup9AlEV0STJvARgMJbbxk9VU7e/x/1wTTo032uqD9VPKnV3kRtMLxyoxcqozHzgTqMhXtNHRwI6VQKO+1M/mp1YTSXh19D2aTBCEquKU2UwnmNOSQvG6/ghlNVmxVgZXlSSaY2J+ET9N9cngnp/P4PafPfSWY1rZ4JYslOkv6OY4VTG2r8f/wAShX1SuYUb8QSTBTE4pNEkzhud4OoVcHU1UxETuZWk21/PVWlGz7OmH3ZLtrgilnJESSZktbSffFhkgfdnK0jwRT5E1XC9jy+BKdk7BRgoXWCaEdfgpJpeyzFB/eZ4KZmlTKJZiezkbkX+yBPkXbxkcpHY62z+emhwATzOlh36nnPhJMO9OZKvFsk2DCEKZWSMUoRgOJvhPMJrQ99dRT1T333FNJgqc3sZfK0KIJpgiCDkyBnaxuNi2R1YIls53aYQ9tBXMockhej28FEzKpJ18kYNKTJZMI3nQfKAmXgC26IlPSea17Vp9lrx72ROnJnbbBmbaLKFvU92hG6JxGghkpkY36hUkmmNo3YiJR78dPBeQRB98kwfQOL/L60Immtq1dE0ysdnsH5pXGGSk91W1IibRezewrwdTyhyRN7yON0DkJG+UlmKUS2WknmE1WMK284F2975IJZkmjZud3Jpizw6sFlOaCklLgIMGeBHlSGmONZ9SYRvYDoC9brhQNJKzxwt/20AXPOXg4CK16r0KJNsFLH4LiBQaWhlTgoce9f//+BU5O2sX+WDkoSCfqkRJiu/cGY9anvA0lwRyiHJLX21rdxViyOd5qtZXlqL3po0RWJs08W5JyCRGdtyuJWp+9A0zEBjfZgyn0SSD20ksvVZ9//vnoALIInRLETrpENmK/on4hkmCmDkRqExDLO9dee219cJ53voBdEbe22JOtiD8T3cD7+rAh+BiZXLCH0KFdfLDH2EtaUt/lSmR1ZZM9WyClN97ePduHXUm0+1L7SjC1bnz/+9+vvve97432rEbonISNsnwRn6Qnmq0P7zPBTO0f9uIG4XnTigB5D3zVcYDEYtjikzurY0bD9iVHNhPMGWV5am+JZxy8A290+ZR2QDrg8Jyz9573naycyQyqV9fvOVaZvRTj4tEuhu7II48cHbwj74GdmPmUEwntwTUS0OmViwhtKbx0oitjRpCBVYoDDjiguv7666vPPvtsFBSUknhdboUgBu2II5ff0N7TTz9dSy5WVLFfQa+w2gDNOms7lqjMWJ7mVCfa5hDlkLxePjotOnJtR4TXkJWSLP/P//xPfeqh7jPFC5TS6YkX7zlvMsnaNNEpsQt6r2gkGbA6/5e//KW2P5LA2vLJlK2U1SlgiQM6Ssf9gza9T8y7uihnm7DVAJUZ2j7mbK2ekPOek6C4xBeLv7blOPEcHyRQdgLR+oVUfyn/gau6BCO9B6xJuafnd0RGbFm0fJ/aU6hlK+LPkNjhpHQpIdXv62oXOfTGTmx4PIvy0dPvJr5AxpfzYy+//PKCa2NsSbDlq568xT69nTt3jq40KYV0wn/Lmwidk7BRli9yuq3WVcEDthKn+SPWuOyyy0axAjDw7F/0O4sR2kOcAT3CR0+kpPZslvgAWrz7LnV7sgcTbTU94bzUP38fPwJMMMeP8Vh6sA4Endg9GPp+SBw6gY92qNrRWqMhDkSIh0HBKW96rxq+Q2mDHJGNZ21Zi37eJptirPAeHASCCv3dK6+8Ul+z4tFuHTpm8R9//PF6Vln2QnrvyXjs+HK0wYFLOZ28r/dByH4u0I6jwfEvsBE6ULom3+N9HQxiHOAlHKwED7asSe9Lwez5+eefX/PxiSeeqE8NtOPEhvnjjjuuXrXEb7l7O2+66abqN7/5zYI25E5R2+4LL7xQ01i692yW5ZC8/r/7csfBa2kTOgAZ0rIMOyFH7IstsvYGE2FYqdM2wuNXyi6dfvrp1RVXXDGyx3juoosuGt0PZ+2XZ7it3bE6j/ZS+uzZVIxJ60vTPaE2EBeac3RGdf5nP/tZ9dOf/nQEA2y7lEhq2/DMM8/UtjfCF30YjeCNa0jQ9g9/+MP6Ghu0Jx/PL4Dnu3btWpBs/fKXv6x+9atfLaIB/kAn4iJb+NfucSs5as/n6nes3Ysklyl+aX8mE8B41sqQvoMTPgb6IT7XHjaneeb5Do+PKR+sddn6NA9HPQFsdR/2BhUO8FmXX355fX+j+Bh9VZm0q1e2MNYmkwRoI7dnNkfnJGyUp1/AB5VOOs4S+QBP4ZPlKjnRKSTzcm2UfIe7RQVfscGIEX70ox8t0HF9lZ30CYxx9QmuwtHl/XjRVkiV9Ejesadtp3SpFG9E+uMz00GACeZ0cO+lVzhIlFZxZqcXOHtvJLUHs/eOJtzgG2+8Ud9NV1rtmTBZU+2OvJ4q/OycCBABIkAEpoAAJj0++eST4kn7UyCNXU4ZASaYU2ZA1+4x46bvj+raHt/vD4F5TDowJsyUr1q1qj+g5qAl8noOmMghEAEiQASIQBgBrF7mViLDDfHBuUSACeaMs7Vt/fuMD3smyLd7OmaC6AyRbU+7nPVxR+gnryMo8RkiQASIABGYBwRS54DMw9g4hn4QYILZD45Tb8U7jWvqRC1hAuz+1ib7cZYwbDM5dPJ6JtlGookAESACRKAFAqkDelo0xVfmGAEmmHPMXA6NCBABIkAEiAARIAJEgAgQASIwSQSYYE4SbfZFBIgAESACRIAIEAEiQASIABGYYwSYYM4xczk0IkAEiAARIAJEgAgQASJABIjAJBFggjlJtNkXESACRIAIEAEiQASIABEgAkRgjhFggjnHzOXQiAARIAJEgAgQASJABIgAESACk0SACeYk0WZfRIAIEAEiQASIABEgAkSACBCBOUaACeYcM5dDIwJEgAgQASJABIgAESACRIAITBIBJpiTRJt9EQEiQASIABEgAkSACBABIkAE5hgBJphzzFwOjQgQASJABIgAESACRIAIEAEiMEkEmGBOEm32RQSIABEgAkSACBABIkAEiAARmGMEmGDOMXM5NCJABIgAESACRIAIEAEiQASIwCQRYII5SbTZFxEgAkSACBABIkAEiAARIAJEYI4RYII5x8zl0IgAESACRIAIEAEiQASIABEgApNEgAnmJNFmX0SACBABIkAEiAARIAJEgAgQgTlGgAnmHDOXQyMCRIAIEAEiQASIABEgAkSACEwSASaYk0R7gH1t27atevbZZyv8e9hhhw2QwjJJH3/8cXXxxRdXjz76aHXmmWeWX+ATSwKBd955p1qxYkX19ttvLwm5uPvuu6tPP/20evDBB6sDDzwwyWM8B2xE56ehP/NgdwTgb775prrxxhvrP0vYd1U84Hb//fdXzz//fLV8+fKuzY3t/RQmVvbGRgAbJgJjRGBW9HCMEHRq+osvvqgee+yxauPGjbWvgr144IEHquuuu25m49BOgMzpy0wwZ5yxUNQ1a9ZUr7/++mgkzz33XP1dLsCWAODJJ5+szjnnnJlNMGHoL7300nrs40wkdD8C9NVXXz0KKDWe8vtdd91V3XrrrZUOqj766KMllfRMS71E9sctF9Man+5X2wAtkynatDy+9tprE9Efm4z1aXc0r08++eRk8iU6unfv3qS9s3pewlPrfenZrrICvt12221Vboxd++jr/XElmJrXoLWJ75J3xT/2NdYhtSOTRRdeeGHte+zH4heVWevfxulrJ4knxoUJ9rVr12Yn5SxN404wvXhCaPD0H7Zh+/bt4Ykn277EKpPEXuyZjZcmSQP7Gi8CTDDHi+/YW7cBkTY+kRWceZhRjoyzD0Zoo5xysN4qEhPMPtBv3sak5KI5Zf2/0WUVbRo49WV3QPuuXbtGwXQq0NKBdSopsauqUUyjz/XB9XEHtn3QOK42wMP169cvCKIjcmSD6XlNMHXA7iUMVldEJ0pJukxgIQnDxLX8jQR21iuGkJBv3bq1uvPOOxslmOOScWlXJgr27NmzqCvNW/1cdOIJ+nD77bdX69atq6sgSpMS4xrrJCfnxjUGtptHgAnmDEsIDP3mzZure++91y0rgOG44YYbqoceeihZTjUPpWqTLPET5wqxsWXFQ3VWMyzinUifpFx0IrSnl6Mlsra7aeDUh91BgLJz585q9erVoyGVxpJKSCTYOfrooxes/CAIxzulLQRtsW/K+qWcYHoYR3ycDdo3bdpUJ0rz+BH/hMRPr2B6uiI+DBVAuRVJyNzu3bsXlH/3ob/Txn+SE0NNx4pS+/POO29R3AYdWLly5aLEvold+PDDD+tkWpfYT8p+NcWBz882AkwwZ5h/evXSm5X1ElA944WZsOOPP37RHkxbdqtnzPRs5mmnnVbvfcQsW7TUJleC5pX7Cnv0LKst74Ujxcy23oNpDa6me9myZXWZatuyEJn51e/bWUHQrVdNbNkyfpf3o+NOiaqeufZmo3XQjfJABBRCT65MpcTrffv2jfhfmgVPzcx6s6529tbKdmTVAv3ZZCPVruecxeHecsst1ZVXXlmTj+dQUip7lrGHBCWL+EiApvEs0W3L1TR/rWzYgNGTBaH5mmuuqS6//PJaL1PlVKk9mFgNlDFZ/bArQVbnU5hhb3dXuxM106WEMCc7Ypt0sI3nYSNLCYkN0FI6GZFtwV/bCBl/k0Ayx6+Sbus9vNpmW3mSROOpp56q7rnnnurdd98drTB6WEd11+O3V+KK/j/55BO3HNS2Idg3TTBz48/JpeY1bMHBBx9cnXDCCdX777+/qCy95Muj8p9KMFPve6vC+tnUxEtpIke3UZL5FG2e37I6UfLrWg+17HorhNqe5WIg8QV6L3QTfSrxEph//fXXixYNcgsKTeyC7V94fNZZZ2XtnMVM46Vxhv08/PDDR7EB+vP8UFu9KuHH34eDABPM4fCiESVeUmKDfLu/wDoFOJeHH364+vLLLxcc+HHHHXdUjzzySG3gdDKFmTMkZvggsTz00EPrWc0PPvig/r5UemSdmQ0YQB/2KOoVCVvyZh2eGF0ENpJgirETo7Z///4R3QgujjrqqOqrr74KHYiSYor0IcEojCU+NhD1giJbkhIZd44OnSxoow0HcPrpp1dXXHFF/ToShiOOOKLmF1Zq7OSCDrDxvPAamOGDMiLhtea/JJqlwC1VaoWEXw5HsQmCpunUU0+tD1OJ7t/zgqAtW7ZUF1xwwch5W1mBY5Q9zZdcckl1zDHH1LPFmMT47ne/WwfP0DPQjJIxoQnyB2yRHOB5HUgfdNBBLt07duyoA06ZSRZ8BA+dwEcmQ2Qs4vgRpIg8AscUHTpw0PKsJyJA24YNGyrYBl1WdcYZZ1SShGMfuMYMZVjAS+yF6GdTu+PtJfP0oZRc4p1cguPte4ruNbMJpqfTOdmGzNhVIS/hjQaSOX5ddNFF1Q9+8IOQHdcJtuADWX/mmWeqxx9/fKSLJ510Ui334PkvfvGL6oUXXligpynZa+T0/sY/nYCXfI5uv02CafGOlFqjTzvhaNvxeNvHHtGmCaa3OhnBLNqPxdzGLSn90n4MvubHP/5xbcvke/BdJopBr/Xr9913X3XzzTfXfk7sh/XZYg/swWigORUDyZkKei+0ji/axEVRHbAlzvq9qF2wfUWTS3nP+iiZiJJ24BPh08ArW1Kt/XxbvYpixeeGgQATzGHwoRMVOkBMrSSmDIkNuOyMvbwnB2PAmMKI6kMEos4mtaqYWp1JzVjbch1vD5ntSzBCQNzHSY+6VBZOB8mCt4/DJlVgdAmvaKDhteP15624esG2DQY8zHJ9llbZvABPyx9ogmPSe3u88URXQXSCKU7P2zdkZUUH0va0Ti9I8Zx7alVUTwZYpbeTKRFZ0W14ZU4lzPXqoj2FWeOMlVu7UqTpPfbYY+skWq9gSaCN7+3seFO7kzvhuskKSUR2JIiN7mmygeqLL764qKRQ5Dgn25Y2j3fRQNJb2dP8As0lO24DbbxjbZOnDyKTfa9gSrs6yYtOAODdpgmmV0KZWtGzumwTfPyuJ5S8ya+m9HlBQ8m36Hc8Gm2bqZXKaD8p2xg5ud7zg6l4xPp1b7JJ+2zQBZvi2cxSDIT3UvFFm7goEvx5FVL6vahdsP5CJmuiFUjaBmjdA97gKWIrb8LZm3BFWxKLRfUqghWfGQ4CTDCHw4vOlOScfcpR6FlzPctsiZFgS1Z4ZHaqaRDsBQne6oyX3DQp10kls5ruroCLA8wFok0TzCaJsIeH5/gj5Ux6xlhWBaK0R4MNG9zISqE4N0xelPYMSzCfS9SkHxk3jj5/8803R6vylu+pZNC78sOuMqGtPhJMPTOvV8GbYOsFS977qUTGJph6XFiR0itHGkNdHuytBnhXCDW1O5ErOfTqSGplq5RgSnCpy/8jSYxgf8ghh9TlYLaSAbIYkW3B1dPHlKx5dkx8gfcbxmNXGTw7Hinh9vRB+hxHgimJM3Ra7Ed0FbNNAmd1KrpvT6+Ge/QNIcEElvjkyr+7JpheCW40GcrFLFKe6sUjOR7ZSbwUf1Elk4qBYIsi8UUT212KRYBF7jCiKKZeP2Jrokmmhy9w9PaGapus22+rVyWc+PuwEGCCOSx+dKLGSwhsQmeDJR0giLPJnQ4XTTpSA9GraRIkeAcSYNXDXieQMtieI4o4gE5g/+/LkWCjCV52djZyL6ldvc2V5Hr3hOrERoJqKXWN0t7EkdpZZOxjlGQxeoVLKUmwCaacxJcqM512giny610t0ATbcSWYUg5Z2qPj9e9VF0iiJKsYEbsT1dVUCVcu6dFJna6O8FY8UnTohM6bcErhYNvL6WM0wYyUvUV0G7TYahGP3tRqVN8Jpl2VylUaeHxqk2CmqjpS14DofnVwje+90z+1TW5Dnx1n1F7kyi11mymacrGGft/6SPzm+fYcv3ITX00TTNGv1KSYV2mQSspSezAlYY/yImLbSpMBXRJMsSulw540ndqeYbLKHjaZ8/O6akZijZwPjODDZ4aJABPMYfKlNVWpmaQmgV6u1DESmKSITyV9tr/USuy8J5i5FeicQNjVCjtjnpoJLpXkRXkddaSlck2v/Nobd9MEEwGKPdxItzvNBLOUxESxxXhyCaZeuW+ygonkQQ5wQR+58vKuCWapxDpqFD065N2U7DSxLSmZxOqtPRRKJokiAVRJH5smmDl+RXQ7ErROagUzNZkXTXSARdsETq8m20QxIpPeyvo0VzDR96uvvloneqVPV73QuMtEX3SlrOsKpnffrZVpayui9jYygR1tq8SDUnls1C7k+olUOen3dfUUznLQ2ydKfl5sYle9KuHG36ePABPM6fOgNwpg0FLXlqQCHM/gohTOrvbI/pG2JbJegOAZ4Nz+w9QKn2fQIg6gK/BNVjB18Nx03Dk6MU5sns/dR+Y5D48Gi2MkCAVtUUeaSuRkBRNtSdmbXmm3h1W1STDl4B3vMuppJpi2ZMvyOoptKsH0StQiCaYtv5ZgwO7xRvv4CL6pElm74tPU7kRKZHUSmTr5tZRg6oMoRLb14UYpXdSBquxB8vZj4SAkT7ZxJQFOK9Z2ImLXUvSU+BUpkZX+0YfeiwyZxD7Tq666atHBRJqePlcwU7ZfHy5SupOxTYIJ+UaiUjpF2NNbwUjLJf4fFUIeLW3oa2ovvFJLa19tm95Kdm5iQb8PWUGVysaNGxvfM5nCQ+uaHGRmt77oSgDNO5tQepNRMmGbioEmXSJbKo8F3pHJoFwcgT70wUaR2Egw9k6W1qu74pv0tpa2ehWhi88MBwEmmMPhRSNK9KZqnOQVmeUSwykrXGLAZWbRO15aiJLA0guepJ3SATo2mBYDBUOOfVoHHHBAdf3119cJk14p0Q5QTjEVekCfnCyK/xenYFcDcysIpSA/xZgmCaaMydKLcciqR27c+toAoUfv87E0aqMfOSxBDjzA5ALk48QTT6z5cdllly040MnjdZT/lg5578gjj6zvasXn17/+9egIfz0mkdkmZXG2v9RqoZWVXKmyJyveynOqTX0ITmoyBbjIacpRbMWJg3+SwHgTBB5+Xh82gLTlfsIbWY2Q/dveqkEfdseTf0+nS2WduckJLyjNrYZaPdRj99qyM/byPmQbJxvb0kGNG/QRge0DDzxQ74Ut7Qst8curFvDkwFZHCM26xNCbtPGCSk/29JaJ0mnB3rNWTnN2vk0Clxo/xpfjgdU9W7Zs6bT8gh+TU9sjJ0gLX3ITUtbfe/ZV3te+yI6lyWpXZB9vyr9q/wA+y6n2uJJMJjxS/M7ZOV1yq+0BYgucCi66IXGRjYFgiyLxhdUn8f32ILRS4Ie+vP2N+r1cgml9lv1b+JvbGuXR6MkKnov4efCvtKc/NUlQwou/DwcBJpjD4UUjSqyziJ54qB0mkhsYVMww2hlqWUkCUZLMSXKnDS5m6c8+++wR7bn7MC3N2EiPNvEvjNvnn39e/7/30e1qp4Vx4/RWHI+Pen4J1HQ7GB/2e3qOQgKhVJCUYooXeKQCAUsvHBzex4w7ZnZ1gmz7K90vmgpahW/6mhJ8p2m0zv+ll16qrx7AKousYpd4re9cxLO58iebEIv84V/9nqXLHjoE+vDJybxXfoPrGeTeVry/bt26uh0cniCfV155pU52bR9ySqqWq507d1aQG/0dgk59lyTaBabAVrf585//vLrpppvquyq9jz2GX+uhl2xJG3bcOgi2QazGz/7myZ3ln/AMfWt7kbp7UwKKpnYnNV4viUod+OIF156+Ni3bSmFqD0USPqRkGxjm9PGXv/xl9atf/WqRrOVW7VL8kr3OJd2WST5PpvSVQdKOTbh08J6SEbkTMuq/LEZWTlMJh7XXbfvTupqzdZAL+Db4NOxts7YXf2tc0Zbc5yz70lIrRK7BMO1ZnuSSSzxrJ6W8lXyt46UJDuk/NdGRkhk9NqEZ/l38kjdxquXYTkxr31q6c1nbjpQ9RF/WX3vxhRcX6eucopMGuao00OLh691PrOMbq8/RkmVP7rzkN+LnrQ3y9Erume5CX0pX+P1kEGCCORmc2QsRGAsC9i5F6aRU9jQWYtgoESACROBvCORWiy1IH374YV1C2aQUehJA6xJw25+9U3dc9AwVm8h4dTm1fT6HLZ5tslIaoWUoz8A3Y3JS3/c9FNqa0FFKfnNtNdGrN954o14IiRx62IR+Pjt+BJhgjh9j9kAExoJA7iRAODGcazzbAAAgAElEQVQ46FNOOWUsfbNRIkAEiEAOASSY+JRKX4cacJf2vsH+lvZ9dpWQoWITGVdp287vf//7OmlIJQ7zmmDO8oSB5jtWQvFpuj+5iV5JJcCqVasiIsdnBoYAE8yBMYTkEIEoAt7eP7xbcuzR9vkcESACRCCKgC5PldJ/HL6SS8K8Q6ii/Y37udwesMi+uK70DRmbyNhy+8dzk6PSdu7Av0j/Q3vGHpw2NPoi9OhS87alq1G9ih4kFaGbz0wHASaY08GdvRKBXhDw9mBG9xf1QgAbIQJEgAj8LwJ2P1h0n96QwUsdUjMPY5sE7qk9mKU9iE33Qk9iLOzj7/uG2yaXdvLAYkq9mi8pY4I5X/zkaIgAESACRIAIEAEiQASIABEgAlNDgAnm1KBnx0SACBABIkAEiAARIAJEgAgQgflCgAnmfPGToyECRIAIEAEiQASIABEgAkSACEwNASaYU4OeHRMBIkAEiAARIAJEgAgQASJABOYLASaY88VPjoYIEAEiQASIABEgAkSACBABIjA1BJhgTg16dkwEiAARIAJEgAgQASJABIgAEZgvBJhgzhc/ORoiQASIABEgAkSACBABIkAEiMDUEGCCOTXo2TERIAJEgAgQASJABIgAESACRGC+EGCCOV/85GiIABEgAkSACBABIkAEiAARIAJTQ4AJ5tSgZ8dEgAgQASJABIgAESACRIAIEIH5QoAJ5nzxk6MhAkSACBABIkAEiAARIAJEgAhMDQEmmFODnh0TASJABIgAESACRIAIEAEiQATmCwEmmPPFT46GCBABIkAEiAARIAJEgAgQASIwNQSYYE4NenZMBIgAESACRIAIEAEiQASIABGYLwSYYM4XPzkaIkAEiAARIAJEgAgQASJABIjA1BBggjk16NmxRuDjjz+uLr744mrTpk3VmjVregdn27Zt1bPPPlvh38MOO6z39m2Dd999d/Xpp59WDz74YHXggQcm+8Nz77zzTpYuwebRRx+tzjzzzLHTvlQ6+OKLL2pZA6a33nrraNg5nkB+Lr300tGzb7/99lzxJCKPUfkYt05H6eBzRIAIEAEiQASIwGQRYII5Wbx7702C5Ndff33U9nPPPecmad9880114403Vk8++WR18sknV88//3y1fPnyIk1t3ys2/LcHJBDds2dPlaI92pZ9TtN+zjnnjD3B1Py4+uqrOyeYOqHpK5nZsmVLdcEFF7RKtJGA3HbbbUVZkweaJMeaV3g/gl9budAyd9ddd4USTIwdHySjwudly5YVeWxp1H1HxqhlwNLadvzee8Lbkp4In9AGJlBefPHF6v77719gTzBpsmLFirqbLjot7UTaSE0ieTYyqkuTwr4vPmrcpU2M9YQTTqj5dNVVV/XV1agdO+kSkWm8rGmNvtM78ZkGPbnxHo/KUhPaI3Y2Yi/tM03sx6zzp4tMRfAHP6P2oQ875smPltEmMV0TWezyrJU/aUvsubUdQxxDl/Ev9XeZYM64BEQVVJ5ranTbvtcU1nGvdvS5MlMamw3AcyuYpbZ0INZHIAOHtHnz5uree+9tnGACw5UrV45W7MQJp4IW7VxKtIujXLt2bT05Iu/u3bt3bJMCqRXMnCMX+iJ8s89oPCIJE963K+E6yW1DQ+mdiJ5EEkz000WnbWBSwkv6OvLIIxfIi5WrJvo0aexLvMn9rgNNq2uip01tf4Qem9RHbZ99D3/v3r278WRNhMauz+Tk2NrErn2JzpfsbMReghe33357tW7dunoiWcZx4YUXLphQ82iedf7IWDG26ES64BD1cxH70Jcd83hkJ2/x9w033FA99NBDoYWDPmQ12kbO10ryXYoRon3xueEgwARzOLxoTEk0WZAksakCt32v8UD+9wUvEGzTTuqdoZbIRsbYZBWw1F4kgUg5MzjLU045ZfRzKQkE5i+//HLt4Euy5wWY45aJJglml2QJgJWwSmFuA4Y+ZSESWJbkKfd7V8zQdqQNCaRRAXHAAQcsSDARvKxfv35BkCm8OOuss5Ll+F6wNm7s22It43n33XeTwTRwwBaBUsl+Exqk36OPPnpBwoK+YGdS2xFE71AJICX/49b1JuOyz+ZkEL9Zu9i1r4idjdjLDz/8sN6eoauUIls35oU/krg0WbX1+OnZ7qb2oasd82TKm2yM8LeLfLZ9N+Vrgcsdd9xRPfLII40nvNvSwvcmhwATzMlh3XtPevUyNcPfdnao7Xs6KETAh09p9QHP2ADDlieJk9DlhXjPllRIIvnUU09V99xzTyVB1/vvv18HWJjdQ9AuJcU28bEzjrZcUNN52mmn1ftGMU67OiCGHiuFWDFMlSV7CZ8t60UghiBZ9mBqGlCiiVLEEj6HH354HUzrUupSKWREYFMODXzaunVrtWrVqurss8/OJpipQBX9Rx2mLmmKjiuyB/Oggw4alZVrPJquBrVJ7L1JkRxWll9tMPFWLmTPKXQN/4990viI7qTsUCSoKslYpA30j88nn3yyaD+zV8ocCWraYl+yD/v27RvZDE9ONZbRcrFoIK1L40t2tMQX+d2bhITcHX/88cnk3Uv6o7qu+fLYY4+NyvVFFrXMW7+T8imlsXoyCD3cuXNntXr16gWv2xLl0sRaqW/5XdtBfIetLjaxL2EYmVhBG/PAHx2HnHHGGZ0nVqwfamofutoxKyepCZkU7/T7eqIM38tWBokhSqXRbfyK52vHMekV1Sc+NxkEmGBOBufee/H2h9iARZcrnXrqqXUShE8pAG/7njbqcliPpTPlcD2DuWPHjnrvkMzAppJQJFn33XdfdfPNN9eJHMZ30kkn1bPjKBFCYoZSSwTHMnZJHPSsf6rsSJ7Zv3//yBgjsTz00ENrx/XBBx/U3+uABkYYY8UHSa0keLJnT4IEoVdm+20CIavUoAHj0A4BGB911FHVV199VR8odMstt1RXXnllJWWcXnDd50puKmDRpVmCWS7QypXVRRIz+4wO0nOJoHV6NrHXKzCRACGl5PLuddddV8sKeI5PbmZ9WphY+QBGdu+el1R4e4y6YCZYltqQiYw777yzeuCBB9wDs2zQX5ocaIu97keScNAl9kHbDEk09aFmwFXvZdXtpWy2ltloMpOzo01XOO2EHPhWoiOl03b8Wp+sbsKOws7BryHZgn084ogj6oQTdt/2kdN19JObBPVkEN+9+uqrdd/yAf2Y5JADwyQQL+FRCg6snW0jn9HkErTMA38wDtGfkr5PAv8+7JimM7UAUOpH+0b4H3wgr/I9bNSJJ55Yf+f10ZevHfdWjxJP+ftkEGCCORmcx9qLno3WxlR/Lw5UvrN7lTSBbd9DG16QEElqdNCDA2jguG0Jm2c8rcFLOXWPBht0eGVH0qfMgkpgqPexeLNznpOOfOfRYA29pUn2eEbwifAiKqypGUj0gQAQgV5kJTxXPlpKMD3so+V2kRVMOXG45LhzmInz1itS8l1p/2pqlSJ38nAXTLR8fPTRR26po54BlxLHVBDe9WToHO6QGySVSNzBp5ys6ImuUslcaUU9h72nmzl+yAnGXtIQWa2Wtj/77LPwXrOInYjaAJ1cYQIvsuqaqkrIJZjSj2ffUz7HS9Z1shdZ7UG/drVXaNFyBD5s2LChLveTCVF5L7LnMYe3tbNN7WXTFadZ5Y+erNE865rgp/BvYpv7smMiJynZjfgpr+IhYr+7+BU92Y3J/jaH4zW1SXx++ggwwZw+D3qjwDrfVHDvrUBEZsdK78msod3zFAkcxABhpv69995b4Kg9gHTAqGf3UwlUrqQF7cvqn72ywjpzPItSU33YSyrBtNeUlBJMWVW1jssG9JEEqik+TYVQr1LqPT52Zj+SYIrcYBXYmyDJlTh5QXgqcbRjnFSCmSuDTh1i1CXJ6YKJ6Al0Civj+voWwW8oCaaeyABtqQQT9Mo+HymrzK1qdMHe081Igin0a5uRW6kSXrRJMLUepOxEE3sgJbF6y0AuqO+SwHh2PJJgejIbtU2RFcxUEgocu6ygpeystzqXmni0kwClCqZZ5Y9syZHxRiY7SnLu4d/GPuQSv6gdszGajbPweyTBbGu/u/gVbadQaYDy8pIclnjD34ePABPM4fMoTKENbtrOcrV9D4TaoAjfYTWydBqoDnRyTlmewzMwzAgY9YpC3wmmBH7bt2+vVwik1HUcCSb68u5lbJJgtsUnLGR/exBBiD7pUHivV5TwXTSI089aWkp7eG0fXrmmN75JJpjenaiRkkDQbcsWUwGgDUCQsEugH8VEl1ChPS9RaBugNJWxXMBkJzJET+3qovBYHygjYyxd59QG+y4Jpg0OIytgbUpkMa6SnYjyylZc2Ha9O4dzJZilu4rbJpiefIAOseu567q8oB246z2YkDu0B/r6vGfZs7PCG1v6Ld/n7GVkknge+BOV39JzKT8npdFR25xK/KJ2zNJZKpHN3ZndxX735Wu9qp4SL/j77CHABHP2eJalWBvEkhHSJSW54FR+i8yO6aBQZhQjM1U6MLMH1+T69/YEeEFKbgUTK4Yos0Ny55Vu6D5Ay7hWMKVtu4oaTTAjpW99lMjaGVfLHzuTLL9H5EDLoVcunBJ+XQaGZ0pJqQ6yLd5egBWVfY++XMBm74/U7+dWPr3yLNt3G0xEPuwhWXaVGqWvOoiJlFi1MbUp3G0ibNuW8sVUEl9K0tti3yXBxBjsuErlvPqdiMxr+6ztf6kU3eNdaoLGC2CtXntyX+KJjNXa98gKptZ3OegsusIV0f0mE2lRPUjZ2dT7EXtZ4o1gPG/8iWJu5VS2eni21U5m5VY2u9ox23+qvUjZd5cEE3S08SuerdATJFHb1YaPfGd6CDDBnB72vfcMJdZ3HKYCgJIRavueOHGsKm7cuLE+Ij36sYGZN9PqBRJdEkxraL39PdZpRANIL1iKlsja1V7rTFIlsl3wifIJfeCDJFs+oA/79eyJivi9beBVktFoIJAb16RWMFMYlAJq4Nr2mpKmwangpCcghM920iWaTEYC85LcNWnD06/Uig2+1weyeAFcG+yj9iEVcEH3tW6V8BGbi3dK+zCx2nLeeedVOFHbJhBdEkwrHxib3Y+ox+GtKqdsmh1/2xVMu183gqu2b6W9xLoCR6/6o18kxKh4aeIP29hZr2TSk+vStRDzyJ8m/MazJfyb2uaudsyjHzqLj97GUPIpeL5LgtnWr6R8rdabyGRaUz7y+ekiwARzuvi37t3beK4vVZaGbWmc58i9ICzynkd8qmwHz+YMiC0Hk8ROn/JqaZJ3cGARTmrFB2WsXtmTLYvL7ScQB4NSJ5voeGVr8p3sFcT7tizYG09ujLJvR9rSJ49edNFF9VUH9vCICD6//vWvR8El+se9gY8//vjoOpdcqVhq1Si3EuAlVyKD3mpxpMROy50uEbTyWFqhsHxDAOjxBO3KOLQMe9+lFNqW43kJtFeypwMGkYXS6mUXTDw69TU4OkAR+bPl7fa4e/m7KW91X6lqC423lyR5faYqAqw8tsE+Yh8gZ57s2ZUBPbbSQSXSHqoHUtdzSJlwyU785S9/qU/f1nYwJddeubENclOThXolMhIYg4aUjuD0WI2RnSzU+NixlPZIRpODlH0UfnhYebg2sbM5nbJYeYljClObyM8Tf0qrZVH8m9iHqAwJP+zqaM6uSCVJdFLW2y4R8W9d/EoqwdQ23l731sS/tg6k+eJYEWCCOVZ4x9e4dZiRIF+osQY2Nctvk8WSYUb7Nti0CHiBku0HDl8O3ZFyJpRXStmeJFt4Tq5f+eEPf1jfC/bMM8+MurR9RcZj6ddlnR6dCLJxz6N8LrvssupPf/pT9cYbb9RfgS9wAHBGujTriSeeqA8e8cq1dD94H1cdIOBDkC3lw9KfDo6sA9D4yDjwntyHicBfSoNBR24CIFeSmCt9jSaYOrguBdNWpnK0pYLHiMwBe8gTEnCROa1D+P/oyZkSOCAQFrnAZIi9BN2bHNHYRGd5m2LiBQ/gg1zvY22Hbh/8l7taJRH0Sj1lYsRLgjxLaROu0oRBahXO6rRtJzfh0QT7iH2APF5zzTXV5ZdfXt+fi4/oD6oA5E46i0e0vNzje+r6Ks+O4lnYG9AZ5ZPHa72qkltFljtWS0meJ5/YAwl90boJmd21a9fofkzgCL8lJ5NbPU75xJwvy9mnnI8RWcrxMmpnI/bStpXq10vaMX79/jzwp0/8RW4i9qEPO+YlmKBBx4El+2h5ir/hT3BnreihfIfzFbQtEv7jyir9rLZTnoykklKJJVMLEvi9qX/1fAi/my4CTDCni//c9Y5gzd6bJ4OEMcFHrjaYu8HP8IDsoRWzNBR7X6rQ3rY8renYP/zww7r8Lbf627TNrs9PG5Mc/bARuBty1apVXYc5V+/n7OOWLVvqJKnPA2RK4M0Tn3K2IFfiX8Koze+YfMTE6CR52YbOSb4zSf4Q//acnYZfGaJ/bY/g0nqTCebS4vdYR5s6Ul06/f3vf187VTrWsbKhVeOzasQRlGPFwrtOA/KI4PGUU05phUnkpSEm5tPGpIQbA7zFCEFOt27dWq8eenv1wNNJT8zNE5+wimRPvRYu/PGPf6z/99vf/nZJdDv/Pk9Je2cwVAOT4g/xb8+1afiVIfrX9gguvTeZYC49no9txN6+IuksZ5zGRhAbLiKQO/mu+PIAHrB7rYSk0mRHH6RH97z00VeTNqaJSY7O6EEuTcY6L8/m9uflgu9xjH/e+JTbp1hK7PvE1zugqM/2Z7WtSfGH+HeTkEn7laH6124oLq23mWAuLX6PfbSpPZjRvWNjJ5AdzB0C3r6lyH6UuQNCDYiYzB53U/uRmu5Jnr2Rj5/i1F6w0t7C8VPGHoAA+TMbckC/Mht8GgqVTDCHwgnSQQSIABEgAkSACBABIkAEiAARmHEEmGDOOANJPhEgAkSACBABIkAEiAARIAJEYCgIMMEcCidIBxEgAkSACBABIkAEiAARIAJEYMYRYII54wwk+USACBABIkAEiAARIAJEgAgQgaEgwARzKJwgHUSACBABIkAEiAARIAJEgAgQgRlHgAnmjDOQ5BMBIkAEiAARIAJEgAgQASJABIaCABPMoXCCdBABIkAEiAARIAJEgAgQASJABGYcASaYM85Akk8EiAARIAJEgAgQASJABIgAERgKAkwwh8IJ0kEEiAARIAJEgAgQASJABIgAEZhxBJhgzjgDST4RIAJEgAgQASJABIgAESACRGAoCDDBHAonSAcRIAJEgAgQASJABIgAESACRGDGEWCCOeMMJPlEgAgQASJABIgAESACRIAIEIGhIMAEcyicIB1EgAgQASJABIgAESACRIAIEIEZR4AJ5owzkOQTASJABIgAESACRIAIEAEiQASGggATzKFwgnQQASJABIgAESACRIAIEAEiQARmHAEmmDPOQJJPBIgAESACRIAIpBH44osvqjVr1lRnnnlmdeutt04Fqi40bNu2rbr//vur559/vlq+fPlU6Gens4fA3XffXb3zzjsV5Oewww6bygDa0vDxxx9XF198cbVp06Zad/mZPQSYYM4ezxZRDAXevn171vngmdtuu2307tVXX109+OCD1YEHHlh/Z39/7rnnQkr9zTffVDfeeGP15JNP1u28/fbbtROf1Y8EAa+//no9BIuTNy4xhHv27Kl/jmLXB0ZwHitWrKibOvnkk5MyAAdz6aWX1s/dddddoSBr3nhr+eTJqh3zJPmpeRmVPTw3b3wSvfB44enMpGxOjp6U7mmZi9gSLQOR5/uwIZNsw8q4+IwTTjihevHFF6urrrpqLOSkkrstW7ZUF1xwwUSC7yEnmCKnjz76qOu/IzGGtUWeTgj/cz6yja+yQmP9uPhH+EAkLPpj/aHuv4kdzgnutCYIvOQOPMBnUnEaE8yxmLSZaJQJ5kywySdSBy+55MIG1jZohgFYuXLlyOBIsllKRMSIr127tk5G5W/MEE/KeI2LfToQKgWwgtekA0LQuGvXrlGymAoC8P2nn346mlDA3/jkZvKXAm9LOrN169bqzjvvHE3CjEvW0K7lpcjfOeeck519nmc+YWybN2+u7r333gUJgE70SrrZJ888OyrtW1upaYxOOCEIffbZZ0f8xt+7d+9eMBHY53gm2ZYO+C3PpmU/U/I1SVyG0FdOn6IxBsYhiZnnB+3kTEon2viqHIZeQiu07N27N2lb8cztt99erVu3rvOKcRtbME65sPHeOPti20sbASaYc8D/0uxYzqDAgcAAnnLKKSMkIgZYHIoNgGyQNKvwAhckGP/xH/9RLVu2LBnk4Tk4oo8++qi68MILQyuDfWACHu3cubNavXr1qDlvFhrf3XDDDdVDDz00cpSl2ep55612+KkEDsHnY489Vm3cuHHsCabHSx2w5ZIoLwmZJx2EXmkZ17iUJsD60DPdBio+zjvvvEUBp7WvUfup2/Ym5+zkQd/jmVR7gse7776brLBAIoDkWlfVjJu+tisr46Zr0u3DXrz88ss1b1K2phRjSHJZmvDJlT229VWRBNOb1NCTrl4bKX1vyh+RbSS0Yr+mVa4qCXeJT03HyOeJgIcAE8w5kIuc8W9aoiVw2JlEC5MEDUcfffSCpCqSvKQg1+/iGSn9lECyVD6my3xLKz8ltoOWV199tfrHf/zHurQ0ZZDR50knnVQ9/vjji/b3TLp0FviAHr3fwks2UrwTTIbIW122lFt5LPEVv2N8DzzwQHXwwQdX//qv/1p5suIlmOMonSoFR+vXr08G5fPOJw8bsQF2laRkOyJykXsGWH/99deLSim9VbA2iQvG5fG6ZIdzNMu7WAHGSjC2MYjuHHvssdmtDX3aLuFZaUKgabmqLYPUeiy+QMZ7+OGHj/ZgXnfddfX/yzYIYOi9K9hqunXSf9ppp9V7xLA1QuRx3759o++sXfFKZKNyW0rw2sq3TKSuWrWqOvvss1slmE2SllyC2cZXlcadoi2iV30kmHol9P3338/GEqWxiO/SW5K0L9T+SeIVbYswYaq3SaE9ea7k27rYEmsPSzok27a4BzMiEcN+hgnmsPkToi7nfOzeSm1UUo1L4HrWWWcl92GmlL/tPhO77wK0oYRTvocjP/HEE+vvPKdhjZhur03pqiSY//Iv/1Jj4K1iinPGCuGVV165IMG0+NhgqO8ZRC+5FD4CS7sykAuCh8ZbK996oqHNRIIkmAg0X3vttdrpWxmxCaZNACJ7iULKm3moVCI573yy0IgOffbZZwuSbq3r2k5EV1W68MmWNgtPIFsffPDBaG96KblK6WObxELbmksuuaT61re+VSeTkmT99a9/rYeMqgZJNLWN6NN2jbucObdaLAkCxiaJoOaDl9B4ZcoywYh2ZNJT9vGhhB58xvfo49BDD61trSSackCJTtiFhqjc2mS5r0N+dPKzf//+egxNVzC1jzn11FNrO2oTdq1fKZvV1leVdHfaCaa2DzL2M844o/NKfWo7DGQKsQp4IYmo9pHeAkDOt5177rmjyZimtgS8sTSgIkV0SOuL6JCUTmsfH91iUJIF/j55BJhgTh7z3nuMBCHa0ZdWgCLlSqmVyrYJJkDxZro9h5QKgPQJgV3LyyTBhIFMBapSGocDKuwJhR5PxlG6mFtpyK1URhJMe+DDNHjrBR6lFdiSgukEE6VK3h4wm2BafnbBokQffkf7GzZsqO64447kHqAh6eA4+KRxKiUqXsI/7hlwb5+W2ApvZSGXZKZWVCK23ZOnVFmqp/fe5Jw9sbSt7UpNCkR0IPqMt/qLfvWhQZ6+emOyWFgZ8pIEr+3od1G5bSsHOQwlGYHfLK1CpvrX/kcSAfnuyCOPXLTHsZRg2ooo0N+mIkDGPe0E05bPpxLDqKzLc57th86jzBxnYujDG4EB+Adf571X8m1dbInHP6FBbynKre7zFNmm0jGc55lgDocXrSlp4nxK5Upe0OQRNo7g1mszkmB6CUfXBEAnmNKWXsWU1UvMYKN0ziaYXtDThE9NhUGvWoijH1KC2Za34qD0fpncbHcEN5tgSh8oH5IkILcHU8+ullamIvR4z0BW8Mkdzz4kHRwHnzQukrilZrOj8tWWHykbaA+C8oLh3CqbtNt3gunxIxWsW5r7tF2TSDA9W48x4COHzUUTTE/m8J3InTdxGU0mSyWyQqvn8/r2Hdq/YXxtE8zUe6lJ2aWUYOoYQRK+vipfPB+I/uye9dSESeq04JRv8+xTZLLKszlRHRr3BGGfvoBt+QgwwZwDyWjqfHL7D+yMWwqelPJ3WTmMBole39bRdTXk1gFbh6lx8gIH6wCAI1ZDcyfXdRVFmwhLn/jXK5FNHXIwNN6mVhHaHqrkJZh6hQxJI0oc7SE/enJG9nGN4149W3Y5KzrYN59k3IJ7rtQ9aju66phNQPC3ngRomyjmSmT1ybJN6G8bFPZpu0orz03Gk3vWrkba/ZxNEkw9mSH7LGUVJRocR5POqNw29fE5rDz71yXB9PYOp3xIKcFs6qtK8tN2BdPDqNSX/d3bniTPtNnaYdu3E0E7duyoUE2lS6ijCWbJt7W1JUwwm0rNfD3PBHMO+NnU+aQCWF0yU4IltUKYWlUptYffo8425aSsQe9Su28TTJ28XXPNNdX/+3//b3SFRQkLuR+zD6dSwtE6gtyKileOhPZL40nNfuZo68pbvV8J/XRZOUwFDzoY/sUvflF99dVXo1NkS2VEJb5Ef7dyl3tv3vmkbYJXbqexicpXlA+l51KVHm33UqZseG4ysERjl6BQ8OzDdpVWn0vjiPyufQKSQruSE00wSyWy85BgWt5afD0/lZLPVALXNMH0EhF813U7RC7B1KWjFoOuCSbkxLtiCf2kVncjcq6f0TKNCU/vHtlIghnxbV1siaUhqkNcwWwqEcN7ngnm8HjSmKKmCaa3SumV5HklF5o4vNPnNSXRIDFVQoQS1r7u3/QCfaKkM9AAACAASURBVHEM2Jx+/fXXZ8uvciWWjRnc4AXw9vjjjx+tqmAcQ7impAtvEQhg5TdXLtoAotEpsnDK9rh4XWosK2ZoG6vP+MhKcNcSbI9er6TK21czVB0cB5/kkIjU4SMyaw9MoJd68mOcAYrHK9DQdsVE5EnfIdylGkQCdlulEClr69t2Rctku5zaqVddv//971ff+973FqzkRBLMXAnrPK1geran7Qpmyg56ZdboN6eTbX1VzvY3LeGVtppM9Hn957Y4CAZ9HfaDMV577bX1IV42/iklmF6prcdTJphNIgw+KwgwwZwDWUglmDAU9qAQz/DZ1SGBRB9UIUbR25iNTeUI/rusXurgTK88entG7Xd65cmys3SgUYr9noMRw4t3ZNM8/t+WpmK/hd7LYPuwpwi2WWn1+OEl/DbQlGRJr1569Nvgdlq8Ffrt8eqCaZvTeEv7jL0AwB7OIDoDXiKx+a//+q/qRz/6UeuV1dyqgt3/pfcCzzOfpCIht+8ShyA98sgj9YoVTifM2Y7S/vMmriC3lcDKihds22fEpuhy2C6rl96+T++wDu+7iO1qgpVOLLAiavnpJddN29f+wyul9nRa+03gcMABB9TXTeltDFoGcYo5nrnssssW3HnstR39ztvK4cmp0CH2rk9Zzk2MCB9yk9h2DLmJkdKkj5Z5z1c1lYvUVpnUwTWih/aQqyb9Yoxil1L3XZZsW7Q/wdOr8PDGqPHHCbE4vRX3027fvn10Mrf1bQcddFB1zz33LNCLqC3J0aBjSU9f+pbxKKZ8rj8EmGD2h+XEW9KrLdK5dq5e4mWdeyq5RHve8dZ235uloU3AL0Ydx8HLB4E7VuLsdytXrhwdc41nZbwoD9HPamY0uabEw1RjZhN0b58FntfHe3uCAZx27dpV30vVpnS2RKftU9Npy0u9BBPvD4W3coS5h2NT7Ky8p2TDrlDZBBB3Cso1FFpW20xo5JJLjFl0ainxKZfkWN0+/fTTqyuuuKJoO8SetOGR7jNX/ibPaX3z+vMSTGsHm9gtS5++5xH9Y2UXfcrdj/ju6aefrp544onRVSoia3Iqtr4nUrff1sZ7dt76mS5ONJWoWlkSXOVwNozTu2sZtLz00kt10oln5BAw7WvhD3F/pP4OWyguv/zy+n5MGR+qSDABpZ+LyC1WtD///PNFPEISDH/XVZaFntRKXynGsO/L396kkPWVKdpzvioqHx7dKT20k5dt9c6T79RkSuoO1uj45DmJ8eyVcnb8euyCr/hOXFEj1/igXe3bbrrppuo3v/nNArsRtSWvvPJKfRWStjk/+9nPqp/+9KcL9MDTIU83oAv8zBYCTDBni1+kNoGAt8Edj5ZKDMcFKAy8tycC/cGZ4yPlLG+88UZ9b1VqtnNcNM5KuxYvTXfTy9nHPeYPP/ywPiK+r7vqxk1vn+3PCp+WMo8i/G5iuyLt8ZnxIUBZHh+2bJkIEIFuCDDB7IYf3x4AAqlDiyTBxArRKaecMjFKSyWYv//97+tkEv8hmMNK2KpVqyZG3yx1lNrrJmMA7/vad9sVF/B9586d1erVq7s2NXPvzwqfljKPIkLVxHZF2uMz40OAsjw+bNkyESAC3RFggtkdQ7YwZQTs/hQhpxQsjYvs3CZ+nQzbo/XHRc8st5s7gTK3D27SY04dajFpOqbV3yzwaanzKCIbUdsVaYvPjA8ByvL4sGXLRIAI9IMAE8x+cGQrU0bA20va1/6UNkPz9oCgnS7Xa7ShYx7eSe3H67IXbB5wGdoYyKehcaQdPbRd7XDjW0SACBABIvB3BJhgUhqIABEgAkSACBABIkAEiAARIAJEoBcEmGD2AiMbIQJEgAgQASJABIgAESACRIAIEAEmmJQBIkAEiAARIAJEgAgQASJABIgAEegFASaYvcDIRogAESACRIAIEAEiQASIABEgAkSACSZlgAgQASJABIgAESACRIAIEAEiQAR6QYAJZi8wshEiQASIABEgAkSACBABIkAEiAARYIJJGSACRIAIEAEiQASIABEgAkSACBCBXhBggtkLjGyECBABIkAEiAARIAJEgAgQASJABJhgUgaIABEgAkSACBABIkAEiAARIAJEoBcEmGD2AiMbIQJEgAgQASJABIgAESACRIAIEAEmmJQBIkAEiAARIAJEgAgQASJABIgAEegFASaYvcDIRogAESACRIAIEAEiQASIABEgAkSACSZlgAgQASJABIgAESACRIAIEAEiQAR6QYAJZi8wshEiQASIABEgAkSACBABIkAEiAARYIJJGSACRIAIEAEiQASIABEgAkSACBCBXhBggtkLjJNv5IsvvqjWrFlTrV27tv63y0faOvPMM6tbb721S1MTfffjjz+uLr744mrTpk2dMYgQvm3bturZZ5+t8O9hhx0WeWVJPXP33XdX77zzThifcfAPvLn//vur559/vlq+fPlE8G867okQ1bATbwxtsYzaE+H/o48+WsH2eB/I04oVK6q33347+UzDofLxJYbALNjtiC54bIOuPfbYY9XGjRurAw88sPrmm2+qBx54oLruuus6+6gobp6d8L6L2oVJiuekbTf6+/TTT6sHH3yw5tcQMZkk/uxrvhFggjmD/JWgC6Q/99xznZIrcWx79uyp7rrrrplJMDXdJQzgdJEYIhmHUW/6wfs33nhj9eSTT1bnnHNOOIFq2g+c8qWXXrrgtauvvrp2Rvv27auTafBJPqVxN+2/6/NNnXWXBFOwsjLbNilqM/ZJyUUb2qLv5MbQFstI0KRlPZU8ajs3TwlmV3sU5e1Sfy4l2/I98IFtffHFFxtPSumJjxNOOKH2wW0naFO6oO3pRx99lJxowXO33XbbiN3WJmo7e8EFF9S+TMbu+cOmds3aCaHn5JNPXjDRF7ELk5RZoTPi08FvfFITYSW6Zeyvv/56JT59UglmFz9bGhd/JwI5BJhgzqh89Gk0hmb4oyyJYoDntm7dWt15552tEkyhp2kCFR2HfS7Vz6zyqS0OufckKLNBzDj6KrU5Kbko0dHl92mMIbI6GXmmy7in8W5f9mgatM9in1a2h5ZgAlNPzqMJpk4IdfIivGqaYPbh79pOTk1avqJ2D8+tXLmydYKJcVm5azPZ3QYf8ZWebLRpj+8QgSgCTDCjSA3sOZbIVqPyklyZcJ9GPVoy1FVUPKcn48BY286idqVraO/3WQ7WZWzRIKVLH+N+dxpjiJQFRp4ZNzZ9tt+nPeqTrnlua1J2uwuGQ5TzLrjNSoIZGWOfk1y2RLaLzETeRZy4efPm+lFUYM1TJUhk/HxmuggwwZwu/q171wkmGpHSSpml+vrrr+uyHV2Sob/TZSF2Zcwr2dHfSWmmpuG0004blXDamTIxqvfee29t7GDoZOXp2GOPHZWfYhzWAObKf2ySrctQ0NYNN9xQvfXWWwvKSj18hAm2b1s+fPzxxy/ag2kdqaZp2bJldVlT09JjG+yjzQ0bNlR33HFHcl+hLa9N8eCWW26prrzyylou7OqfLTs++OCDK5R/yV7GUimWl6ToMqSHHnqo5sdVV11VQ+6tQOtAC88AP3w8DIELytukPTznBTY5+cvt05T3cpihz9y4RbY0/br00xoAeW5cOpMyONE9mBFMUivttvQO+73Xr19f5fZg2sBbyyjGosvEtXx6K9sRObCrQddcc031hz/8oVq9enUNXdQeefbQK3MXPYUco4z/qaeequ65557q3XffHZUX5vpM0Qu9EfsPurW992y5lUlbfq8Dcez5k5JMsZlRnyEYYh9ayR8IzQcddNDIR0QqFnJ2+7XXXhv5So92T55Ah9gulJhG/apg5vE0pwva7gk9mj/etgDx/xofr9S1CZZCP8YOXwqf4fnoLnswI/a+FGdovfLKXa1saz9vE0wtx8Dyn/7pn2re64+8r/HF794Kod3O9MknnxT3YGpM9u7dW8tr2+0wGA8+Yo8uvPDCRdugbOxg4zvwHbiiAgxjhL22dKUmFHLY23jNk62Uv+L3s4EAE8zZ4NMiKrVyWickDkieQaIjm8rFKMJAwCjgsBovIBSjo42xGAv0J8kTCMPewEMPPbTu44MPPqiTAjxz7rnnjpzxJZdcUn3rW9+qA4XDDz+8/v6vf/1rPS4YcEk08bfQmjL+QpO3irtjx44FSZEOaCwGRx99dG1sPUxsYIuxP/zww9WXX345ws3uNdm/f/8oIcLBQ0cddVT11VdfLXAoEXGzpVH4W3jlvQ/aEKjLwTaaT5oHZ599dvUP//AP1SOPPFI3I4dDoW0EHrfffnu1bt26OqG0DiPHi1NPPdXdowo6du3aVWNsZczbR6wdHWTqxBNPrN/1ZBH8QcKNsciBS5YfImdwkBi7yJp8r/VC46p1K4eZ7lcfblSSWyujWk91MjsOnUnJn00wS1im5Ag6IHuFdSAsOiY6JzPrSKSaJJigf8uWLRUCfcHfti06jyQItkL2yEXkQAIy6IadAMnxFX3KZEjKHoq+6VUMvKf3d5900kl1hQJ0UQI5fbCY1YUcvZ5dE/6DBkyYgSY7LtFN8A+Hxwh9CLiPOOKIOrkUndd+pOQzrC1K6aNgotsWnm7fvj17gFfEbpfoBCY521Xyq5JQyp59y1PBLqcL2oaL3MjYdJJg7bS2q0gKhJY2WApONtH3Jj9s4m/p8s56iNh7rVfwqfgg0ZE4Q+uaJJr60D/0gaRODi8Uu6YnF7R+eZOW3uqynfSVZ84444xR/GL9Muw+Jme+853vLDpXQWylxgTfQd8wVpGVSPwgz4iNxUSOTCxo3um2PHnD7+Jn//mf/7nCZBs+li58B5vgycDu3btHeAB70V+J93IxWJOx8tlhIsAEc5h8KVKVKpG1ht0ryfBWyOwhBZ5RtQGX5/BsIiFBjjVsqVUfHajbZ2z/GgM5vOCss85adOiRxSCVUMvpo2L8bFuRVR7P0RSZaR6QfpAApRyCfsXyPMUDG2TYRNSukupEqMQLCQBtoqWdu3Xe3gpmLrCKnBZssUgF2R4vNaap9zz6vORM41DaK6wdL5L7cepMShYjsh3FJKVfOtgAHZHSM22HJFFEsKjLxNGOnYQRGtCPTKAgUfICbWtzJPGSAAsHrGAFs6QDEXsoeqJPkpTvJCHWYyv1qRNFS6/8bU/a1pMzeAa232JqA3Ero4KrPrE54jOi+miTXq8/K8vSdsluR+i0iYm1XRG/ajEUetF2SRc8/56y62g3NXkquNnTz1MrTtav2PdKvlMqQrz2vXcj9t7zqV5b9juv8sfqqJYz6Lk3mevJi5UP0WFJoGQSU+uVVx6fw6Rp5ZPVBz1Jou1tajU0FZOJPdQTT/a2AW9CAaveWDwQmfBsuT4YKyKTTWMpPj9dBJhgThf/1r2nEkwbtEUcoWfkIk444gRzAZUO7LwExTo7KQOyJRyYYX3vvfeSJaQeBtK2LnORGTj8hqDMrqxEgp4UX5owWgIT0IBVSXyieydSpVQeBprveqWiVI6jZ1ltSZnmqdCSOqXPS7wicpfD0nNSER3w2ixhpmfFrSzrYNLKrSfXFvMozblEOcWn1FjtGKJYeoGdnrDyVhhBg8drS5s8g2sX3nzzzQUr1ng2t6fRJkURTAWz0oEYHrZd7KFnWywWXp8Req2M4B18ZPXSu9bHBv4R2xfV3SgfmiZFKXmytEfoLNmutmOI6kJbWfL0IcI7zyZ476XatzIUTTAjvIhiYe2QXjW147Ol6fBRqDbyrmnzaBQf7eEGX42PriqS5yKT3RG7WIonwCddkYTnvZV33Y43gY8tTVgBRbVIji7Lb2/SL0WzF4NN6oqxEo78vRsCTDC74Te1t5dKgikBFAJw2UcgK1mCgewNSQWFXjBgV4nef//90VH1Uupqk7qIo+4rwZRgX5cc5hI/PbuIYNyuSEeSJYtnaq+PxwsoQmoVzNsfpBMMvTIZCThyShdNikormDIeu9LkTcbkxp3CSo/f2xcTCWBLmOf6thhGVjCjmJQSTuk7EkjZINHKZC7BFNshetwEU9ljaCdHIvZIHzqWkhcrV7kEM9en8CRFr9UzVHrkSuEtb0Q2I7YvqrsRPkT6szKcWhFvk2CibZ3Q2/K/tmPw5EHzSCY1o0mVTQq8VfQ2WMr4bZI/SwlmJMnRPMaYvYlcK9eplXItj6nVuEklmHqi2fOXqQlr7QewoitbXDwZzY03shqZi8GYYE4ttei1YyaYvcI5ucZyCaaeOYs4wqGuYNqg15thQyKFgC53oE7EqGuDOKQEU++RtXdoibRZYx4NalPBjk40Jakt8SKV7GgakWjqgH1eVzAjWAnGEsjJfkLBK6K3HuaRvj0rNfQE0ztYAuPI7TO0ehHFVPMAiZtMXOEC+1zpczQp8OhIJZhN+CmrKt5Em/SJhBFlfHqfO/QydcCZTP5EkpR5SzBztisiSx5mfSeYNhHG397EYNPV4FKCqfcEesnEEFYwIyX4wiPvICY72SLJf25SK+WTU3Y9Gns1jSwhn961Kt4EhG5bfseKNOyEPrW+6QqmnMUhe4h1P964I0lpUxz4/HQRYII5Xfxb955KMK3j8wJH+13OyHmrS3YFsc2MfYkuAJPaF5rq365YpIy653i0ccN7KE+1K0sRR9r3CqZOPCSA1EladF+Hh7fdE2FPZMU7+Hgrol5yaPuwh9ngHb0vYxYSTFs2miqXkuciciuJYe7AkkgAaxPMaN9dE8wSJtaepJJAj/+WNos3cLG46RU+Hcx4ttDb+6jHYw8QklUQHPB1/fXX13s/pYwuN+EldEQne6LJiO0zRS/a07ZDr2joZFLa04eTgAd4Xk9UNkkwcz5DZLbEh4itTclKyW7n7I7QXrJdJf8F7D3MorrgyY33HfiEfcVeEJ9LdiLBvEe/Z/+ivIomU231KlU5gYlZLfPgARJuxC1yejPGIPbTHv6WGjMmZuxkDvghHy/BahJ75Q4/ywWOoDd173dqf7+0p8tV7diaJJjyLNqVwwfx/+ARMP/ud79bH4pmT/T1yvVbB8l8ceoIMMGcOgvaEeCtgNigwAtkvbIfSah0kGFnurzyyYsuumhRImYDFrRtD9fwjJz9Tg7a0YdySIKFVTWcMHrAAQdUl1122SgRjByOghPZDjnkkNoxSCAiY/vss8+qp59+umbIyy+/XJ+MJit4tlRPl93pwzlyM4RecBwN9vFcaq+CbVd4jJlsJMoIduRqARmP3QtkE2NdBiQHKOV4AX7dfPPNCw4lsgGKLVnyDg2we78k2I1e9yIyYo+S17SXnKzwRMsbAjhv/1Qbuf3v//7v6gc/+MGio+chOyhLwsm149IZlB7ZC75zemMPnolg4iUtwlcJWsQu4KRNfFIHWlh58OyeR3+qrK0kBzYphQzjQJb77ruvlu8m9gjj8rDQQSbsEU4VhX7axNlLRqwNRLD2+eefL1iRtAfIaNthDznCbzZB9+Tcs11W1yI+Q/Z6l/hgJwttyV+uxK9kt3EAi55A9HybvZLK2q6UzQWeUk77wgsvLOKptmc5XZBJPUl2rL7oVXUpj7a+xF7DIn9HsYzIhcQYKTtRmsyI2HvPp3p65X2n4x2Nj67M0Xrn+SSd8OIkZNFZfQ2QtO1drePhbs97sKfPeslpLraQ/kV3c/dlW1ts/YHHEy233lYdawu0XHhymdJBHYP99re/7XRFixdb8bvJIsAEc7J499qbTjjQsHeYinWeMA442VNm7RHQyvH6aEPPWmnjjLbl3jrM8uprSuQ9JGxyHQS+Q/L3pz/9qXrjjTfqccOoYlYOxkj2TeI7JHVPPPFEfT+mfGSjvKbtpZdeqh5//PH6XTg0BKXyAd36igeNh7ePUQyiPHfttddW559//oKjtvUzaF8CQczI2fs70Q6CRAQGmiYpRRODm1u18pxh7t5OwR20A+s9e/bUXQNHOEH8a+9VxBjQJj46qIec4B0Eq7JnMnd3o+YFeIK/NU+BEY6NP+6440Z3qOl9THas6AtBnfQt9HnfeQcxWF3A+6+88kp9ip2my5M/PcOqFVSSjRxmOsiQ8enratCexgoztNBB4ZXuD//vYdmXzniBgbUPGMMzzzxT02H1Eat3JUxs8Krtif4N/eC6AewHTJ0O7MmITGoJfqkgXcuaN8aUHMAeQmYvv/zymkfaptqxleyRtYdCq76375e//GX1q1/9ysUa8pDrE/zEXbUpeq1s6VUa7zete3YiSsvCzp0768TJk4+cz9DXlKD/lD/w7KvYh8gKR85u61NOZbzWt0Gn4bNStgu05/yqvqZEcLYJcUQX7DMis3oV3cqH5quX7Gi7GsHStq9tiGdz//3f/71CYl3y5dCF008/vbriiitGJHs+AHc2A0/tUz29whUaorN4Nqe3GINMmlo65X5H6U8noog5vOohacPGXxYfiVdysZeHia2Y8Pbsg147CZ4qlbcTElY2Idv6cB+07dlifcWbZwu893RfpRgMcmQxt3aLfw8bASaYw+YPqSMCvSDglVz20vAcN0LMFjOXmMymwCPYtadKzuZIJku1Lqe0Kz2TpcTvTUoy9dU28qQtnx4CvaRh+AhApvThPtOmGJM9mOS15xRMmy72X0aACWYZIz5BBGYeASYGzVlIzJhgNpeaYb4xtKBxmCgtpipVLjgE+nN77UAfaPcSzyHQThqGicDQJqKksmrVqlXDBIxUZRFggkkBIQJzjkDupM05H3rr4RGzxdARk9biNJUXvf32PP6/OStkH67e7tC8lf7fSB1uhZ4wOeadIto/FWxx1hHw9iB721AmPU7vkKlJ08D+uiHABLMbfnybCAwaAW//WWrP4aAHMkHiiNlisInJBAWwp65k9c3e4dhT83PfTOokzCENPLUHM3UI0pBoJy3DQEDvFU0dtjYMSknFrCHABHPWOEZ6iQARIAJEgAgQASJABIgAESACA0WACeZAGUOyiAARIAJEgAgQASJABIgAESACs4YAE8xZ4xjpJQJEgAgQASJABIgAESACRIAIDBQBJpgDZQzJIgJEgAgQASJABIgAESACRIAIzBoCTDBnjWOklwgQASJABIgAESACRIAIEAEiMFAEmGAOlDEkiwgQASJABIgAESACRIAIEAEiMGsIMMGcNY6RXiJABIgAESACRIAIEAEiQASIwEARYII5UMaQLCJABIgAESACRIAIEAEiQASIwKwhwARz1jhGeokAESACRIAIEAEiQASIABEgAgNFgAnmQBlDsogAESACRIAIEAEiQASIABEgArOGABPMWeMY6SUCRIAIEAEiQASIABEgAkSACAwUASaYA2UMySICRIAIEAEiQASIABEgAkSACMwaAkwwZ41jpJcIEAEiQASIABEgAkSACBABIjBQBJhgDpQxJIsIEAEiQASIABEgAkSACBABIjBrCDDBnDWOkV4iQASIABEgAkSACBABIkAEiMBAEWCCOVDGDImsu+++u3rnnXeqbdu2VYcddlj1zTffVDfeeGNN4oMPPlgdeOCBvZD7xRdfVGvWrKnOPPPM6tZbb63bRL8rVqyo3n777fr7oX8+/vjj6uKLL642bdpUjwUf77uhj6MvuueVpxH+9SG7UdmBbj777LMjHY3QN0vPeHI0RPrHZRtlrNYW9yFjQ8QxSpOnHxajaFt9PBfV17Z9jXNs05StcY7LYj3JvtryeVzviXw++uij2XgK/uT++++vnn/++Wr58uXjImfU7rj1ZuwDYAcuAkwwKRhJBCRYevLJJ6tzzjln4gmmBE8gcIgJJvBBUL927dpRkj3UBHPLli3VBRdcUE8QRD4yjj179lTPPffcKFmOvKufsYnB0HmKcX/00UfV6tWrOzm/vsZZcrwpHW3KpyE97+nVtBLMpnozyQQTcorJt6Hax75lKqKbSB5uu+22Bf6qbzpy7ZX0tSst40yOdNuTkq1J268+5MPq+IsvvjjRZKytDCFpvPTSS0P2YpIJZl+xRltc+N74EGCCOT5s56blcTq1EkhDnqGHYdy6dWt155139raKW8Kjze8Izjdv3lzde++94QQT/YwrWBoyT+FY8ZHV5zZ4yzuTHOc0dbQLRt67Q9GrtnrTNx659iYpY5Mcl9dXVDfnSRemifkkZWuSPOva16wmmJClSfK0ieyOK9ZoQgOf7R8BJpj9Yzp3LXY1yF0AiZZ0dOmjzbvjXqloQ1Pqnbb8k1UjrND2kXAJfUPlad9ObpLjnJcS2SHpVVu96VN3S21NUsZKtIzz9ya6OS+6ME48I21PUrYmqWtLWT4mydOIjMkz44o1mtDAZ/tHgAlm/5hOrEVd8oBOr7766gV7ImG0P/3003rlCitYKHU9+eSTF9TVi2K//vrrI7ptOapn/L3vdLmLpcfrRzqU8lv8bfdgWoOoyynwfNvyTSmVERruuuuu0b5PbexOO+20ek8lSkUF33379o2+k/ftb3oPZqq8z2LShAa971WXY2pMPMy9UmfIBT76N/xtjX6KXlsO+rvf/W5UjuuNfRw8Lcmx7hNjk9JCwdzqksYxFdxaWdT8w/vRceqyrYceeqh66623qquuuqrmSaRv9Hv88ccv2oPZRcbb7qvu0mdOr77++uusbfB4quVS9FPagb3zvoMOPPzww9X1119faZuodSM3RtDR1DbKOyVb7bUdlTHPKVmd8cao/YW1M022LeQw61s3bQKhdVuPJyqry5Ytq+2F6HdTfdX0PPbYY3UJLz4WP+s/rT3GO6nSxdQY5R3Zn53r38ptF9nS8laykyW5juq22Czbn415ovLh6YxXZqq/k3jE6opuS/uJCN+eeuqp6p577qnefffdUeyWix08uuU7zdNdu3aNZNH6Lk/OJJ685ZZbqiuvvLJuUs7lKMVlJRmIxhq5sfG34SHABHN4PAlRBAO2fv36kcERgwYDd+6559bBGAKks88+u24Pgevhhx9efw+HicN58MFhPUcffXSdwyO4xwAAIABJREFUXImD27t374LDQrTjOeigg+p37L5MGIgNGzZUd9xxR70pXAzKGWecUfeF4NHubUO727dvr8eAjyRy2th5M25N90VZQFMOBg5fOzPQc+ihh9b0f/DBB3WQoRNaMbhy0JF2KvKcNqx2XMDqkUceqctW5V08s3LlylECVKLBjkW3IwcleTO21qAL7z0nplcwd+zYUZ1wwgmjjf+2jFDLyv79+yfCU6E9JcevvfbaaO8J8DzxxBNreRfnLoGeN4vq8RQyYvXPyjuCnYjsoh04etCT26+q5c62izaQFH355Zcjve1LxkPG6G8P9dWn1StPh3RgBp3BR/NU89mWhQnOYgfBK8/2eXqTG+Opp57a2DZKsBa11dbuRmQsx8OUzcc7sGvnnXderesY9yeffDKahJMkK5Jk5jCDr5F9YX3ppu0P/MY+OZm0kcBYH4qlbYH2AZgoPOqoo6qvvvqqnqy96KKLat2P6Cv2vIuvRJJzxBFH1AG9yIn2sxF7LJjbhAnfY4IJvl3b8WeeeaZ6/PHHRxPLqf5TPr2rbEXtJJ7TfkPb67a6LT7L0/WIfOR0xvoNGaeODzw/qWMv2JwI3zDJcNJJJ9UH8tx+++0VDudBHJeKHcTnp+jXtlR0V8YjPsbKmcSNsFGXXHJJdcwxx4zoQewGP493JNm0+ER8ped7LYZNfBGfHQYCTDCHwYfGVNgZJhucRpJFdGpXDFMzV/oUWesQkCDZAESekQTSnkSmE2IpvyytdiGxwbMwol1OlE3N1MqqoxjhCy+8cNGqpj7h1gbCGLO34uSNSzsXvGf5JclZjgZp1+Jhg79UoLx79+4FK942SZLVHjhrCZbOOuusBeWyeEc7O4xFTwBMgqdeH1aOPXmzvEqV6djnhFcWC+uodYCWkl2rNzYYjvZtZbovGW9imPrq09Mrj8feZIqnf953Xh+Wfk9vSmNsYxuPPfbYOhHJTezJ4Vy5Vaa29tEGgBiDlkM7eajtnLZPKVkpYdanbtrkEZOaOvgVGks0eRNG0rZOtEv6mvKD1j7h75I9RlJi3/Psr8VTT+SKH474+Yj9ytmHqJ30dKatbqd0XccvWq9T8pEbl5d4e/3qNiwPonzDhIRXUSYTCl7skDvIz6M9ZbP0KbLeBLTYCRuTaT+aihusr4y808QX8dlhIMAEcxh86ESFXmXRq2SRIEo61uU53gxpKcGUpMYbiDWQKeedS0auu+666s033xyt+HUCTL2sV0JkBs9LNFJJIma19VUtkQTTlkLpsQj2MmuoVw8tDV6QgLZsgOHN2NqJBc9R4Ts8h1nU9957b7Q6renVpTreasakeZqS40hQEE0wUwcl2IkJ+Tsnu9KWVw6nA3k7+WGPmfeSIeFTFxlvq2dd+owmmBGeehhKQGV1N5Jgajy8MXrBWsQ2Rm11KjHqYh9TyTvGggk1veph5cFuyyjJi4dZhI9R3UT/ogvQKaw8llZ1orKqbWtUXzU9ssIj30kAL7ZeT1569lgmcnXgHynFTE0w2mso+patqJ30dCYiEyndFhnUvknzq6l8WJmO0mbtr65Cacu3SOyQu1YklWB6Ex6efHjxzg033FBXyHn9RmVAeJWLNUq2hb8PDwEmmMPjSZgiPcuHAMMmDZGgxc5Mvf/++4uO3LaOxzoEKbGxKzreQHIlWblkBHsg8bF7BcJgmQf1DJrss5QgftwJZmrlUZMYoSGVYNpEJ5pgCl9l1VmXxuC3VDBpA1DtSCfF05IcR4KCaBCbcpryvpRe2j2FKdnVAa6d3LETFqm+U0Ekyg/Bj7Yy3lS/xqVXpZVwqWgY9wqmJAcpXNvaxoitzgXiXe2jlR9dhQCZ81YBm8hGTi761E3NH6EvVcbbVFZtwoC/S/oq9Ng7arXtTiWY1h5LqbIO/L2VT8uXrglmW9mK2kkpF9WT2BGZwDhzE7qCPfad2hVMKcvGM5Eyb41plDZNn13pb8u3SOyQ08u+E8wUj4WGqAzovfG5WKOJzeGz00eACeb0edCKAptcRFfYdLKIjvsokZUEE+3p1TxvYLZ8Uz9TCiJlv07bg32kr1J5VCS5E+ffZgXTG6fFKkKDBEipFWJJmFMJpt6D5mEj8oFVVHvQhcdbnWjafY16dl47uT546uFp9SMSFDRNMK0cWjqajlP4qWfb2yaYfcl4E+PUV59DXsEsjVHsggS0UdvYNcHEinYXXdJyhskIvV++FESWZKSEWZ+6KUkFEjrvcJQuPsCOM6Kvmp7SCmbJHnsrmKlJRk1r1wSzrWx5pc+gKxWr9JFgeglnqjIhJx9Nk7RIoqtLV9vyLRI7NKXdk1GPPs9G2cls23dUBrTvjcQaJZvD34eBABPMYfChERX/n73zALeqyNL2QkCy5CxBQEBAUECCBEUU0EahDWgbWsfQStvd/zitrWNGW+0ebZ02M21sdcYwIIoooIIIqEiWnHMQyTnKf77CulO3rB1OuOfsfe63fXiEe3dY9Vbt2vXVWrXKlco/FYGpN1M2BYpXxxIUIqs/traXC9fhgMDw6mx04YMEJu7hWk+SDDy/Z2TLg6kHoVhfYXu19ML2MCGyXqHG9poq1wDDJfTtZDm24HIJWthgDkbtdTfZqFPXALgoBaYuk/4w64GDPVC2/+1qu3YiA1xjhhzZAxevD3qQR8S+T5gJjCi9V2HaEexNxoMZpk8zPU9h+g5bYGpRAI+JX9+YCYGZTv9oflN69uwpHTp0KJTISyeNM78VuAZ8MAHllXU4DLOiEph4J3DYyVXC2OQ12ZTs+xpGYMIzGaY/1vcyPZiaHX6HhCs6TBH268RGmRCYqbStsP2k650J0yZc73uY8YvJw9U+gvq9ZPoYrxwUqdZbmLFDsiGy9nff1c70c+0JdV3HSADk6huQJMzOOGvWm17qEWasEVQv/H30CFBgRq9OQllkD1b14B+CBdn4MHOO1NZm4gg7jBAPwrk6fEO/5Bs3bpTXXntN2YHOCgkozOyirg+C2dGYBbC3ILFnac1Big4p1JlnMWixRanro+VKCOAF0RWiqz/u8Eghw2iJEiXk2muvLeBidoimbebMKLLMIjugFu2uLUdcXjwdfqTttbc7MUNrXILSDPMyswjqjKr2xwLlB1ctYPXvdSZbMzOxLWZcC/3tgYAdwuOyOdN1atvpasd79uz5WRZgu92YA8/bb79dxo4dKwMGDCiU4Vev53K1OVskhCmnPfizwxG9noPJCVemYtTn559/Lu+++26hdz+VNq7Dlsw2kqv3Sie98usbYJuLlxdDc/Cn3yPcQ4c9mssF0PbRLyArp9mn2lzRXz7xxBOFQvKC+kbt5fTrq3Ff1/sXpo2F+qAY7Fyh8CYf835B0SRh+tutW7dK7969C2XoTufdtL+N9r3C2OT6Buj3wJx0CPu+2kLDFpRe3zWzP7b7ci0kvNb46gG/a2LLfn5Rta0w/WSYZ4d9t+33QX8b6tSpo9YJ4oAQN+sjmfGDORawx016WyMzE7z9fpgTsqnUm/l8r7GD3xZTXmMIO4Tbq33Yich0mzRDjnX/YG/Z4pcfJMxYI2w/xvOiQ4ACMzp1kZQl+oXUnQzS10Pk4P933XWXzJw5s2AfNwyYMFOETkN3gnoQhYGo3pcLYnDw4MEycOBANch68cUXVWIX+xo942p7AOwF6FpcmmnQXYXEgAbp3zHIMIVW586d5frrry/4GToonKe3M8EvcK0+z14P4wVUf1D070eMGKEGjiin9iqaduBDord70c/UW69oW9CZ4jA7Wt2heoW12ANPPbDTW6KEsUFnFjSf6xW6ifK5hK+uXzM002YE28wtFWAbzh8yZIiUKVNGRo4cWdCOvPYCM+tKly1TdWp+rO12DDbwTpvPRBY+V13pgbQpMlznmQMe877m1jD2da62279/f2nevLnyWqIezDZsD+rtD7R+b8EVkxtYa6S9GJlo4+gLMNGCPiZISLh4ZOq90iFTQX2Dq07NLX/Md9de84PyITuo2aeZ76dm78fVTPMftm+ETdo7iL979dWuvtjVrl1tLGjZguZqTw7Z/add9jBtIqhdoI2h783Eu4l3b9OmTeobqA+ILHMrFPwcdtttKqitaoaffvqpNGrUKNT76rIHk1YQN7aNmHy0vwep7oOJMqLc5rY5mofr+aNGjVLiy/zOZ7Jt2e3G7xuE9h+2v3a9248++qjcfffdBXx134j/n3vuuWpLNmzfEtQ+dGZ7+x3Q/zb7ZtQT6hqTAfjOmHtnu6433xu7j/eqN3sZjNfYIcz+xX7XupIIudqH6S13veN23+DXBsKONcwQc6964c+jRYACM1r1ERtr7HUNUTB81qxZyjvnFyKSCzu9BGYubInbM6Nap3HjmI69aL+Y9DjvvPPSuU2xuTaKfWOxgZ/nBQ2zdi/PEbB4ESUAoYgjnS3kIlo0mpUiAQrMFMEV98swiMIRlAI+W5ww86ZDGrP1zLDPCfIMhL1PcTsvynVanOoCXht4Q/z2VytOPILKGrW+Mche/j4+BCAw7f0y42M9Lc1XAn67A+RrmVmuYAIUmMGMeEaCgBkjj/VpWJeJ5A5RmK2yk9pEocLMhDhY74hQ42effZaD9JCVE8U6DWl63pzmlegkbwqYoYJEuW/MUBF5mxwR0O+gzl2A9b0IBQ8K4cyRuXxsMSbAifRiXPkeRafAZJsIRcCO209276hQD8mjk8x1BV6bcudRcVkUEii2BNg3FtuqL/KC22viwq57LXLD+AASMAjoHAiZ2qeccPODAAVmftQjS0ECJEACJEACJEACJEACJEACOSdAgZnzKqABJEACJEACJEACJEACJEACJJAfBCgw86MeWQoSIAESIAESIAESIAESIAESyDkBCsycVwENIAESIAESIAESIAESIAESIIH8IECBmR/1yFKQAAmQAAmQAAmQAAmQAAmQQM4JUGDmvApoAAmQAAmQAAmQAAmQAAmQAAnkBwEKzPyoR5aCBEiABEiABEiABEiABEiABHJOgAIz51VAA0iABEiABEiABEiABEiABEggPwhQYOZHPbIUJEACJEACJEACJEACJEACJJBzAhSYOa8CGkACJEACJEACJEACJEACJEAC+UGAAjM/6pGlIAESIAESIAESIAESIAESIIGcE6DAzHkV0AASIAESIAESIAESIAESIAESyA8CFJj5UY8sBQmQAAmQAAmQAAmQAAmQAAnknAAFZs6rgAaQAAnkM4F9+/bJbbfdJitXrpS33npLqlevns/FZdlIgARIgARIgASKOQEKzGLeAFh8EiCBoiVAgVm0fHl3EiABEiABEiCBaBGgwIxWfaRkDbwiV199dcG1kyZNkm7duqV0r6K4aNGiRXL55ZfLHXfcIVdddVXaj3j44Ydl8uTJSXuDXNe5bEv1/mkXzLhBWGZhz8ukbZm+F3ivW7dOnnrqKSlXrpzn7TNZL1u2bFFtEe/Jfffdl+ki5eR+ukzXXHNNRt6znBQipg8N2570+/rcc89Fqo+OKfacmh22Pwp7ni4MvuePP/64vPPOO9KiRYucljHMw9mmw1DK3jlh+6IwFrm+KcmOOZJt/2Hs4jnxIECBGY968h1045cYJOvOoHHjxoGD9WwVW3dGs2fPljfffDOtga/2BA0dOlT69u1bJAITneH999+f0v3TYQpOCxculAEDBkgyzJLt7NOxMdPX6vY6ZswYufnmmwPbbKofKrSbN954QyC8tIDN5EfYj4s9+YNzH3rooVCi9h//+IdcfPHFoUJqMeHSvXt3ZUq671mm67k43C9MezLbQtQmAVOpI7Q5HOZkptmPpXLPqF5j9yHJfCeS7bfiJDCj2Kbj/E3MRPsP0xeFeY7XNyVZvsm2/zC28Zx4EKDAjEc9Oa2Mi8ci2Q4pqEqKusMq6vu7yocPNQ7t4c00syCmufq9njTA84M8mKnaCJYvv/yyDBkyxNdDmur9g65LJUQW7/Y999wjjzzySCiBCRuKS5sJ4h3l3+tBWz4ITPST55xzTiGBafdjUa6LZGxz9SG5+E4kY3O2zo1am9aiN8ykZbYYxfU5/KbEteaiYTcFZjTqISUr4vLyZ1oIF/WHHR8oeLyylZDFVY+ZZpZSA8vSRWFDZFMxJxsCNsiuVGxIpY0XpzYTxDyqv8+XcEKXqIjL9yjZtuH1/mb7O5Gs3dk6P0ptWk/MoeyIdMqHiZxs1aPrOfym5JJ+/J9NgRnDOjRDRU3z9Yzd6tWr1ZpHhKXiaNeuXaH1HHpAf++998qNN96ozsHHcvTo0QXC6vnnn1ehojh0J63DgvAzOwzPDgU0Zw/tTsoMjcS9zJBBMyzD9Rz8zDX4tpm4QmhdoUeuQZE9cDDLZrMM23y8yuwKoQTbfv36KW+mXk/ndb1tv1lHZt2ZYbe6bvbu3auegRBVux7ClkufZ4aMPf300zJhwgS56aab1K/NZ/u1R3jr4LXDwMDF2a53s10hLFyHiHq9B3i2XXZzDaY5UELGV6xrzkS4qdcA1WzreMfmz58vZ599tvz+978vqBPYbLZlu37Nd8fk0bFjx4I+IJ2Z/KC6c9WvzSzM+2rbmGqYoP2euNiZbcvub1IdkHqFpdlh/VjKcOutt4peg+lqw7pOg9jrfuqll16SP//5z/LNN98kvW7P5mX2GWbdwl79TlxyySUybNiwQl0EvhWw2zx0O/DrY23ba9So4VwbbffvdntJZULGtNXr/va31OxDhg8fXmgi0us7YdtmPgvluOWWW2TVqlVqeQSObLR9zVn3/WHqXddnUJv2KoPXuCOTWbW1B133f2ir9hr7sN/Izp07q/fJ9X55tTfz3vYYJOh9Tuabay+jqVixorRs2VKt2XX1Rea3Dc/R30rXcg1dBvSTeO/xb3NdfzLvM+zx+267vlPmO5fKUqhkOPLcoiVAgVm0fIv07mE8X+a6TC0o8VG54oorpEGDBgVJTlq1aqU6U7zQGKyjQ2nfvr3aXgEDl9q1ayvBiQG53WFgkIZBk05KoAdt+oPkmgX74IMPCjpEDckWdvo+difo12FBMOkPoDngMjtN20483xwU23bAfgwmtGBKtlJRTw8++KA8++yzKtzRLpeLTxhmXmsk9EDHHizjfHhmEYqKTtzPpmTKiPuOGzeu0DpgLdy8JhfMdcKoG9iKA+JUD370Ofg52qG59hbrVfVHEpMprVu3Vs93tRnbQ2p+nHXbMgeH+Bna+4wZM6R+/fqh1kv68XIJTDsE1m7TLu+I18SHrmfNukqVKoI/qGeUAZxSEcph6g68Ybv29pttT/cf9pppfV/UF9qJrg89GHS9q8m0R7+QZDC54IIL1EAMti5fvrygfvVzkxWZrvYEe7Udug3pOke/hIGbOdBDArS6devK7t27VcIr3VfbE0x4Jx599FG5++67C96Htm3bKo4PPPBAgXANw8u2z+aGCUedPM5+JwYNGqQmMMxkRa4+y+6jsKbYfJdN2++8807561//qiZGXRMnrvZy++23/6xvSFawwO7f/e53qj9Eu9D12aVLl4KwfVeURdB3witngBlG7DVBmOpEZpi237BhQ8VMt8tk6l3z9mrTenyAsYIugylmzXEH2msmExmZfWr58uULxi6uZ/h9I1999VX1+mBZBcZDZht98skn5d133y30LUJ70wx79OihJkjMcRf6HD2Z63qfk10agmeB3Q033FDQj+mkULBbOxdc3zbzW+liYLZz3OuJJ55Qk0k6QWMy77OLlfndxj1xYOmK/k7BPv3t0kIzU8khw/SJPCezBCgwM8szq3dzCUzXz8zBq1/H6xpguWZT7Z/Z/7Zn0MyBhx5g6I5YA7MHnfrnLptcg/GJEycWWsPnGiSk4sFEh2gOoFOpYFzfpEmTgvWV9gcd9zS9lfh3GGY4z1XfLkGjf4YPnB4E+NmUzCDNHqibgjyoPeI5rtngMD+zhYnZZvBR1AML1+DQNcvrNaGRSp2b17jqw550wPlmUh+XwLSZ2GxdZfLyrIUpU1Dd6XarB/52u9XriW278W8cpmfBrqNUvTi6XPakl7ZNTxTZosJ8l1xejyBeLs4og90v2aGlrn7K6712ccRAPllBbPe5phff5u71TrjCIl0C068sLttdHMO0Fy+PUlC94fd2/4Wf4X5BfYj5jvp9J1z1Zva9YKkTvGl70skiG6bt2xm0w9Z7mDbtKoNr0jdM3SRzjjnRievsie6gPtn1jfR6v8KMQcz2sXnz5p9l0k+1zbr6LnPC3u/bZk402v27PVno9e56fRfCsnL1eZn+diXTbnhu0RGgwCw6tkV+Z9eLbj7UDH+yQ8Vc20J4eU3sj53f4M+c4dIzaNoO2PDtt98WzBSbtnrd0/WRMDtmPci1t5twzeQmKzBhLzwK6Wxj4RXODLvtGV4zDCUMM68PgPlx1YNPtBWd6Aa/114Eu5GmMnOu6ygonCWZ9hhGYHoNaO1BfFiB6Ro0Z+Il9vJg6vBkl0BwvYv2+6K9S36RAukIzKC+BIOmP/zhD8rr7LedgmuCy55gsjmnKzC9Bll4juk11csIzOenElJsP8/2Dur7223Mqw0HscfETFAbSabtmv2U2Qd4vRPpCkwv2704BrWXVAfrYKQnMV28zOUh9jdTlyHoO+ESI3h3vdpZUbd9l9CylyW46jdsm8b9XWVw9cPJtFG/c22vHs61vYj2FliuyR4zGZzf+xVm0szLXq/vYFgW5rvqikxx9X2u+nR5z+027uqf/EJkwcyenLZZue5JgRm29uN1HgVmvOqrkLVeAlO/rLqjx3pKdKb65ffq6NMRmOZM929/+9tC62jMDhU2uT6sXh9Vl5cqjMDUAwdzFjoZgZmpfUW9PLOuAaRLYOo1Ml6DEa82YIsaeG5wmOE7pucp3ddAh9vgPrZITaU95rvABCcztBL/9gvT1vWjOeNcvX5FhxCF/XAnU9d+dafDnYI8aGHfV9OudAfZuu8zk3WZHmLXbH0yXOxz7QGSl7BPRmAGvTeZEJi2Z2natGmF9mDMtcAMO0GSqsC0Qxu92oDrm2n2ebjO6z3w6st0jgN7Yq6o2z5sTaXew7Zp/e7ZE9NFKTDttdR2Pbrqxu8b6eo/zHu6Js3we79w16D3OZn+xx5TuULKvfIL6G2FzLGDjiyzy0CBmUyt8FybAAVmjNtEKiGyOiQxkx5M+4PoNdiCgNLJWOx1lfpjbX8Iwobpufb+dM0c2x89v9m4dJJn6GYVZoDkJwz8mJkixbVOQYdKYZ0U1n/qNUZhbEr1tdD1qAdNYUKDXAOP4iAwNWNTaOr27xIPNhOvEFnXRIXt4Q9Tv0Hvnq7boJBS12AMCWNcs92mkE4nTNB+NyDGzTBE23sRhoffOZkWmEHsM+HBdPUDdl+ea4Hpt6bQa8CfTHi/K7rAVc9eAhMTGEHfCT/xq72n5gRiJgSm2X7stp9qvUdZYIKjvWWO2Qd49VFe38hkBKYeU5mT2XYbCvM+p9IHmULTjmShwEyFKK/JJAEKzEzSzPK9vMSRa+awqDyYOmGAOfPlJzDhQXOJSVdcPu7pWk/iCk+x4/9d4TzJeDC15wM2wGaXgA1b3XoQYYtqvW5CJ0FwCQP9s2QEuC1u4QV1JUrSmR/NEGBX8qWgctrXoC516KTtEcG9XPVnT3gkIzBt8WSLsyiGyIKRKXhsT4pdBr+wp6LyYHqFuem+RL8baF/mxBDKgvcHbRdhaV7vq9f7oBPwpCswTfHQs2dP6dChQ0Eorzkw87M9qO17TSR5CaMwkwJ6cBvUj6frwXSJ7KgJTN1fBPVVqXowNWtXyCr44NBr1r1CZMHM7zth22Z60vU3DufoCZdMCEy/tp9qvYdt037t1zWxHfYd8zrPXP5hh8EGrf00+wHXpLfXdmVhw551G8KEWtD7HJYDbLaTDsIeHPiWpxMia4vkMN8dXd9hWYWNtCnKifCwrHleegQoMNPjl9OrXQkY7DWLekBTp04dtVZq//79gpBZlwcBnZTdwWhxZA7C7J/Z12kxhA4bWcG2bdumwmL1LKJXp2+G/5nZYM1Mnq5r7dATnanVzGzr9dFzMbTLk27yFzsUUjca15YZyNI3duxYlWEX7IKYBdkWJEztNWiprD+zB7pm+KEOo7S3LPBrj6469qv3jRs3FiT0cXlczMEAstUhu6n2vpmZIr2SQrjCtJN58V0DM69QSR22bA4ycX2JEiXkhRdeKPTe6vcQbJFFF+dce+21BW0GNnpN3ISxP6gvwT2mTp1akGnUvKe9pYGZ0TnofdCiNJ0ENtoWXQavsHwzFF5fk0rGXRdn+9m4v7n2Gf2jzsZqe1jCsEcSKz+vSVAd2+1a96N4n1577TV1+Z49e5xZiE2hjC2V9Hulk8fofgxbb4TpY7WtLo5B7UVzTWWbFlxrhxtqW+y8BXpiRZcV31GTv6ucrn7LnvDCu24mg3J9c4Pq0vV7r7afTr2HadPow+wy+Hmivb5RYcpsJ+ZJhoM+1+v5rvEQrvH7FpnbvuBc3YaCvoM4t3nz5mGKXCgBoDlO0uuU/fois2+z26s5VtSTHboeYZjuQ3XGV1OQJ8PK9T31e+/Nb3QoQDwpMgQoMCNTFeEN8Uocg87DTAOvOwUMqNE59OrVSw1CsaUEDr1WTnshsdBfHxA5+HiaP4PIxLV67QjONdeCabGCa9AJ4f/YZxMhRPqAHeZ2KWYnrMO+zEGf2SHaAwFzrZ/9uzD7YNpraPBh3LRp08/KrPd/02VIZQBq2+fa9w/lRpmQrv/KK68MZPbLX/5S7aGmD9eeVn6zu0E2hW2Rn376qTRq1Eh5LfGBNevFbqsot1971Ptu6Q817vXiiy+q8F7zZxhca88v2rxub7DZK8wa7RN1Z+6Zqd8R7Hl2/fXXO1mmIzDtNoYHaGEBNiNHjix4n7zauq5Xe53RiBEjlOgEF3sfQj2h06dPn0LtKJmU+H51Z75ftl12qJZdb+ZZZ+grAAAgAElEQVRebfYaYxhrJ6AKWuPp1051G/dab+xle9i2j/Pse5jvtvk7tGWk5McWA/A6u9qhrh8/9ueee67aYuL1118vMDNVRuYAEnU6ePBgGThwoHqH0R/prQR0u7Uz/6LdmW1Bt3fdByCCwezPvfpYeAn9OHr1VfZevqkkKUPZbN5+exi+8sorMmXKlMDvBN5NvKN2+4fYQH953XXXqS1Z9LN0hnf7m6vXzCXTJnGuX9tPp9792rQ9/oAdo0aNUpPbrn4Av09VYNoTD65JJLOcmp/r+2Am93GNr+ytoFxl8WtDYfvSMHWMesX3DmMVcxshc5sufR8wcX3bkMXYfC+99t7V3xgdJRR2zITzXeM119gGk2v2dwrjGv1+oCxBCQTDcOM52SdAgZl95nxijghkIvQoR6an/FgzfCvlm0T0QleoTURN9TUrlbDkqJXTDCeMmm20hwRIgAS8COTzN5K1TgK5JECBmUv6fHZWCdihSFl9eA4eBgF2zz33yCOPPPKz1OE5MCfjj8wHganLkM4a34yDTfKGYROxJHlbnk4CJEACRUog37+RRQqPNyeBAAIUmGwieUvAHrw/8cQTYm5wnY8Ft8OGUgnnjQuXdEJXo1RGMymS336SUbLZtiUoFDXKttM2EiCB4kOgOH0ji0+tsqRRJECBGcVaoU0ZIWCve8hnsaWBudKWZwRmxG7it14rYqZ6mmO2zzi3Ta8syXGpB9pJAiRQfAgUl29k8alRljSqBCgwo1oztIsESIAESIAESIAESIAESIAEYkaAAjNmFUZzSYAESIAESIAESIAESIAESCCqBCgwo1oztIsESIAESIAESIAESIAESIAEYkaAAjNmFUZzSYAESIAESIAESIAESIAESCCqBCgwo1oztIsESIAESIAESIAESIAESIAEYkaAAjNmFUZzSYAESIAESIAESIAESIAESCCqBCgwo1oztIsESIAESIAESIAESIAESIAEYkaAAjNmFUZzSYAESIAESIAESIAESIAESCCqBCgwo1oztIsESIAESIAESIAESIAESIAEYkaAAjNmFUZzSYAESIAESIAESIAESIAESCCqBCgwo1oztIsESIAESIAESIAESIAESIAEYkaAAjNmFUZzSYAESIAESIAESIAESIAESCCqBCgwo1oztIsESIAESIAESIAESIAESIAEYkaAAjNmFUZzSYAESIAESIAESIAESIAESCCqBCgwo1oztIsESIAESIAESIAESIAESIAEYkaAAjNmFZYpc7ds2SJXXXWVdOvWTe677760b/vWW2/J448/Lu+88460aNEi7fvxBtEmkMn2o+91zTXXqDaJY9GiRXL55ZfLHXfcUfAzLyKZtCWZZ0+ePFm6d+8ukyZNUu9ROkcy5U32OQ8//LDAVryj1atXT/Zynp9BArqen3vuOd8242oPqL833ngjq/WItrNu3Tp56qmnpFy5cmmRyEY7tL9DRfleJQMjbL0nc898OjcbbSOIV6o2RKWNBZWPvyeBbBOgwMw28Qg8T3eIs2fPloceeihtgYmO+f7775d27dpRYEagfrNhQqZEnRZpsPnNN9+MjcA07U5XYHoxSLce9+3bJ7fddpsMHTpU+vbtmzFhgvtC6GBCIF3RkW4Z9fUmQ797ZpJDsrZD/Fx99dXqsqA2Yw5aL7744iKpRz/79fs9ZswYufnmm9MSmEXVDl32mwITv8ckFb5zZt/iVe5//OMfAtaZnoRJpt6TbVM4Px8md13iDu/AwoULZcCAAalgSfqaXAtMPY7Shuu+CgxwhJ3EDNMX+r0P+vow74wN2XzXvSrAqw82x6W4Npd9ddKNhxc4CVBgFtOGkSmBoPHlw0eumDaFnBc7rjPAxdWDifp6+eWXZciQIZESmOPGjSuYLPPyij/44IPy7LPPZlxEhH2J0mkzqQ6Aw9rmNVjEz+PiwbTLELZvQXu555575JFHHimStpFOvfvVnzmgT0UQpNo2snEdxhQ4dFRLNp6Zi2fotmELKnOSJ5W69RqTaSFrTxzZ4jCVZ2p+XuNLU0Sak2z2N0Wfh/sxKi4XrTIzz6TAzAzH2N2FAjN2VZa3BrvEQBwKm8mwt7AD4VS4ZFKY6EFIpkRHKuVxXTNr1iwldnV4vleb+vTTT6V9+/ZFIiLClCWdNsMQ2TCEC58Ttm/J5DvisjKdevcrNcQJoglWrlypTsuXMPii7A+Tb0VFd4UuZ5cuXTwncdA2mzRpkrTQ9pv01yLTFUmRCfZ+40tXmT/44APp06dPoQnLdDypRVdjvHMyBCgwk6EVsXN1J4GZr6efflomTJggN910k7LSDjeww1e9OgAznMcr5NX1MXZ1Zua9YJM9Y6bX99x7771y4403Fnwg8Rd7fag5uHr++edVSC4Ou4MMGii4wrXKly9fEIKmyzxt2rSCcDY8R8/mmbOKesZx9OjRhc5Np5zmQASDBoTUuWYSTTtgnzn76QpZts8PExpth4HOnz+/IITM1X7C1hHsNW3EejT8O2gNZjLtxeSI52GtJA5dbrNsdn2F/cDag0b7nTPrzQx/cr1XrmfadWa2dzucSr8Hpg26XE888cTP1mCGeTfxjpl9S8+ePQtCDnVXqJ+xd+/en72zfm3Zfk9NIdC4cWNVX2HaqFeXHEZY2AzN5/mFmZnnhekvTRtNJvC46n7MLqvfGkz09X/4wx8E4auuPtDvXU+Ws37nbrnlFrnuuutUuKlf+8XvzffMLHtQ36zPDepHzHqz+0b7O2S3A5vNXXfdJTNnzixgafal+jukOdus/dq3/Z1BnoNbb71VzLW3Qd9or7atf45nPPDAA3LDDTeI/l4FhV6b99ScX3rpJfnzn/+sQuntMga1F69+Ldnvk9k27O+p+f0NYqbbKzzR8EijTLq9NmzYsOA7H2bsYJa9Y8eOBX1fqt8LV336CT19PuwYPnx4wdguqF2Y75FXXoyoCUxXmYpqUiYsP56XPgEKzPQZ5uQOGADpkDB7sO/1UcXATYc6eQkEs0MyB1kYaJofIjucw/6w41p8UHV4gzkb1a9fPzUYxYf7iiuukAYNGqj1BfhY/uUvfxF89PX60Ntvv72Q+Ktdu7YalMELgfVlEGF4tikSg2L39cdfX6vX3KDTHTZsmNNmM0wHHZ8OtcP6iEyUEwMQc7CKASfKOmPGDKlfv75znaxXOdAgUc8XXHCB8uiY9qKsui78BvB2yJg5ANi8eXPBxxb3CFtHJmedOAS2QgCBu07oY69JTKa9uDjiGebPsS6rdevW6md26Foy6yFdH0B7HZeuI7MOXR93W1DY17nqWrcXe1CpvRr6XbcH9n7vJtq5X98ClnoQp+9vDvp0m/Jqy7Vq1ZJNmzYVWheKd0hPAKAN1K1bV3bv3p1WcpkggWl7A22WmFFv2bLlzzyiZh9qehZ0/XzzzTe+IV2uEDH9bC2WvNqgPk/3b7rPM5/p966fc845SXO2w+n0RALagfaW2e3JyysTJDBtUQbWmHTSfT3Kqft/fC/s+/lNrJmTV3bd6rKYCZSC3j9TBNl9te4P9Tuv+1LYrwVmmG900MDCfE/DeMJMYarXZkN8oZ0j3F0LMN2e0M97vZePPvqo3H333YW+TXa/Fub7ZIo+87vten/9mOlJaj2mqFy5shof1KhRQ401jh49qoqPyRn9TP2dxP/ttepmn4TvRZUqVdQ3Fd9jMAl6V4PqDr/XdVanTp0i8Tx7eTB1P+K1tjrsBKtfGb0cGObEQ9BkCNo32lS+eOXDtIl8O4cCM6Y1ipdu+fLlhdYc6VkuVwfh5THQWWRdoW+uwbEeYNpZKe3OzGsm2X6ea0Dm6pxs8acHBfYMXdAgRle3K9zM1SG77mcOLDNdzjDiz2yy9uAOv7NnPE178Xu/D7++tz1Qxc9N8ZRqHbk+Gq726iW4wrYXF8cwzzE//EEZbE2BiUEaBjIQrWYyBld5NTtzkG7bFmYCyO+dxYBa22G34aA269e36PffzizqstevLds2JTNADtNlBwlMr+d71bnd/7jejzAhXV6z8mHscfVZNvegd11PDvmF5Jl87ckE+/3QCYh69OhRKITPFs1e3w1XXbomYLwiZOz+38+D6WWrfg9NgRnm/fNq37Bh4sSJhUIe7YmsMN/ooHYOTpg0MN9zc4I0zPX2+dquSy65RPVlXu9l2H4tzPfJ1TZc728QM9eEi1e78/qum+Mam4X+ttrRVakKMt0m0k2i5VXPdpSKeZ6fuEu1POb9XdE3+vdhyqu/beZ3LKg98/fRI0CBGb06CWWR7pyCvHXmi+6aITS3KbEHE17rrVyds9dsGQpjzsibXjPX4MWrE09HELqAhr2fa+DvlQwiE+VMNizEa2CPMqNu/bK6+WX9DZpp9BqA2dso2O3CVefJDCZcWya4bHFxLCqB+dvf/lbGjx//s+QxfusVXYLFa1sWsw7tOnMNXO0EPH6TLq42G9S3+NWh2Z/4tWWvCS/T0xSqI/Q4KUhgmpeZAzFXOLpLLJncbBP8IgO8mNjviautuvoss41pr5IOdTTt0u1Ge3TCcg6qa+0VtQesrsF5pif/wohO3Q7w7fv2229V5IlrGy0XW83P6/1z1aXXpKzfu+D1jfZr/7if/Z6HmeCw273dX9t9lvZYm+0lmX4t6Puk7Um2P/Bi5mqvYcRkWJHr960JmpC06zMbAtMVIqv7M6/vfyYFpr0Nnllvfv2k6Z1P5zvAa3NLgAIzt/zTero5MPJaY4kH4DysWzRn58J0lK5Bgqsj1s+wOzNzhheDcHvmLw4C0y4vQmfMbJWmgEaHmW45kxWYmr05UHB5Gm3PWpiGp23R66rMwXcqAtMOTdJbXMRdYHqtO/MbiOl31147aQ5S7LBLrLOy3zH7GYhiwGGGdLsGWEHvpl/fEiQ69L66UReYpnDUa6zsQaJXH+jyUiXzTtn7YGZCYOowQb93PRnhrfs+P2+1l8DUz7FDiu3Il3Qm/5IRmHodpZf3xE+866gJ+/1ztW+v0EC/c72+0X7tSXt5XecETTrra4ImLBASmqzAtPu1oO9TsgLTjv6wxzVxEpi6TWQ7RNYcs7jeh6IUmHi2OWHjlWQoalnKw/TtPOfnBCgw86BV6E5df1h0GJQ5WPKaIbRnmOywCtcsUxgPZlAYntfgBT9PRbzoWelMz5LDHt3hYnCPkCIzbCPT5UxFYJofBAyUzb3DvAY8yTR7U2jqD0IqdZSvAhNiwZWQyS8UOUhQhAnR03Wow9BgB7bgsL00yYbImm3D7luwjjYfBGaYkFRXKLM5OPdKoOH3bvl5MM1JomQ9mFjv55rcsm3JpMBEP6gTMtmeX1f7zXTfnIzANG11fdNssRXm/UtHYAaFe/rtxQnbvKJoXALPqz2mKzDtHAZaTNrvhd/3KRmBGYZZnARm2HXbyXyr7b7bq4/y69uKWmDqduJKYAi7MGmAdcxR2WM5Vf68ToQCM6atwE5UgE4BmQWxiN3l6QgjMDFQxUcjaN+pIIHpEhJeA46wIY9hQ1qTGcQErd/RTcOccTNn/FweqnTLmYrANO1Aps8OHToUCgPTs932wMqV7EKXGXaYQlU/Q6+1SkVgYhLADg31mlDwGkyEbS8ujq57hv2Zq5uwn+Eqmyu80jW5Ytthh756Dd5MfvDSBE0I6XVKuM4r4Zdf36LrMMwazKh6MMNEb+g68lrTpsuG88x92nBvv4yPLiausMqwAtPVBpEEzetdz0SIrLmuTt9Pt08tjFzlTKZvDgq193ofvCb8dIinlwCzvy9h3j+/urTFl12fLnGcDB+U3/Wd1s8Js8bWZYM9AeE1IRG2X4OdQd8n/a65IqzM0NwwzOIkMFHuMGGyqYouFy/z+44lGa52kg2BqcckpgfTa+LETpwX0yF7sTSbAjOm1e76IOKlxc91BjQ9q2yGYkCA4kBWNbuD8Qu70R2B16yb3WHYg239QcLAB8/FQBep0V2zoK6PpGvwbj8zmRlBe6Bhr6lyZeY0s8fpZpPpcia7jkbb4fehMj2QZnP3W2xvD570QEOH36VaR2ZbRB1oj5jerkHbpLP16YGynzfQZYuLoyspR9ifuboJ+xmuWWFXm3QNTG079Dk62Ya+98aNG+W1115T5px22mkFZnkNnF3PD2qzWE/6/vvvF8oSqvsWXV96MIh6QpZPV/IYr7bsx0SX1+TteveDum2bn3m+qy3pvgR9JjIMb926VXr37v2zLYLMiRev/jJMAg1zYOeaPHO1S3tQ7ydMddi2Lrd+r1avXq36XxdnF1O7j3UJDpet9kA/mb45TF+vRQn6DZO3ba/dDrzsMAfjOAfvGbKZ+71/e/bsKZRR1Ksvxs91llL8HX2aDi32+0Y3b978Z1WC8ugM5l5eTrMt+00Wm99kHdZu15vXexS2XwvzfXLdy5wEgjdr7NixKiOs+Q22xzX79+9X3i9zTOG6d9ifucru962xv1VBGaU1G10PrjWReLfMvtf1rnn1hV4C0xwPJLMPZjLvsF/klG6f5vhDn29uCaTLlc52VUHfCf6+aAlQYBYt3yK7OzYMb9SoUcF+aGbnZHrcYABeZAwC8X+E0cLT+Ytf/KLANntQ7zIa1z3zzDPy+9//vmDPMDzz9ddflxdeeKFgDy1ci04LHwMMZPRAB4knMBjF/+29x0zbbaGHPb5wICZfH/jYwLNgJrMYNWqU8t7qDsovgQ3uYzNCJ4bNjP1CSlxhSbZ4S7WcqIPOnTvL9ddfX1DOZDpWWwDadWh34EGZ3FAuMBo5cmTBXn2u1Ox4Ttg6cu3ViOtHjBih2pAO17bDtJNpL14cUbcIyTE/Wua2Dfo9CVsHrlDyQYMGFWrzmjHubQ4w7bbpuhcGfKaAwfs3ePBgGThwoOc+hPa6FbvO9XNhj9e7iTYH8ePVt+Bas82jTegwSc3Wry27bLrzzjvlyiuv/Fl/pEOkkhGY9nutb+o1YaR/r9sg+g/0ASiXLdL0uWY4qF13Qan3cY+gd9GrPeBau38Ms0euV/8e1Afo8oYpo22X2Xd5tUM72Y6r7lx9PRibe4jCzldeeUWmTJlS6JsAsYGwYbNdmttZ4Od6WQn+rrfO0rb7vX/oS7AExexPtEiz6wnvHbYBwTZcetlK0DdaT74VPCDxF7sevMKSzUG633pMPbGh+xXdB+rIBrtO7fZilyFM0jh7fbBf27CFl72PpTmu6dWrl5QoUUK1CxywRe+vbI4JMDn34osvBo4dXH0SJhv69OlTqD25vhc6VN0rosSsU/13r37LHgP4iVF9L7veXM/zahf2pJlZp2ZdeY1NvMph2+DK5+ASl7jO1ce5ysSfRY8ABWb06iRnFqFjwmFus6CNKe5hCsxqlrNmyQeHIICBhx4khzg91CkYLCBUEWFqXA8TChlPIoHYEHB5zmNjfAwMRf+JCZIBAwZk3NpZs2apPtmVETnjD7NuWJTlKmrbef/sEqDAzC7vyD4NXgm/zF0QWC7hGdkCZdAwdKiYfYanLhcdegaLwlvlIQG/pB/pFDfVcO10nslrSYAEskOAArNoOReVCMy1wCuqchVtbfDuuSBAgZkL6hF8pteifZiKsAlzQ+cImp9xk+zQnWTCVTNuDG9IAhYBOzS7qMKI0C/Ym8azMkiABOJPIJnQ8/iXNnslcK2NztTTzQRb2Z7sLspyZYoP7xMtAhSY0aqPnFrjFbsfZl1RTg0vgoebawkoLosAMG+ZFgFzAqQoxKVXltS0jObFJEACOSfgWidXHL/xOa8IGkACeU6AAjPPK5jFIwESIAESIAESIAESIAESIIFsEaDAzBZpPocESIAESIAESIAESIAESIAE8pwABWaeVzCLRwIkQAIkQAIkQAIkQAIkQALZIkCBmS3SfA4JkAAJkAAJkAAJkAAJkAAJ5DkBCsw8r2AWjwRIgARIgARIgARIgARIgASyRYACM1uk+RwSIAESIAESIAESIAESIAESyHMCFJh5XsEsHgmQAAmQAAmQAAmQAAmQAAlkiwAFZrZI8zkkQAIkQAIkQAIkQAIkQAIkkOcEKDDzvIJZPBIgARIgARIgARIgARIgARLIFgEKzGyR5nNIgARIgARIgARIgARIgARIIM8JUGDmeQWzeCRAAiRAAiRAAiRAAiRAAiSQLQIUmNkizeeQAAmQAAmQAAmQAAmQAAmQQJ4ToMDM8wpm8UiABEiABEiABEiABEiABEggWwQoMLNFms8hARIgARIgARIgARIgARIggTwnQIGZ5xXM4pEACZAACZAACZAACZAACZBAtghQYGaLNJ9TiMCiRYvk8ssvlzvuuEOuuuqqnNDZsmWLena3bt3kvvvuS8qGhx9+WCZPnixvvfWWVK9ePalr7ZPDsgh7XlrGGBenWkbY+fLLL8uQIUOkXLlyvuaA4bhx45Lmn6ky8j4kQAIkQAIkQAIkQAKZJUCBmVmesb4bBvvdu3cPLMNDDz2UtiDwEkv/+Mc/5OKLL05btAUWInFCKgJz3759ctttt8nQoUOlb9++FJgWaAjuiRMnylNPPVUgLs121a5dO3nnnXekRYsWBVfimjfeeCMjLMPUO88hARIgARIgARIgARIoOgIUmEXHNrZ3xoD/8ccf/5kQQIGK0uMEwXfPPffII488khWBmU4FperdS+eZUb8WbQNC0RaXpocS3IYNG+YUmbYwjXp5aR8JkAAJkAAJkAAJkMDPCVBgslX8jICfwIQIHD58uNx0000ZJxcn0RYnWzNeUY4bol387ne/kwcffLDAOwlv79ixY2XAgAEFV2jP9XPPPadCk80DTJs0aZKzkOlscOIzSIAESIAESIAESCDfCVBgxrCG7VBWHbKqQz7HjBkjN998c4EnCYLx6quvViV1hSjaCLwEJsQBRMNpp53mpJaMXatXry5Yg9mvXz8lKmC3PszwUwiP+++/v+B3ZoiuLvM111wjHTt2VPecPXt2Qfn1c/AzO6TVFSJrhms+//zzBc+dNGlSIUHkEphm+CyMNesA/8Y169atk3vvvVduvPFGVR48b/PmzaHWo3qFFdvcbVv9fm8KvpUrV6p28uabb6r6sMtosm7cuLEKp9Z1octmei9djQS24FzX2lW/38XwNaXJJEACJEACJEACJFAsCVBgxrTatTC45JJLCq2HhAiAMLr99tvVGjjTK6QF0DfffOMMf9UovAQmfg5hYXueTIRh7JoxY0bBWk8tZrTYstfi2evztFiGiMKh14wiWRAOJJbR94fYrFKlihLapqCFeNJ2QnhCJIGXXlsJEV67dm0lLtu3b69+DvFliiKX+DI9ePr+Xbp0KRCUENBXXHGFNGjQQDF84IEH5M4775Qrr7xS2W6ysJulKRJtZmZoqR2CCpuXL19e0Ea0WAc/LSjxLDBAmcGuVq1asmnTpkLrTBcuXFiIdd26dWX37t2FBDNEvl/CpiABaQrYXCV+iml3QLNJgARIgARIgARIIDIEKDAjUxXJG+LyGmEQjwMCBiIHIYvPPvtswZpGLVT8xIzp8bStsr1jLquD7MI1Lm+cK9mLLeTs60whp71nLs9k2J+51gi6BLdtly3kUEbzXg0bNlRC1SXuw2aHdZX9D3/4gzz99NMFYammR7Jly5Y/C1u1JwB0e3AlbvJiD9Fseir9wl7NuoaY9xPSegKkfv36aSeRSv5t4hUkQAIkQAIkQAIkQAKZIECBmQmKObqHFgem6DOzsPplhfXLBJuOBxMoguxKRmCaaE3hqwWyy+sVVkwGhcjq7UfCCEw7jNe0W9ePVxhpqgIzyCNoemntJqrDd7Vn12tNpLkVi5eHEefceuutvl5xPN8M4XZNcGiBiXODQm1z9MrxsSRAAiRAAiRAAiRAAgEEKDBj3ERsj4+dgMe1ZUSY4noJTNM76nefILuSFZhaWEKU6HWWev/MKAjM8uXLK+9kjx49fENEMy0w/ZIxaaHvtd5R119Q0p1MCkxTZCLU2iUiw67lDNOOeQ4JkAAJkAAJkAAJkED2CVBgZp95Rp9oigysk0NYpN5jMEiAeBmS6nXm/fzsSkZgBoXIRklgolx+nrdMC8ygcGeXJ9mu82wLTDzfiwM9mBntGngzEiABEiABEiABEsgJAQrMnGDP3EO1QPjtb3+rbopEK0juY4o4/N3c3D5oq5EggYlnQsya2094CReXXWEFpiuE1Q4njYLARCit9rLamWNNr2+mBaZm4VW/F198cUF2XjOMGkIOyZTQVjIRIhu0BtNuG17bkXANZub6Bd6JBEiABEiABEiABHJFgAIzV+Qz+Fy9/s+1rs1rbaBfsh4/gQkxYSeW8SqKn12u5DLmcyE2SpQoIS+88EKhDK7mPVu3bq3Oufbaa8XMputK/BP2Z64kP2bmVSRPcmXjNdcXmjz01ig6jNbORotz/RLtmPdynRdUv14Jm3Rb8fKCusrolyEYWV/tLLKu8/3Ctu3JAq/nZfDV4a1IgARIgARIgARIgAQyTIACM8NAc3G7oGQvtsjwEpd+SYHMcvklCLIFkWsNoG2Pax9P/TPbphEjRijRiS0/sI0IztMHvIcQmn369Cn0s1tuuUWuu+46tT8mDog+iORf/OIXBefdcMMN6u8vv/xywc/Gjh0rw4YNU9t16GPUqFEqa6ves9PcV9TeB1OLS1xr7vNpXuPFwm5HfucF1a/NUIvLMPUAO2CvuZ0KfmZ7al3C0SW6g7ZiMdsLBWYuehM+kwRIgARIgARIgATSI0CBmR4/Xk0CkSDwwQcfFFp/m22jICbNfUBTeb5X6Gwq9+I1JEACJEACJEACJEACuSFAgZkb7nwqCWSMgPYUemVmzdiDAm4ETynWdqayxUg612arfHwOCZAACZAACZAACZBAMAEKzGBGPIMEIk8gmbWxRVkYhMpCZOL/eh/RoOelck3QPfl7EiABEiABEiABEiCB3BCgwMwNdz6VBDJCwFz36be+MSMPC8XL15MAACAASURBVHkTiF2sZR0yZEhBRmOvS+G5HDdunNx3330h787T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CBGBDb/sFk2btgoO3ftlFIlS8kJlU+QuvXqSvny5VUpSpYsKccdd1yMSkRTSYAESIAESIAEkiVAgZksMZ5PAiRAAiRQiMDhI4flwP4DsnjhYpk7d65s2rRJjj/+eKlTp460ObWNVK1WVQnLSpUqSdmyZaVEiRIkSAIkQAIkQAIkkKcEKDDztGJZLBIgARLIFoG169bK559/LmtWr5H9e/dLrdq15MDBA7Jt+zY5cviIHD16VAnLgQMHSuvWraVMmTLZMo3PIQESIAESIAESyDIBCswsA+fjSIAESCCfCBw5ckRmzpwpj//tcdm5Y6fUr1tfupzZRXbs2CHTZ0yX2bNmy9YtW6VSxUry4JAHpV+/flKtWrV8QsCykAAJkAAJkAAJGAQoMNkcSIAESIAEUiawds1a+eabb+SdYe9Iq1NayTlnnyO1a9eWgwcPyuo1q2X8uPGyft16KV26tJza5lTpeEZH6XVOr5SfxwtJgARIgARIgASiTYACM9r1Q+tIgARIINIEZkyfIZMmTZIp06bIhf0vlCsuv6LAXng0x44ZK2vXrhV4Ojdu3ChNmzWVWwbfEuky0TgSIAESIAESIIHUCVBgps6OV5IACZBAsScwevRo+errr+TQ4UPS+5zecm7vcwuY7N+/XxYtWiTbt28X/H3Y8GFSvUZ1eeyRx4o9NwIgARIgARIggXwlQIGZrzXLcpEACZBAFgj877D/VSGySOzTo3sP6dqla8FTDx06JN9v+l727dsnu/fslqf+8ympUKGCvPDsC1mwjI8gARIgARIgARLIBQEKzFxQ5zNJgARIIE8IQGBOmTJF6tapK926dZPOnTsXlAzrMDds2CB79u6RvXv3yrPPPau2Knnm78/kSelZDBIgARIgARIgAZsABSbbBAmQAAmQQMoEPhn9iXz99dciP4r06tWrUAIfeC7nzpsrW7dtVftkfjTqI6lVs5b8+eE/p/w8XkgCJEACJEACJBBtAhSY0a4fWkcCJEACkSYwffp0+XLSl8qLOeDCAfKrX/2qwF6svRw5aqSsXr1afvzxR9m6eas0b95cBg8eHOky0TgSIAESIAESIIHUCVBgps6OV5IACZBAsScA8YgkP+++96507NBR7XOJdZZHfzwqP/zwg3z8ycdqu5JSpUpJi5NbqHP69O1T7LkRAAmQAAmQAAnkKwEKzHytWZaLBEiABLJAANlhEQb72uuvKUFZtmxZadq0qRw+eFjtf7lq7SrZtXuXVChfQW65+Rbp2aOn2ieTBwmQAAmQAAmQQH4SoMDMz3plqUiABEggawTWrlsrn33+mSxcuFA2/7BZalSvIYcPH5Y9e/ZIqdKlpETJElKubDm5fNDlcmqbU6V06dJZs40PIgESIAESIAESyC4BCszs8ubTSIAESCDvCMCLuXXrVlm1apWsXLFStm7ZKnKcSOUqleXkk0+WypUry3HHHSd1ateRihUrqr/zIAESIAESIAESyE8CFJj5Wa8sFQmQAAlkncDUb6fKd3O+U1uWbN+xXXbu3CkXXHCBNGzYMOu28IEkQAIkQAIkQAK5IUCBmRvufCoJkAAJ5B2Bt995WyX8+c2Nv5FFixbJ5599Lrf+7lZp3bp13pWVBSIBEiABEiABEnAToMBkyyABEij2BA4dOKQS1CxdtlSkRCK084TK0qJlC5Wwhkd4Aq//83WZPHmy/OmOP8mcOXNkxPsj5I9//KO0bdc2/E14JgmQAAmQAAmQQKwJUGDGuvpoPAmQQCYI7N21V+Z8N0dGfjRSShxXQoV0Xnb5ZVKlSpVM3L7Y3OONN96Qr7/6Wv54+x/lu+++o8AsNjXPgpIACZAACZDA/xGgwGRrIAESKPYEZs+YLcuWLZNde3bJju07VObTrmd2lQYNGkiNGjWKPZ+wAN5840356quvKDDDAuN5JEACJEACJJCHBCgw87BSWSQSIIHkCPzz9X/Ktm3bpP9F/WXJoiWyauUqqVi5orRr207atGmT3M2K8dkUmMW48ll0EiABEiABEviJAAUmmwIJkECxJzB71mzZt3+fNG/RXMaOHitz582Vjmd0VOKyWdNmxZ5PWAAUmGFJ8TwSIAESIAESyF8CFJj5W7csGQmQQAoEXnzhRflmyjdy5dVXSutWraV+vfop3KV4XkKBWTzrnaUmARIgARIgAZMABSbbAwmQAAn8KLJq1Sr5cvKXsnHjRilzfBk5/4Lz1X6OFStWJJ+QBF5/7acssncyi2xIZDyNBEiABEiABPKOAAVm3lUpC0QCJJAsgQN7Dyiv5dCXh0rz5s2l8xmdpVu3bkpcHnfcccnertie/8orr8jEiRPl7rvvlrlz5zKLbLFtCSw4CZAACZBAcSZAgVmca59lJwESUAQmT5osEydNlOnTpyuBedppp0mHDh2kZs2aUqlSJVIKSeCFF1+Q8V+Ml4eGPCQL5i+gwAzJjaeRAAmQAAmQQD4RoMDMp9pkWUiABFIi8MprCc/blxPl4P6D0uSkJirZT6vWrdQ2JbVq1UrpnsXxoqeffVo+/exT+etjf5VFCxdRYBbHRsAykwAJkAAJFHsCFJjFvgkQAAmQwNhPx8qc7+YogXnCCScoUdmiRQupV7+e1KjJfTDDthAKzLCkeB4JkAAJkAAJ5C8BCsz8rVuWjAQKCBw6dEh27dolBw8eVGsKK1euLGXKlJGjR4+qn+3YsUM2b94s9erVkypVqviS27dvnzp/+/btcuDAAXWP8uXLq3vWqFFDSh5XUqTEsVvgHPzBs3/88UcpWaqkVKlcRSpXqSyVKkYn9HTBwgWyft16OXTgkLK7bJmy0rBhQ6les7qylUc4As8894x89vln8pdH/qJCZIcPHy53/OkOadeuXbgb8CwSIAESIAESIIHYE6DAjH0VsgAkEEwAgnDmjJnyww8/SOnSpaVr165Su05tOXLkiHy/6Xv59ttvZfQno+Xaa69Vv/M7Vq5YKVO/nSoTJ0+U9evXy+HDh1VIaadOnaR/v/5StlxZkZ/y4nz19Vcy+avJMmf2HNmzb48SoV26dJGuXbrKqW1ODTY8S2dABO/du1d+PJJIJ5s4SpYsKRUqVJCyZcvK8WWOz5IV8X/Miy++KOPHJ9ZgPvSQzJ49W959712V8Kf96e3jXziWgARIgARIgARIIBQBCsxQmHgSCcSbwKZNm2TMJ2PUVhzwXF5y2SXSpEkTJQ5XrFwhI0aMkBeef0H+4z/+Qy699FJnYQ8dTnhBd+6SWbNmyeeffS4zZ86UTT9sUveod2I96XRGJ7ls4GXSsHFDKXV8KfU7eLOQVXTxwsWyb/8+qVCpgpzW7jTpdXYv6dG9hwpHhYjL5+PggYMCdvCKwoMbhQMe7b179sruPbvlwMFjXuhqVaup+oCHu0SJn1zQSRo79MWh8sUXX8iDQx6UmbNmytvvvC333XufdGjfIck78XQSIAESIAESIIG4EqDAjGvN0W4SSIKAFpjLly9XHszLr7hcmjZrekxgLl8h77//vjz7wrPytyf+Jpddepnzztu2b5OpU6fKt1O/lWXLlkmvs3pJ/fr1lbcPWVg3fr9ReS8vH3S5VK1WVXmvEHZboXwFObXVqVK2fFnZtmObfP3N11KpQiXpcHoHOfPMM6VBwwZJlCR+p27csFG2bd2mylmxUjT21NyyeYsKYZ0zb46sWbdGtYM+5/VRnuVy5cqlvDXLs889qyYVHnv0MbWm9b333lMezNNPPz1+FUeLSYAESIAESIAEUiJAgZkSNl5EAvEisOn7TfLJx58oYViqVCm5bNBlBR7M5cuWy4gPR8jQl4bKk088KYMuG+Qs3Lp165RHCh7P8hXKy6+v+rVKhAPB+smoT2T2d7Nl3YZ1ctlll6mf/fXxv0qDExtItzO7Sc9uPZW4+v6H7+WDDz4QCN0yx5dRIbnYEiTfDqw33bd3n6xZu0at7dy/f7+cccYZUrNWzUgUdcWKFTJm9BhVHz9s+UG2bdkm559/vvIsI8ER6i+VwxSY8+bOk2H/O0zuvOvOvKzjVPjk2zVo5/iz/8B+KVWyVN5HI+Rb/bE8JEACJFBUBCgwi4os70sCESLw/cbv5aOPPpJlS5cp79TAAQOlUeNGcuTwEVmybImMGj1K3nzrTV+BuWTJEnnsscek0gmVlBjBujok9cH9NqzdIPDUrd2wVho2aiir1qySIQ8NkUsvuVSuuvIqqVm9ppQqXUoJrdUrVytB+/GYj+XhIQ/LOb3OiRCpzJhy+OBhWbNmjbw77F3Ztm2b1KlTRzFv3LhxZh6Q5l1mzZ4lWC+JvT6xLnb+3PnSpGkTtTVLm9ZtUhYKuOcX479QdT9v3jx5f/j7cvsdtzPJT5r1FdXL4flGoi+s48aa5dq1akfVVNpFAiRAAiSQRQIUmFmEzUeRQK4IbNiwQe1JiLDFvfv2Svdu3aVW7Vpy+NBhWbt+rUydPlXGfzFeCczz+56vkvdgfR6OqlWqSrXq1WTt2rXyr//vX6VVq1byb3/8NzWYLFe+3LEiHRGVJGfL1i3quukzp8tTf39KBt88WG684caCYh/98ah65n+99F/y5N+flGf+/oxccP4FucJS8FwMkJHoB2sTkRG3UqVKqtzw9qZyHNh3QFavXi3vDX9PsUTI8DVXXyPNT26eyu3UNfAU/bDpB1V/R348okRrxQqphdxi/Sy8jcjuWrFiRflu9ndKXMKbjORLCJNN5Rg6dKiMHTNWbv3drbJk8RIZN26c3PXvd0UyRBY8keQKbRJrTlHXJY5Lbe1pKqzifA2883hnsI4X64uRCKtatWoUmHGuVNpOAiRAAhkkQIGZQZi8FQlElQBEDtZETvxyohKKJzU5ScqXKy9IQIPsrhs3bVQeNwjMju07qiQ+q9auUsVp06qNEh5IBnPTjTdJxw4d5aEhD8kJVU74vwyrRxMaMzFYh0BbunSpyko7/P3h8utf/1oGDfq/kFskk8Gfl156SZ588kn5z//8T+nXr1/OsSHb7fwF82Xnzp1Sv159FT7cpk0bKVc2NaGFAfjWrVuVx3jm7JmyeevmtAXmoYOHZMqUKbJx40bZd3CfnN3zbGnQILX1qwsXLpR333lXtmzbosJkIYYHXTpI+vfvLw0bNJTjj08tc+4LL76g6v3CCy5U7Wn+/PnKm9mxY8ec17FtALxv2HLn6OGjygtfrkK5yCRhihwsyyC0wa8mfyVYy4vEVWedfZbUrVtXTc7wIAESIAESIAEKTLYBEigGBLB+8r/f/m+1VcnOHTvVtiLwXEG07Ny1U5avWC5z5s6Rxx55TFq2aCnDhw2XEiVLqMHjvt375LzzzpO69erKzTffrJLzPHj/g3JCVUNgJhju2bNHbYOyedNmmTtnrgx7f5hc8+trCglMjXrofw2Vxx9/XJ5++umceDDhvYKYhNdyx84dAj5bt2xV3hgMkk+odILUqllL6tapKzVrHgvvTca7hbBBeHR3bN2htnNZvGxxSgITImjLli1q31HYiwG9yvx66ICcWP9EZSO8y7A3mWy8c+fOlddffV3KlC+jyoxEP107d5Uzu54prVu1TupeqFOEPsO2/x3+vzJx0kSVAAoCc8GCBfKbm38jp5xyihJxNWvUVKGUuT6Ux3rbdtm/b7/yYB6X+K902dJqjSzCvqNwYMIGybmwhyzaAcLZwa5e3XpS+vjSWRfDEOMI9961e5d6Vzas26DCY/FuYEIGNuG9ql27tpxQ+QSV3CtKB95HCOOqVauqPzxIgARIgASKjgAFZtGx5Z1JIDIE4LV846031AARA0Akc8FAFQPXNavWyMejP5ZX//mq3HP3PXJS45Nk2PBh0qdPH6lYvqI88sgjKnHPueeeK7f/8XZpdUor+dc//KvUqF3j/0JkEyVds3qN8mogSQxCcuHNuvGmG1UiH/t47vnn5NG/PCovPv+iXNj/wqxzQpjuooWLlKiet3CedGrfSVq2bClVq1dVSYyWLlkqy5YsU9trdOvWTW2vkswWIxho4xl7du6Rz8Z9Jt/N/y4lgYlB8dRpU2XBvAVKsJ3T+xy1fym8wAhpxr6d8A62aN5CCeGwx1dffaW80Kif004/TZYtX6bqrHSp0qo+sF1JMgeEEPZG/W7OdypTMNbVIpEQPMPt2x9bq3t86eOVgE3V65qMPUHnTvhygixevFh5L3Go0O0jh+WMTmdIp86dgi7Pyu8h3r6c+KUKNd67e6/ytjZs2FD69eknVapVkTLlymTFDv2QDRs3qC2K0FYkge3MzmeqMHtJRBXjvV+5cqXs2L5DzjrnLDWhgARfUTowiYR3sV3bdmqrJB4kQAIkQAJFR4ACs+jY8s4kEBkCEJj/fPOfyquGRDN9+/RVA0C1TcmyFSqs8ZkXnpEHH3hQhcBOmz5NCcXNP2wWrKu78sor5cJfXChPPfWUyv7as2dPNRjHABPblGBwCXHx5YQv5dze5yrh8/iTjyuxculll6q1Wdh/E56uJUuXyPDhw+Xjjz+Wu+66Szp16qTswjnJCptkAMMjtHvXbtm8ZbP6A/EH7+3OPTulTs06SnjDG7hn7x7loVm9arXyDEK4YYuVGjVrKI9m2AMCc9f2XfLZ+ITAnBdeYKJO9uzeo7Z4gUd4x64dauC+f+9+6di5o9SofszDBuEJz2b16tWVndjHEuG9WBcbJIanTZumwpO7de8m9erXE4iHMqXLqDpA3cK7HXRA8Gzful0JSuXZ2rFLeVdLli4pp7Q8RTZt3iQIxcV6VohL7cGEvWCKZyTjdQ2yx+/3qHu05e07tqv6xd8Rxoy2DIGE9npg/wHleateo7ryYsNO/D2bh/JYJzzB4Il6RzuEnZhQgOBEyDbaINpj5SqV1TZBqYYzhykX3tfdu3erdgi74EXfvXe3qsu6teoeW6ub4KfYJqIBwBaRDsgYDbboa6pUqXJsfWuKe6uGsdPrHNiu14rCE4xoAIjfZs2apXNbXksCJEACJBBAgAKTTYQEigGBsALzb4//TS7+5cVqLeXHn3wsYz8dq7Y2QSbYX1zwC/lo5Ecyf958tR7zhhtvkNatW6sBLrLCfvHFF2qN4F133qW8ow898pA0b95cevfqLV26dFECCAM8eFLnzZmnBvV9z++rhNuG9RvUOU2bNC2y2sAAfdWKVYIMqvBaNm/aXIWDNm/ZXG2x8v333yvR06xpM6lXr55aUzpj5gxBQhwMouH56NG9R2j7EH6M/S/HjR+nnhc2yQ/CNuENnjF9hixdvlTO6HyGCkFUoZGJ7UMwuMeBOsLeo1jniEmC8mXLS+9zeisPJ0Jf/Y7FSxarvU+Xr1yuyg0hMbD/QOl7Xl+p3zCcaEHCIWSfXbB4gbIFHq16J9ZT3jV4QpGICCIU98f/cc6smbOU96tDpw7SqGEjqV4tOwLu4MGDMn3qdFm0eJHKdNy1U1cVCl6tRjUlfBB+undXwluc2OcVe4OCddvT2kq709qFru9MnIiJlu9mfSdz582V9RvXS8/uPZWdlatWVtxWrl4pEydOVGunMZnQ+9zeRTopg6Rdq1avkmnfThMkrjr9tNOlYeOGCVOOyrSp01TSKfDDpBLCi4+WOKrsxyTSspXLVOZkRDxAsOdCYGKbIOy7u37teqlcsbL07t1batWppfbr5UECJEACJFB0BCgwi44t70wCBi9OlAAAIABJREFUkSGAJD/Dhg1TnkKEKJ599tlKRMFjgm1DRo0aJS+9+pI89NBDMuCiAcpuJOoZP368TP5qstqWBN7ItWvWyvQZ01WoHLYjgSArkfgPa/iwlq9alWoycOBAtcYJ91y/Yb3yvtSqkdhbMbFGC0IG3s5qlaupgefJLU9W3g0ITISVwoPZqFEjqVK1SkbW6uGeEDar16xWou3Hwz/KwUMH5dCRxFrLRJIjeF8RGgmxC28MPGvIzoqMmDgQLos/EIsQdhB4WEeIPyo80OeAB3P3zt0y67tZ6vkY3MLj5DoQogmRs2LVChWqCjvBKrHLoNo+BJ5F17oxeJQweYAQVQgAeLjAGVvJIJGT13rHHzb/oEQMtpaB5wkM2rdrrwR3pcqVFBfXAaGGLLbLly6Xrdu2KptR73jOyc1OVtywR6o+0L7gZcV1EOyrVq5SXjCs28MfZOpt2bylShZ1XMljwjlTB+pUr7uDkP7xUILm0R+VCIKtEJGwG2trce7B/QfVWuSVq1aqSRMliBImNajfQHm34TEsigOM4FmHkMP7Uuq4Uqo+INDBBu+pZop6g1dYrx0FQ3gL4W2F4MyERxgTMfD8oa62bd+m2iDaFva5rFq5qnp3MMF05FAidXTigFjD1jbY7ga8cB3WOsKDrdYGlymrvNqYJMF7U9SHilJIeP/huYRHHe0O7bTKCVXUhFiFismFuxe1vbw/CZAACeQjAQrMfKxVlokELAKbvt8kn3zyiQqzrFO3jnTp2kV5ujD4Wrt6rcoa+z/v/I/as7Bv377qaoS9YV3dG2++ocJhL7roIiXAEJr59jtvy5SpU5QwPLT/kDQ9uamcc845csP1N6jQWwgUhPnBW4n9N7EPJ4QJxM+prU6VSwZeovbILFWmlEoOtGnDJrUOFCF28HjifkECLkwlo3wQGVivCO/qSQ1PUl6pU1qdImvXrVUeysmTJyvvG9ZbNm7SWIkL7SXE4B+CFDZCcMN7BPuRYbbd6f7eLRV2mRiYQ9xjoH5y85M9RYoSagmOYz4fo9aFNm7QWNqc2kZatGyhBDh4apvMcuutNlBOPOfLL75U3CE4+l3QT4U5uw6V8TchDGEj7gGPFMJYIaAhrLy8TUjwgsH7xx99rERI61NbS4sWLVSdw07YaNqJyQXcHwf+ruxct16mTpkqa9avUUL4sl9epv5f6vjUtoTxageYWNj8/WaZNmOajJswTtUxhBDqWDPVZYVt8BBC2EHYIwPwN1O+UW2mR7ceapuVxic1DtPkkj4HYhFMxk8Yr7ynZ511lrQ9te0xj3XCEwzhrZmCH9ok2vTSZUvlk9GfKO8gJmt0lEDSBlgXIOkVJjk+//RzlWCoSbMmas1i5RMqq74CWxChHZzV/Sw5scGJat0y7NRJsJSgS/xBvX829jPlJQdX9CvgX9QHkg8hymLG7BkqlPisnmcplgjVDmrfRW0b708CJEACxYUABWZxqWmWs1gTgEBC4hoMTuF1PPHEE9VMvsqmmsgqi4Qs8+bNUzP8GLDi3/Akwrv1/PPPy+ntT5eLBlykvCTwls2eM1tWrkgk9Uh4pyCOEB6HcNjOnToXhMNhgD9jxgyZN3+eegaEGtYGnlj3RLXXIv7A4wGPCdYcLli4QN0bg0CIPHjssIYLXs0yZZNIaIK8LQlNs2L1Clm3fp0SDPBAQkBojx5s27d/nxr4QmQ0btRYZWXFfpW2kNNeUHiYlixZIiWPS3j3sC3L0SPSrEmzgqyZ9nXaKwkhtv/AfnVvrEPVhxaH8JBiAuDgvoSXL3FPeHvgCYbnKhmRjbrAtijwLGI9IdjCQ4jBNTxwBXuWJvkmKKGcqKNFixYp8Yp6VBlNE+0HW1NAxGKdXdgDbQHrW7F2E6GzJRP/wQuGMNCTTz65EKOw9zSZom4x8YGtV9AOkHEXf05qdJLyTgetq4Q4wkTHqlWrZPny5VK6ZGn1B/XStFlTVWYtVJK1T5+vBP6BQ+o9w/pXHGiP8BaqEO1EnSmPoMehxHNC6GNrHYTLog2jPcGDjGtRJ8mEgaI+sdYTohXvvN5yCOIW98Hvjx45JsKV979ieWl2UjMVaeDXruBtRdvGOwgRDw8r+KNt6yiBVBma12E/TtiNCAB4MNX7mfAA451r2rSpEsfmu5eJZ/IeJEACJEAC3gQoMNk6SIAECgjAQ4GtTLBu8MKLLlTZP//2t78pr58WmCqxRxEdEHGTJk1SHp0K5SpIr169pP6J9VXyldAHHGaJ6L3xE8fL9FnTVXhm967dlQdr265tau0Ysl5CFCGDKtaxhT0g0CGYESL87dRvpd+5/aRt27ZyYsMTPcNKve6NQTxsA2uso4TAPK/PeWlnMUUiGwijkR+NlIrlKqqkTae2PVUlMErlOHwwkaxo5y75cOSHagIAIh3eUYQ8pnsgnPK9d99Toh71fP4F56e1plB797B+dco3U9Q2Lq1at5LOXTunZCrqZ8rXU9S2O5iswJpheDMxCePyKId9CCY89u7cK5+P/1yJRKx7PaPjGcoznuyxaeMm1X7gpa1etbqq79ZtWivxF/aA2EUSnzFjx6hJBEQqdO/ZXQk0JPiZOGGiimhAhunT2p+mhHbYAwIYZf1g5Aeyas0q5ZVH5mMIv0wdsA1tCQxQL+CIvXsRWs6DBEiABEgg+wQoMLPPnE8kgcgSgHcJg+kxY8aowSXWxq1YvkI6d+msQmB1mFlRFQDiCJ4nCBp4VLAWEaGTFU+oqMIAg7KbYj0i1hVu+WGLCtlTSXESXhisE4VH8eDhg8p0hJzCm4Jw4WSEErxEm37YpNaYYdsDeN9wwFuC8D+IJHhp/RKaqMy9Ca8lwhAxmIdYUd6VhDDGoBv3SOeAtwj3RUIbCCSEL8LDA68WxBbCdTEgX7d2nbRr106FOaoyJAQvQkOxbyc8swh9hcd225aEpzFRFyqEtkzCu5xoE81ObpaRvQThdUI4I9arwlO67+A+JfxhK9arJrOmEB5HtV42IZYgMsAUYhhiSZcxWa4qhDyx7ljvR6nbDjhAbMGbmeyB7XHQRtG2sR4U6yix7hXRAV4hzX7PgPcfIhBlR90fV+LYWlZkm0XGVLRHr/Wt8K4vXrRYRRiAP87FO4P1lvC6K291om3Da492irrBO5OM91GFfyfqZOHihDcz8e7gGXgHkGUWSb0wiZWKd10lZkq0a2SvxrpevJvwMiPiARzhra5YITgbcrL1x/NJgARIgASCCVBgBjPiGSRQrAhAVIz+ZLQKiURoJNaDYTuL9h3aZ5UDBBDWhm7dvlUNQC84/wI1cIR4MNck6jVf+P/MWTOVYEFW1W5du0mnMzqp5D1Yh4e1owi9Rbhvj57hs8H6FXrCFxOUIIe4gX3wbh1f7thaRqzz04defwgbIQKwPyRCgrFuEll7sf6zILFMBiljQI8wRazNhBgaMHCACoOcN3eefD35a7nm19fImd3OVLYi7BLZZR957BHp17efXDzwYvl07KcqORKE6qBLB0mjxo0S6jyDBv50q3279ymG773/nlqnisypEL9VKie2uEgIMIgml2iHUNHr/eBRxjrZEkdLSIcOHaTXOb0ybija44IFC+TocUelS+cuKswb4gsCzisxkln3EEFY24g9OLEeGVvCZDJTLUTmnDlzZOG8hWpdLOoR7RGTAnqrELXeNHGAHSZKsE4S4bYIye19XiILccLrp/dvxe/x855n91Qh8OkeWLuJKIWvv/5aTXKc1e0slcRKZR7+KUNyULZZtccs1kYnkjJhIgkZrJF0qE79OnJe7/NSEv3plovXkwAJkAAJFCZAgckWQQIkUIgAttZAiCW8WRi8wwMErxo8Atk8kGAEYW/Km5lYn7Zn3x6VlbJu7brKI2Vm1oRQg83wssEzopLNJEQJvJYYfMJrAo8WPGLYpw+ZdDNxwNuKNWbwGGLdIwbH5SqUUwl9zI3m1brAhMcSiYXgbUJmTXgWsU6yRfMWii1sDhpcJ2uz3tMTIhHeX2SWRYjwhAkT1DYlEJh9+/VV+1YiFBbi5P/92/+TQZcNksGDB8uyxctUQhds06K2y/gpU2iydgSdj5BReKHgdUXmTwha1Bu8eliXCdvVnpXWAY/1mjVrBNtpwOuGrVogplDHWEOc6QMZkLHtyt79e9X6UWR8RXvE87DdjuuAGEI7xnVYJwshhXaIPw0bNkxqnW1QeRABgK1Dtv6wVb03qP/ylcorr2PLli2PbR/zU2g2th9CKDrWK8KW48serzyWmFSCR7l8mfJqcqZMuTLSoGGDpLyWXnaiXpFECO8rRO2PBxNi8WjCm5lYY936lNZqj1d4If0OeF0XzF+gvK5oN3iX8M5VOKGCWksdFOUQxJC/JwESIAESSJ8ABWb6DHkHEiCBIiSwf89+lYV2xKgRaoDcolkLOaXNKQWJZbA34MIFC5WH8vS2px8LVW1QX3kykbhoy/Ytav8+eJwQ5md6FjNhtk6I8snHnyivLwa7Z555LGOpFozI+gnvINbKQRT17NZTibra9cKtEYPXRmV7/cn7BLuVVy8RBuyX9dUuH8TDuM/GyQcffiAvvfKSDBo0SHk1L+p/kQrZxF6RV193tVx//fVy//33q8y28M4hJDRbB7YKASckiIIAA0vsl6nDs83MuahfZN3FNjAdT++ouEJQYUKhqA54oCHkvpz4pRKOLZq2kOYtmkujkxoV8sJpzzrOnz1ztkrAhIQ+8KxiTWy66zg9ywcHZWIN8uzZs2XkqJFSoVIFtWYSe7jimWhDaAdff/W1Cv/F2k/sX4pMwigTJkHgjcX6YmznUhQea9iuMvV+9Y3KMosw3N5n91aTAhC6OsuvLqP2WuL/2EsXkQNbt2xVkw7YVkklwyq6Ki+qpsT7kgAJkEDeEqDAzNuqZcFIID8IwJsCbxGE5M7tO2Xfnn1qjzusp4S3A14WrLWCd61MqTIqBBVbYCBJELJHQvDpbKd6K41MktHiD540eGWQ1GTzls3Ky4UsrtiGAuvkkKgI23FAKMHrhfVs5p6Rfjbt2L5DJWFB2TAYh+ezSqUq6n64b9iEM1pgfvb5Z/LRJx+p9Wqdz+gs9913n5QtXVZmz5pdIDAfeOABtS4PAjbTe1T6lRWeTLVONMESazThyQZTZD5GchjsBQlhBHGHEFqE1JYoWULq1KqjPMEqpDbhDS6qQ4VnJjxxEIsI8zx84LCyCdu+IGkUvIUQPrARnmMINtiltmJJeFkRDYA1jDpkNeN2QmAm/kCIIRwVaxXhOcXEBgQcRHvturUFkQrwpsMjiMzDWGeLdZuwU3ktE/t/4v1BWyuKA20RE0fwtMIGRAIgizLWoyJJj5mgB20CEzSIAkBf0LBeQ+X1RIZbeC1V4rEisrMoys57kgAJkEC+E6DAzPcaZvlIII8IIDnKksVLVIgnBvUljy8pzU9urtaHwWO4fet2QRgjsse2atlK2rVtJ3Xq1UkqWUw6uDBo3rF1h0yYNEHmLZgnFcpXUAlOMOBvdWortWYvleyZKPfK5SuV2MJ+onsP7FV7emJrlbon1g2dwVYLTKwB/XbGt2pfw4YNGsrDDz8sdWrWUV62a/7lGuXBfPDBB9NBkZFrsU4V6yo3b9qsyoq1gBB2SDy1ZNESlSkU3unqNasrYZntA1tiQEROmzZNCUmsVUY4KcI2sQ546dKlSuSddfZZ0vKUlioEtCjFr6v8WE8JTy+yCiOpDpI3NW7aWNmI8GdksV22ZJmauMGaTexBi0mZrB2J+RJMoIweM1o2/rBRKlaqKGeccUbB3qoQ9PB2Inwbnmok7BrQ/5jXEvtc8iABEiABEogeAQrM6NUJLSIBEvAgAO/F9m3b1RYh8H7Ak4RwQ4REYg1mhbIJr2XCk1m1RlW1RQX20oR3wysBS6ZBK29rImHN5m2bVVZPCGF4jZBsCJ42eC3hwUz2WL92vRJ/8OjBkzN1+lTp06ePCm+EcMG6vjCHFpjIvIl1cPg3QiPhCTq397mK1b/8y7/IDTfcEAmBCc+b8gYntrlAJtd1G9YpAYIMx9iSAxlIUcfwZmVbuIE31tYikykEENZYwkasIcX+qvAwo76rVk+0xURyKuVhT6wDzvQ626B6R5tEu0HWY3gL8QdMVb0n1l7CPrTJEyqeoPanxN+LMsT4Z/YmJl+URzjhncRaWoheJPjCpAy8mN9v/l55YbG/J+oeTDHZANuzamcQaP6eBEiABEiggAAFJhsDCZBArAhgUI9ssfDq7d21Vzp07CD7DuyTCRMnSM1qNaXJSU2U6Exl64N0QSAcFpktEeaHMM//GvpfKqPpxZdcnNatIaZXr1qtwmSnTp0qH370oVx73bXHPGM/JW8J8wAtMLFWdM+ePWpvTIg4hMsOHDBQhaH+223/Jr/5zW8iITBRJqwZhBcY23ugjhFiim1Skil3GDbpnoNET1OnTJU169aopFTNTmqm1j4i4VNUDnjBkdwHmYXhGVQZe1u1VFv1YEIm1wc89Mh8jH1qv9/wvXqHwRJh4J3ad5IGjRpI9RrVc20mn08CJEACJBBAgAKTTYQESCBWBGyB2aVLFzUA3bhpowr7gwcGHq5MJ/MJAwnryKZ8M0UlfUFClVdfeVWty7towEVhLvc8B55beJ42bdwkX3/ztYz4YITc+rtbpWvXrsozFtZ7ZwvMTp07qQH8k397Utq0baPWZA59caj8/ve/j5TARDZgeOE2fr9R7W0JO5Mpd1rwQ14MtliTicyt8GDCIwg70TajckDAoR1hUgFrh7E1TuWqldU7U65sFsNiPYDg3UZ7xHuEsF5EKsD736JlC6lZvaZUqFgha+HuUakz2kECJEACcSRAgRnHWqPNJJDnBBB2CFGFhDYQFPijD1tgdu/WXW1bopJ8JLbTyOWBxDMjPxwpEG7YuuKfr/9T7efY/8L+aZuFUEfsuYnsuHPnzZWrr7laWrVuldR9bYHZ/6L+KiHNM08/Izt2HQtHnTx5stz+x9sFSX54kECuCGDt7f+8/T/yqyt+JZ06dcqVGXwuCZAACZBACgQoMFOAxktIgASKlsDqlatl3fp1sv/AfmncuLGcdNJJ3gKzx08CE2dESGAim+irr72qktBcdFF6HkwUDRlkhw0fJnt3H0vw0/b0tknvoegSmNivc+aMmfL2O2/LmE/HqDDcu+66S2WW5UECuSIwc+ZMeX/4+/LLi38pp59+eq7M4HNJgARIgARSIECBmQI0XkICJFA0BCCAkJkTG6mvWrVKfizxozRo0EBOanyS2uoBSVJ+5sHsaQjMojEr9F1NDyYE5suvvCztT28vAwYMCH0PrxOxl+Yzzz0j5cuWl4sHXCzValRLep2pS2Cecsopsmv7Lvn7M3+Xt/7nLZWw5k93/En+/d//PW2beQMSSJUA9vH86MOPBF52RAHwIAESIAESiA8BCsz41BUtJYG8J4B9+RbOX6jWX2Gvyxq1asiPR39U664GXJjYmiCRjTNWAvOlhMBsnxCYA9MXmMhO+uhfHlVbXdx6y61qW45ks+O6BOapp56qsnSO+HCEfDjyQ/nqq69k8C2DVZgsDxLIFQEKzFyR53NJgARIIH0CFJjpM+QdSIAEMkQAm78vX7ZcVq5YqUJk9+zfo7YwqFSxkvzqV7+SunXrFluBCQ/m088+rQTmjTfcmBJxiPPvZh/bogQht9hvsPFJjdW9Zs2eJdNnTBeEJp537nky4KL0RXFKRvIiEkgQoMBkMyABEiCB+BKgwIxv3dFyEsg7AiqL5N5jGVOXLF6i1gQiGyzWYV540YXF2oOp1mC+P0wqn1BZ+v8itaRByBy6e/duObD/gEqghEys2PsSBzKM7ty5U3bu2inVq1VXrHmQQK4IUGDmijyfSwIkQALpE6DATJ8h70ACJJBhAsiYin0fP/vsM7U1RZmyZeSaa65RG8GrENmEl03tg5lIeNM9QmswV6xYIe8Pe1+6ntlV7df4cgZDZFHuOXPnqHDhVqcklz1WV8+RI0fUVhoQk9gHER5h7IWIA//G9hXfzflO7Yd5crPo7N+Y4ebF28WAAAVmDCqJJpIACZCABwEKTDYNEiCByBE4evSo7Ni+Q5YuWSrjJ4yXpcuXyl1/uktlk1UCc/pPAjMRNholgbls6TJ55+13pEfPHtKocaOMCkwwwdYtJUqUKPA6JltxYDdrxixZs3qN2q/xzG5nStNmTdVtcO9ly5bJ8y8+L73O7iWXXXpZsrfn+SSQMQIUmBlDyRuRAAmQQNYJUGBmHTkfSAIk4EVg1+5dsnHjRjl44KDaCL5UiVIyeuxomfXdLLn/vvuladOmxwRmYlsN5cFM7JcZJYG5ZMkS+e///m8566yzpEmTJhkVmJloNeA6aeIkWbp0qQqV7duvr7Ru01rdGiznzZ0n9z54rwwcOFAG3zw4E4/kPUggJQIUmClh40UkQAIkEAkCFJiRqAYaQQIkAAJIPjNt+jS1FhChoC2btZRx48bJ9JnT5f4HDIE5KyEw10cvRHbxksXy5ptvKg8gxHAmQ2Qz0UJUFtnPx8niRYtlz5490v/C/tK2XdtjAnPXXpVY5bY/3SaXD7pcbvvX2zLxSN6DBFIiQIGZEjZeRAIkQAKRIECBGYlqoBEkQAIgsH37dlm1epUsWLBArb2sUqmKCt0sVbKUDPilsU1JRNdgLlq0SF5//XXp3bu3nHzyydEUmJ+Nk/nz58vmrZvlwv4XSttTjwnMnf+fvTeBuqo48/XLWRAVBQWCAuIAShQlRLBBk2A7JMaLQ6LGIdqo7RhXm6t/087zym29cS3jeNVEo3aribbGxIukxTZixxjEYBIDtkHEIYDgiKA4/b+3vO/JS1F77zrzPt/3nKws/M7Zu+qtp8Zf1VtVb7/jBea5F5/rjvjWEe67p3+XQgmBthFAYLYNPRFDAAIQqJsAArNuhAQAAQg0msAvH/qlm/7odLf49cVu0pcmua/u/VW36WabunXXXbfUezDnzJnjReVee+/lRo4cWVqBOfvZ2e7l1152X/9q1wrm5z8TmEuWLHGz/zDb/eDqH7hvH/ltBGajCzXhVUUAgVkVLh6GAAQgUCoCCMxSZQfGQAACQkBcTeVEVjmIZquhW7ltt97W9dqgl1trrbUQmHUUEe8i27WC+Zsnf+NmPTPL7frFXd1Ww7aqCMx5L85zv5r+K/ePx/8jArMOzrxaPwEEZv0MCQECEIBAuwggMNtFnnghAIGaCJT5FNlOWcGUfa1TH57qxWX//v0rAnPxksVu4eKF7rTvnIbArKl08lKjCCAwG0WScCAAAQi0ngACs/XMiRECEKiDQJnvwfQC85YuF9m9yu0i+/TTT7vnn3/eX1MyfOvhPjfefONNJ6fg3vXTu9yUf5iCwKyjjPJq/QQQmPUzJAQIQAAC7SKAwGwXeeKFAARqIuAFppwiK9eUdJ18WqZrSrzA/HGXwPz7LoE5orx7MOUwIn+K7P/4uhs9erTPh7feeMu7zZ519lnuW4d9C4FZU+nkpUYREIH54AMPuv0n718po40Km3AgAAEIQKC5BBCYzeVL6BCAQIMJqMBcvGix+2D5B263Cbu5zw3+XINjqS24TlnBjAnMN5a+4Z6e9bT753P/2R1+2OEIzNqKAG81iIBMIt1///3+TtZddt6lQaESDAQgAAEItIIAArMVlIkDAhBoGAEVmK8vft2tfH+lG7fbOPe5z5VIYJb8FNnHHn3Mu8IuW7bMfW2/r7kdd9rR542cIiv3jV5w4QXusEMPc/902j81LM8ICALVEpDJjp/+7Kfum9/4pvvCmC9U+zrPQwACEIBAGwkgMNsIn6ghAIHqCajAXLRokXt/+ft+H+HgwYOrD6gJb5T9kJ+VK1e6mU/NdPPnz3fLli9zX/7yl912221XEZhyfclVP7jKTT5gsjv+uOObQIggIZBG4MnfPuluv+N2d9SRR7nx48anvcRTEIAABCBQCgIIzFJkA0ZAAAKpBFYRmO93CczdEJip7D768CM3d85ct3Bh1/7V95e7nXfe2W255Zb+9TfefMMf/PNvd/6b+/JXvuwOPPDA1GB5DgINJ/DEE0+4H936IzflmCluwoQJDQ+fACEAAQhAoHkEEJjNY0vIEIBAEwiowHzzzTd96LI/a/PNN29CTNUHWfYVzE8++cS988477v0V77uPPv7IbbLJJm6DDTbwCf1g5Qfu3Xfe9aubAwYMqAjP6inwBgTqJ/Cb3/zG3Xb7be7oo452u+22W/0BEgIEIAABCLSMAAKzZaiJCAIQaAQBvabk3Xffdeuuu67bYfsdXL9+/T4Leo1GxFB7GKHA/NEtP3K7jNnFTZ48ufZAeRMCPZCACMyf3P4T9+2jvo3A7IH5T5IhAIHOJoDA7Oz8w3oI9DgCXmDOesYte3eZ6927t9tu2+3cpptu6tya5RKY22+/vfvJT37ir1j4+te/3uPyiQRDoB4C4iL74x/92P3DlH/ARbYekLwLAQhAoA0EEJhtgE6UEIBA7QQ+XPmhe+q3T7n3lr3n+vTp47YevrVbd7113dK3lrreG/R2fTbo490+11prrdojqfHNF1980f37vf/udvu73dyWQ7Z0d9x5h9tpp53c1776tRpD5DUI9EwCM2bMcD+6uWsP5nFT3MSJE3smBFINAQhAoEMJIDA7NOMwGwI9lYCchPrr//y1e+ftd9zGG2/shg0d5t5Z9o77r6f+yw0dMtRts/U2bquttnLrrbdeyxEtXbrU/WH2H9ywrYa5ddZdx/3rv/6r23HHHd2+++7bcluIEAKdTACB2cm5h+0QgEBPJ4DA7OklgPRDoIMIvP322/4E1N/+9rdu2TvL3IZ9NnRbbLmF+/iTj938BfO94Nx0k03dJn038Xdjyt7Mtdde262xZms2Z8rhOUuXLPUH5si9ko//+nG38y47uz3/fs9MyiKY5T3ZU7rhhhu6Dfps4NbFp0c7AAAgAElEQVRcc023xhqtsbmDsh9TexABLzC79jBPOZYVzB6U7SQVAhDoJgQQmN0kI0kGBHoCgefnPu9mzpzpXvjLC27F8hVuvXXWc4O2GOSGDhvqRo4Y6V599VW3YMEC9+orr7pxXxzndtllF9drg15urbVb4y778ccfO9kj+vtnfu+e+9NzTk66HTd+nJu4e7aL3ztvveNef/11N2/ePLfV8K3ckKFD3DrrrIPA7AkFmjRmEpjxRJfA/FGXwJzSJTAn4CJLUYEABCDQSQQQmJ2UW9gKgR5IYNmyZf76DFm9XLx4sVu0aJF7d9m7TsTc2muu7dbrtZ7buO/GbtCgQf7gnzffeNOvHg4eNNivYq6z/jpus802c/037f/ZKbNNWhiUeyTFzhXvr3CvvfKae3Ppm17YjtxhpBs5cuRqOffRRx+5Dz74wMnJs/K8rGL23bSvGzBogBux3Yi2uPj2wOJFkktKYPbs2e6BBx9wk/ef7A/K4gMBCEAAAp1DAIHZOXmFpRDokQTmvzjfPT/neffcn59zAwYOcDvtvJN3g5UrSsSNdOFfF7q//OUv7plnn3Hbj9jebbfNdl6kyQrifz//3+6jTz9yXxzzRbfr2F0/O2lW/t+EzzO/f8Y9//zz3oX389t/3o3cbqTr1aeXP3ho/fXXXy3G5cuXu9eXvO4eeOAB9/LLL7tdx+zqXn7tZW/fMd8+5rOTcflAoIcS+Otf/+qem/Oc22HkDn7yiA8EIAABCHQOAQRm5+QVlkKgxxCQ1TxxLxXhJSuY77//vj81dtDgQW7EyBFu44029gJTPktfX+oWvLLA/Xnun92GG2zoNuqzkVu/1/ruvffe8+98+PGH/mTZvhv39Sud/Tfr/7d7M+skKof6yP8XLV7kVn6w0skJtys+WOFF7vBhw/3q6pprxRWtCNGnn37ayXUMsjK77Tbb+oOBBmw+wO2///5uo403qtM6XodA5xIQLwWZgNms/2Z+rzUfCEAAAhDoHAIIzM7JKyyFQI8h8MaSN9ycP89xj0x/xAtCcTMVAda3b1+33vrrubXWXMsfhCOfjz78yK38sOugnC4RKquc8/4yz/31tb+6sWPGulGjRnmBOXPWTPenP/3Jny4r7nafH/X5hrCUMJ/947N+X+jE3Sa6HT+/o3dzlWtS1lt3PX+4UNZhPZK+u/7tLj+IlsH0J13/+9LuX/LhDN+2S5y24RTchkAhEAg0gIC4wIsbuRzS1Y4rhxqQBIKAAAQg0GMJIDB7bNaTcAiUi8DHH33s3njjDTdv/jz3/vL33Yr3Vri3333bbT5gczdkyBA3ePDgqKupnNoqn0023cSveL726mt+VVMOyunVq5dbe9213bL3uvZxdok4GayKcOu1fi83YMAAv1oo76V+Pv30U78yKofyvLzgZb/fcvmK5X6VdcdRO7qthm3l+mzUJ2lA/Oyzz7pbbrnFp6nPhn1c//79vXDu36+/22vvvfyJsnwgAAEIQAACEIBApxFAYHZajmEvBLopgZXvr3Rz5851U3811a2z9jpuq6Fbud0m7OY22mijyipGbDVwznNzPJFtttvG/ytC9ZMPP3GPPvqoX12Uq0vGfGGM227kdv6kVhF2slfyC7t8wY3eabTbdsS2yUTlOhRxZ3129rP+Lk55d7sR27lRO4z6TMzKlShd+0JTrhiZ/exs939u+j9ePG+37XZu/Ljx7r5/v8/9Zd5f3Pf+v++5zTffPNkuHoQABCAAAQhAAAJlIYDALEtOYAcESk5A9hfKvkhZAZS9jPaz/L3l3p1NPrL/UfdHykE2b7/TdfrrwsX+tz59+vgDO+TgG/3IHsYFLy3w90euWLHCn/q6Qe8N/N4rubYjy1V0yetL3Isvvuj+87H/dJtssok7/PDDXe/eXeF+2hXyJ849/8LzfpVRBOeHH33Y9fWn3sVWRKKsaMr3IgTXXW9dfziQnDgrp75miUO5+uSFF17wq5WykikrpJttvplfYR00cFDSqqVlNvf5ue5n9/7M9du0n3fd3X3i7u7Wn9zq/vjHP7oLzrvAr7DygQAEIAABCEAAAp1GAIHZaTmGvRBoEwERkbK/UVYUhwwbsooV4pIqB/PIx+9B7LOB/2+5LuTlV152f5z9R/+3iCZZTZR9lfqRk15nPD7Di8WBgwa6w751WGXVMi+psodx+iPT3c/+/WdeiP7gyh/41Ur7+eD9D7y4/Y//+A8nK4b77L2P23mXnd2mm23q5CJ3+U7uzjzofxzkxo4d69Zd/7OTaWOfp377lBfYslIp6ZDDhur5vPX2Wz7Nsr9MDjGRlUw5iVauYfnSHl/yYpwPBCAAAQhAAAIQ6DQCCMxOyzHshUCbCIgQu+uuu9ywocPcfl/bz62z3jqVVbuZT810ixYu8pbJNSIbbrShe37u8/6ORzktVQ7kkUM7ZPVQ9hzuPHpnt+sXd3ULFizwh9yIOP3kk0+88Pz8jp/3q5Z6iE+YXHnujaVvuFmzZrmHpz3sZvzXDPf5z38+KjBlVVVOkhXX2FdefsWvjMqprp982rXE2aUjP/r4I/fhhx96l9xN+m7ithi8hV+d1RXWxYsWO7kuQVYtRayOGz+uIp7blA1ECwEIQAACEIAABEpNAIFZ6uzBOAiUh4CcmHr6Gae7MTuNcf985j+73hv19tdqyOen9/zUC0r57Pf1/fwBNQ/c/4AXgSLOdtppJ7fyo5Xuldde8XdT7vWVvdzxxx7vnn7mae+6uv3ILhfVLT7n+m7SNzfB4poqovGPz/7RPfnUk+7Rxx51f57zZ/fFsV90V/3vq/zKZ9YKpLjrPvv7Z/3ptHKtyNhdx7qtt9naX1/y68d/7d5++203etToih0iPOf+ea6/T3PJ0iV+n+Te++6dee1IeXIKSyAAAQhAAAIQgED7CCAw28eemCHQUQSKBKYIR3H3HP934/2q4K0/vtXfBSmrlZsN3MyvXi5+fbF7/PHH3frrru9PXd1yyJbuc4M/5++llJNUZXUz7yP7Jpe9u8xdf8P1fmVU9j8++IsH3TbbbOOuuvIqt2m/TTMFoNj0+uLX/Qmzb7/1tlvy1hK/kimrrXKqrOzP3Lz/5m7NNdZ07777rvv9H37v1uz6X5/efVzvPr29W6y44qYc4NNRGYuxEIAABCAAAQhAoIEEEJgNhElQEOjOBFRg7rjDju6MfzrD9d7wbyuY9917n5v/4ny/P1FOVhW31xuuu8GddMJJbso/THFurS4yXS6pb731lvv5gz93v//9793yd5e74//xePeFsV9IxvbRyo+8QDzh5BO6glvDHXXkUe6a667xJ66KwNxswGb+WpJ8ler8NSg//78/dy++9KI/GEj2PMoKpayQvrn0TffivBfdL6b+wm0zfBs3btdxbvg2wz87QIgPBCAAAQhAAAIQgEAuAQQmBQQCEEgioAJz3bXXdV/Z4yt+L6KcpCqf3/72t/5U1lGjRrl+/fs5OcBGViqPOPwId+ABB3pxKf9///333fP//bx76BcP+WtEzjn3HLfHHnskxS8PicB8+823vaiUA3e23XZb95Pbf+JPgP3+97/vV0QLhWDXKbPiZvvSgpfc0jeWupUrV/p9mrIPVL5ff731/f/X7bWu22yzrlNiN9vcbbTxZ1el8IEABCAAAQhAAAIQyCeAwKSEQAACSQRUYIrA227r7dwGG2zg1l7nM9Elh/nIvss9dt/DX1Hy7rJ33Usvv+QOOuggt9ff71UJXw76kb2Qt//kdnfTTTe5f/mXf3F77f2334sM+ejDrkN73n3P/ccj/+EP35HP3ffc7U+fveDCC/wBRNWcvirXosg1Kr976nf+hFxxoxU32aHDhrovjvtisVgtMpjfIQABCEAAAhCAQA8jgMDsYRlOciFQKwEVmGuvubb70sQv+RVMFZi/feq33r10l5128XsU5Z7J1xa95lcv95y0Z8ME5icff+JF4Msvv+zeW/6eD/e2W2/zQvDU75zq93LqqmpKOmXF8oOVXVeZdJ0WK4f8SPji5iuHBcn+zmrCSomPZyAAAQhAAAIQgEB3J4DA7O45TPog0CACKjAHbT7IHfbNw9wGG3YJzP+333Har6b5g3O2GrKVX8F859133NwX5rpvfuObbt999q1Y4A/a6dqfKafO3nP3Pe6SSy9xkyZNqsvCn/30Z/79r+//9cJDguqKiJchAAEIQAACEIAABAoJIDALEfEABCAgBFRgjtx2pDv1pFNXEZg/v//nTu7J7N+vvxswcIBb8sYSd9+/3+cP+PnWYd+qABT32Gd+/4yb/uh0f9DP//zu/3R/t9vf1QX4xRdf9O8PGTKkci9nXQE28OW5c+e6Qw891B188MHuvPPOWy1k/X327NluxowZbsKECQ2MvTlBPfHEE27ixIlV2avpPPPMM90RRxzRHMMIFQIQgAAEIACBUhBAYJYiGzACAuUnUHRNiZy8Kq6qo3Yc5d5860133fXXub/f8+/dV7/6VbfRhp/dTykH80z/z+lu0aJFfq/kNw76htthhx3Kn/gaLcwTmJ0oLgUDArPGwsBrEIAABCAAgR5CAIHZQzKaZEKgXgKpAnPC7hPcRx9/5H78ox+75SuWu/6b9Xc7bL+Dv19y0cJFbvpj0902227jvnnwN724lFNau+snS2B2qrjsrvlEuiAAAQhAAAIQaBwBBGbjWBISBLo1gRdeeMH9ryv+l9thxA7u+GOPd+v3Xr9yyM+0qdPcK6+84tbvtb4bv9t4t+4667ppD09zf3zuj34/5pChQ9yaXf975+133F9e/IsbP368O/LII13fvn1dr/V7tZ2brKjKHtKVH650a665pj/oR64+kUN+5O9aPzGBqd9JmHfffbcbMWJErcHzHgQgAAEIQAACECgdAQRm6bIEgyBQTgJyOM/06dPdoIGD3IS/m+CF1xprygWXzr3w/Av+FNY1117Ti8k+vfu4N958w4nb7EsvveT+uqjrSpGu+yc33nBjN2zYMDd8+HD3uS0/5++WXGvNtdqe4Kn/d6qbOXOme+ONN9x6667n79M8+BsH+1Np67n/MhSYqeJS3VAtmBNOOMFdddVVXvzK9Sqnn366//myyy5z55xzjrvxxhv93xdffPFq+z3D8EaPHh0Vt0XxSvgxF9k777zTTxjoZ5999nHynfCTT7gH0/4tv9t377jjDvZptr1GYAAEIAABCECgdgIIzNrZ8SYEehSB9957z817cZ7fTzl06NBV0v7m0jfd+x+877oWKd3GG2/sevfq7X9/ffHr/r7KBa8s8AKz78Z93Xbbbuc23XTTygm0ZYB4ww03eOEkK5ab9N3Ebb311u4b3/zGZ3Z2ieBaP1ZgHnLIIf7AH/nkrVyGYs3GrSJTvhOBKaJePnfdddcqJloxGhON+rA9WCglXhG3ocDMes+K2CyBKYcbxT6dcuBRreWC9yAAAQhAAALdmQACszvnLmmDQAMJfPzxx35P5dprre1X0eznw5Ufuk8++cS5rgVNvyq51merkitXrnQffPCBe//9LvHZ9ZHfNui9gRdyuvrZQBNrDuqCiy5wM5+e6cbsPMYNHTLUDd96uNv1i7u6DTbYwB9OVOtHhdWAAQP8wUYqqLJW6ZYuXepX72SVV1crJW5dsXzyySe9OJUTc0VgyqqlXS3U9x9++OHKKa+XXHKJu/fee1cRteHKamq84s5rBeaYMWO8HfPnz19lxVKf0XTmCUzLQsVqbBW21jzgPQhAAAIQgAAEWksAgdla3sQGAQiUkMDFl17sr2H58h5f7lpo/dT12bCP+8qXv+KvXQnFdDXm28N8ZEXv2muvdSL4Fi5cmLT/UoWlur/qqqAKTBWcdh9nKB4lvvPPP99lucXG0pMVb5bADIVuGGaWwAyvb1GhK9e1xK51qYY9z0IAAhCAAAQg0B4CCMz2cCdWCECgRAR++MMfur+88Be3+8Td3azfz3JvvPWGO/rbR7ttttnGi8xaP7E9l/rdwIEDV1n10zjyXFpDgSnv2JVO+dvuz5TfFixY4F1zQ3fUcJUwJd5QYIoQzHrPrkzm7cG092JmraTWyp/3IAABCEAAAhBoPQEEZuuZEyMEIFAyAuKauXjhYrfHHnu4x5943B9MtN/X9nMjtx/ptthii5qtzbqmJMsV1K54SqRWpFlXV13BTBGYugIb2yupezVDEZoVb0xgKhxdKbWwVMQiMGsuQrwIAQhAAAIQ6DgCCMyOyzIMhgAEGk3gV9N+5d5f8b77yp5fcb/5r9+4Pz/3Zzd8q+Fu+x22d1tvu3XN0WUJTOuCasVc7IRWiTxrD2a491GezYrTJiIMb8mSJW7ixImVfZv6bPhcnsC04etKpHwnwlbCl1XUM8880+8xDQWnvssKZs1FjRchAAEIQAACpSGAwCxNVmAIBCDQLgK/+Pkv3AvzXnCbbb6ZP7Bm5Qcr/QqmXKfSf7P6XWTDvYaSztiBPOHhOFZcyj7H0EVWvrMnxoZh6iE8sb2adkVUBaYVu1YE2/2bVgSPHDmycqWIvZZE31UBjMBsV8kmXghAAAIQgEDrCSAwW8+cGCEAgZIR+Ld//Tc39eGp7vm/PO/v9xw5YqS79JJL/Z2f9XyKVhNVrOlJsBKXrPDJKbBZH7nCwwpHOaF22rRpqzxu91fm7a3U56wwzYvX7rnUq0TyrjcpOkVWVzQ1TlYw6yltvAsBCEAAAhAoBwEEZjnyASsgAIE2EvjDH/7gXnjhBbf0zaX+WhI52GfSpEluwz4b1mVVkcCUwHXvYtZ+SHlGhJpcXSJurPLfBx10UOV6kKuvvtqddtppFVEauwIl3NupYdoDdrKesfHK8zE33piItXdZsgezrmLEyxCAAAQgAIGOIoDA7KjswlgIQAACf9uTGduDCR8IQAACEIAABCDQTgIIzHbSJ24IQAACNRAI9zj269evhlB4BQIQgAAEIAABCDSeAAKz8UwJEQIQgEBTCSAwm4qXwCEAAQhAAAIQqIMAArMOeLwKAQhAoB0EEJjtoE6cEIAABCAAAQikEEBgplDiGQhAAAIQgAAEIAABCEAAAhAoJIDALETEAxCAAAQgAAEIQAACEIAABCCQQgCBmUKJZyAAAQhAAAIQgAAEIAABCECgkAACsxARD0AAAhCAAAQgAAEIQAACEIBACgEEZgolnoEABCAAAQhAAAIQgAAEIACBQgIIzEJEPAABCEAAAhCAAAQgAAEIQAACKQQQmCmUeAYCEIAABCAAAQhAAAIQgAAECgkgMAsR8QAEIAABCEAAAhCAAAQgAAEIpBBAYKZQ4hkIQAACEIAABCAAAQhAAAIQKCSAwCxExAMQgAAEIAABCEAAAhCAAAQgkEIAgZlCiWcgAAEIQAACEIAABCAAAQhAoJAAArMQEQ9AAAIQgAAEIAABCEAAAhCAQAoBBGYKJZ6BAAQgAAEIQAACEIAABCAAgUICCMxCRDwAAQhAAAIQgAAEIAABCEAAAikEEJgplHgGAhCAAAQgAAEIQAACEIAABAoJIDALEfEABCAAAQhAAAIQgAAEIAABCKQQQGCmUOIZCEAAAhCAAAQgAAEIQAACECgkgMAsRMQDEIAABCAAAQhAAAIQgAAEIJBCAIGZQolnIAABCEAAAhCAAAQgAAEIQKCQAAKzEBEPQAACEIAABCAAAQhAAAIQgEAKAQRmCiWegQAEIAABCEAAAhCAAAQgAIFCAgjMQkQ8AAEIQAACEIAABCAAAQhAAAIpBBCYKZR4BgIQgAAEIAABCEAAAhCAAAQKCSAwCxHxAAQgAAEIQAACEIAABCAAAQikEEBgplDiGQhAAAIQgAAEIAABCEAAAhAoJIDALETEAxCAAAQgAAEIQAACEIAABCCQQgCBmUKJZyAAAQhAAAIQgAAEIAABCECgkAACsxARD0AAAhCAAAQgAAEIQAACEIBACgEEZgolnoEABCAAAQhAAAIQgAAEIACBQgIIzEJEPAABCEAAAhCAAAQgAAEIQAACKQQQmCmUeAYCEIAABCAAAQhAAAIQgAAECgkgMAsR8QAEIAABCEAAAhCAAAQgAAEIpBBAYKZQ4hkIQAACEIAABCAAAQhAAAIQKCSAwCxExAMQgAAEIAABCEAAAhCAAAQgkEIAgZlCiWcgAAEIQAACEIAABCAAAQhAoJAAArMQEQ9AAAIQgAAEIAABCEAAAhCAQAoBBGYKJZ6BAAQgAAEIQAACEIAABCAAgUICCMxCRDwAAQhAAAIQgAAEIAABCEAAAikEEJgplHgGAhCAAAQgAAEIQAACEIAABAoJIDALEfEABHomgblz57pDDz3UnXnmme6II47IhBB7bunSpf6dCRMmuPPOO69nAkxMdSpnDa6RbJ944gk3ceJEN2PGDJ9XWZ8777zTXXHFFe7uu+92I0aMSExZeR9rJMPyphLLIAABCEAAAu0hgMBsD3dihUBTCahomT17to/njjvucPvuu6+777773PHHH18Yt31f3q1GYNp3L7744iSBqe8cfPDBSc/bBKhIst/ts88+TkSRfMT2hx9+uPJzqk2FkBr0QLsEpuXWkwRmLeWzQVlNMBCAAAQgAIEeQQCB2SOymUT2JAKxVSkRW0ceeaSrRlxVK3ws42pWiC655BJ3/vnn+9ersS/M06xVthUrVrjTTz/dP37VVVe5Xr169aTikJvW1BXM7gasmvLZ3dJOeiAAAQhAAALNJoDAbDZhwodAiwmIYHv11VdXE1MiJqZPn568QqiD8KOOOip3BTOWvGoH8NU+H4szS2AKj+HDh1edhhZnW1ui00mEa6+9NtdFti3GNTHSRpS3JppH0BCAAAQgAIGOJoDA7Ojsw3gIrEpAV+uefPLJ1fbLyaA6dJHV52+88UYf0AknnFARpqHA1L/V3VRXGxuxB7MRA/5QYGraRCBn7S8MXYlHjx69CjcJ8/bbb3c333yzu/TSS51ysi6llqHwO/HEE91LL73kJk+e7Jnq6rHmlGUs38X4he6rzz33nDvooINcv379XIyVFYoSpuyrlE/RinAoMGOu1eJiHBPvOpFx2WWXuXPOOcezUX5Dhgzxq8YhL7taLfYpRxuv8rnyyisrK9uxtGhY4g599dVXu8cee6zi/l2Ur0XlLSzr6nIt/G1+qut56IZty4dlPH/+fO9JEEtPrByErup9+vRxI0eOrOyDFQZSVsQmsY0PBCAAAQhAoAwEEJhlyAVsgEADCdgBcJ7AkEH0qaee6i688EI/YNXB7Pjx473IXL58uV/1syuYDzzwwCoDXCuE7F7NogF8mNxqn4/hsiJIfj/ttNO88Mg6lCZLQA8bNsxdfvnl7uyzz66IJhnUX3TRRU6FkxXwdq9nKBKEzymnnFIRrcpLWcX4iV0i2ES4iWiwImLJkiX+4CXZW6t5a/Nbfhs1apRfpdbv8/ZXxlYwb7rppoqYFY4q5FQ89u/fv7Kv9bDDDnMbb7yxF5P6/aeffuqzR9grL/lb3ZOz7BIWIublOZkIkf9W4RS+Y1fjw7KTl69qQ0p504kDEYWhgNNVcRH9kvbBgwd75uE7U6dOrQhKyZv999/fs9P05JUDCeuCCy5wxx57rC/DtnxbAW/FbwObEYKCAAQgAAEI1EwAgVkzOl6EQHkJhKtmsYN65Jl58+at4jIrA+d7773XCyIVDCIwdSC9++67r+ZqWrYVzL333tufeFp0cE3M7nBFyPJQoRoeSBS64Mrvc+bM8SuY4cpf3uqjntYr74vov+aaayqrUlb0xcIIhauUzJQ9tFZgiogW8SNCKVzxzVodDlfKYytq4XexPbHhanP4TpiWsOza1fmUfE0RmFkMbf7IM+FpySGrWN7ExGtodzgBJHGFEzysYJa3DcYyCEAAAj2ZAAKzJ+c+ae/WBEI3P0msFV2hu6KFIc+p4JAVkqeeeqqy0hlCK5PAFPdDWSkSgSyfohNwNS2WVegOaVfS5PlQIMlqm8Qbur6GnOxqpV1ZjgkLdbmMieQiF1kVh9UIzJNPPtk9+uijq4haa3+ei6w9OClFYEq44eFCYustt9ziV4nDQ5hCl1Rho+8Xrd5l5WuqwBRbwzTZFWvLyLpKW1frrH2uIdMwv2x4WeUYgdmtm3ASBwEIQKBjCSAwOzbrMBwCaQTsIDvcIxdbkYyJLvkuS0CVSWDqXY3WjbPITVivYJEB/3XXXbfKnjbdg2ldJGMrcFash6JHxZDYIUIuXPEq2nsXCuVmCEy9ziaLVaMFZkykSzrtdTjWjXTs2LGr3clqhWe4d1YZSZixfK1GYNr8kZV867ZqJxx0NXfmzJmr3Blaq8CUsLP2PWsdRWCmtYE8BQEIQAACrSWAwGwtb2KDQNMJhHvoNEI7YFeXV/kt6+oOu5dN9iXKwTExAVJGgSnurHYFKLbSleJKmSow7YBfrlxRMS6rmyp6xaYUF1lbQOwhL7qa2QyBKafI6gE0We7UNh1iY+y04tQVTHlf96dK3OIOrHuBNWx7eE3eaqyWa81j3aeqLsex8KoRmDatck+ruJDn7eXMWpkMT+otWsG05cAKTZs/CMymN6dEAAEIQAACNRBAYNYAjVcgUGYCMuicNGnSavvowpUUHZiHK5MysJePusjqIT9Zh7OUVWCGwjp2QmxMNFlhE1u5Cw+RCQW9vC95oCfPWhGfIjDtHk55V4WyrjY3S2CKa21sz6nY0OgVTAnTiiY7cZHCKNyLKMz0UKdwBbERAjM81VfdkLPunLXlKkschwI95iodnvos78hH9snG0lXmdgnbIAABCECg5xBAYPacvCalPYSAumvGrtKIiR29dkTxhCtBsmpjT8gMD3axLqA68NXBsp5IK/vqwsNxbHbkrSjlvWfDiIkg/d26sCqX8PAVjWfgwIH+BFT5/O53v/P7K60ACoVB+LfY8fjjj/tVLrlqQw9N0pNANTzZKyqnxMqBQHZ1OJwIUDZ6+E6MbewgmbwGcA0AACAASURBVFi+hFUgfC90LdWrL8IyFTukJnZFTt61OSpchUesrNrTWzV+Wb2TU3KfeeYZv89WXZdV1MvfylNX+mL5KifdCn9bPvOah6wTZcOyqfwWLlzobr31Vh+klH2JS8qVtdeeLizPhfkVTmSEEw1FbHtIc0cyIQABCECghAQQmCXMFEyCQD0EZHVHTlItukdQ4gjvwVRxqYN0tUNWOc8991x33HHHORWk8uyBBx7o733UjwgxWT3Vexjle10hXbBggR9oq2DVd8ITb+X72D2C4Xv6vl1d0u80Hb17917lPkb7e3i3pdg5ZswYb6++L9dMyCE/J510kjvggAP86+GKr/AeOnSoO+aYY/z1IdYd17q4yrtyL+SsWbP8v8Jq+PDhlWss5Hf57pBDDvH58uCDD1bugYxdZ6G2jBs3zk2ZMmWVPIiFq+I/i7vGrdegyHNyRYZ85AAe/fzyl7/0AlzLgawMi/uniED7nQisG264oXIXZpiv8nfW4T5hnt5///3u+uuv9+ELi80339wzl1VL+c6uTsfudrX5Ku/st99+lfQUHc5kecl/232i8ne4/1bLitokzwhTOcBI0xBbTdf7MbUcyH5dKSuLFy9e7e7McG9mGF4lcfwHBCAAAQhAoA0EEJhtgE6UEGgVAXV3Da+daFX8nR5PbA9mp6epTPZnnchaJhvFlvBOymrsyzrkp5oweBYCEIAABCDQSQQQmJ2UW9gKgSoI5F0UX0UwPfpRBGbzsl9W4c455xx32WWXVe77bF5s9YUsEzXTp09f5c7Y1BARmKmkeA4CEIAABLoLAQRmd8lJ0gGBCIFw/x6QqiOQdehNdaHwtBIIXYZT7yltB8G8a1CqsSe2P7aa93kWAhCAAAQg0GkEEJidlmPYC4FEAro3LO8eyMSgetxj4T4+AWD3hfY4IA1KcNZ1Gw0KvqHBqDCsZ39juL+YutjQLCIw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WA+zd8WKFe700093u+++uzviiCOSU7906VL//MMPP7zaOzNmzHATJkxwsWf22Wcfd+edd7p+/folx9WKB62tan9RvJKOI4880p1wwgnuqquucr169Sp6pfJ7LfElB96CB8O8veOOOyrlZ+7cue7QQw/1Vtx9991uxIgRDbHoiSeecBMnTnRahubMmeP/1k9qvjXEmDYE8sADD7iRI0dWeIY88upUI8qbthU33nhjJfU77bSTe/bZZ/3ftgy0AU9mlFIepaxMnjy5TGYl2WLzXPM7tbxX2z5VU56SjOchCEAAAhBoGgEEZtPQEnA9BFQEzJ49u67BoQ0nS2jJQOf2228vpbBUhnYAnjpQ1gFcLaK5lvjqye9mvGvzvpUCc/To0RXhqnkg6evOAlNYn3baae7qq69eTWBaHln5XG95s+Ly4osvdsOHD/eTK2LTY4895qQdSa03zSiLWWHWOoHWShuz4orleTXlvdr2SQVmSnkqAx9sgAAEINCTCSAwe3LulzTtobgUM2sdHOYJTB3UHnXUUVWtjpYUG2YFBLIEZitBVTPgbqVdjYyrWSvC1dhoBaoIzPPOO8+/XoYyUCQuZcW11vatGkaNfDYrz3tCeW8kR8KCAAQg0F0JIDC7a852g3Q1YnCYJTBlNvySSy7JXbUMha5dAQ1dMM8880z3zjvvOHXPCweMOvCS2fdbb73VPfXUU06ErbqtVhOXhm1XbcS2E0880b300kve1c4O9LJcNu+//353/fXXezdiuyoQcy896KCDvKuypk/iGzNmjHe/lY8d1OcVPWF+/vnnVx7RVb3QvTEl/DxmWeKiyI3P2mfz2/IM0ydpnzRpUsUdtmgF08aRtRoTcorloWWeZXeKuJFnrB3V5EXIU8M666yz3OGHH+6jL1pxqre8xWxQXkuWLPHu0LEVzKyyKDbb/Bb7r732Wt9eqMu9lFtxB7Zu+OEKdTV1WvNJ6qPUS41H6vrYsWMraZDnwnjC9NtyEWOr4UlYeS7iNlybh1l5LmHNnDnTrxxbO2Pl3T5nPSyy2slZs2ZF65fEo+GntkHdoGskCRCAAARKTwCBWfos6rkGNktgXnnllR6qrnLECOsgSgZzIqRUXGWtjugATMLSAa0OBDUdMkjVsObPn18Rt9XGpQLTuvbqQPrggw+upEsHXnYAZweH8v3NN9/sLr30Ui8craCKsQ+Fh9gxbNiwysAvzwVU3xU+sh9UB4x5wiYv/FqZheIhFLhPPvmkH3T379/fiwdJn9h73333uXnz5q3GNiYmiwSmDoolDXn7fTX/QoEm702fPt3bolyz7I7tu1XRIfuQJYyYq2JqXr/88svu17/+tRcVoZ1WLBTtda23vFWzgplSFsNyonXouuuuq0yQhN/F6llW+yH2CrtjjjlmNfEbY2Hrra1nwviKK65YpcyKOI25hIvI/sEPfuD++te/+rjvuuuuTLdtzTsNR8rivffe6+Pp3bt3YZ6HQljeD8t72D5pG5bVTsbKk833WrYC9NzelZRDAAIQaC4BBGZz+RJ6HQQaLTD33ntvt2jRIj+gCwdAoZl2VvyMM86oCMysVUwVnuGqohVT+q7EJSL35JNP9ocJpcQVY6Hv6SBQnnnooYe8rSpiZLUwS2DqQDUmRIsG/JqWBQsWZK4QWaahS50MJvUAnNgqZlH4tTLLEpg6gLd5pJMKYp/YqwfY2MG+HcjHBsAxl8GU1XOxM0s03XTTTU5WlKXsFNktIjL8hIelTJ06dTWBGCvHWXmdJSQbKTCLykM1AjOlLNpykjqJYJ+rp3ymCkybR1IO991338qKatZEmF0Jz/LgUJYLFy5cbS+xhluU57Z9zSrvYbujh2JltZNZcbKCWUcny6sQgAAEmkQAgdkksARbP4FGC0wZXMn/v/vd73rj8lz3dDAjAyorMK1YyxrUZs3MZwnblLhiLGJusPakzqIVzFYKzHDQagVmlsuviPMiUZOXP1nlJyb6QndJW3qtiLSD+nDFJEVgysr1448/nnyqb6wsxSYRYrUta1+fchk4cKBfvVSBaUVBdxaYKWWxXoFZa52WeFMFpp1ECgVmkTdCXuscc4HV5zVcWdHPW7XWspRX3mttJ4tcruvveQgBAhCAAATqJYDArJcg7zeNQKMFpg6OZPVQ9wEWuVWF+6hqEZh2pUlhxfYL5cWVxSJvH1mZBKYtJKHNtQhMDa8WZnkCs6g82Hfz9tmqS2jW3s3UE2VD10i7kmoFRpHdsUoau9ajltXkotWsFEFQ74p5NSuYKWWxXoFZT/msRmBqPKEobJTAzCqnRXkelrdYOEXtk4Rh28lqVsSb1ikRMAQgAAEIJBFAYCZh4qF2EGiWwJS0hAfWhPdE2r1tcijPDTfc4Pcp1iowJc5wQB/b/5cVVx4L+5u1r2gA18oVTEm/DoLDQ3FqEZgp+VPLCmaeGLIiJnblTdEK5rRp0/w+NilHKaJLmNk4DzvsMLfrrrv6w5x0b2XWPs2i+mr32Mmz4cEszVjBlHh0f7LaF9u7XEt5qFZgFpXFegVmPeWzGoGp6RZ75YoYuZZF9mA2SmBmrYKnCMyi8h5rn/LaSQRmUa3mdwhAAALlIYDALE9eYElAIE9UpV66bcPIOwXWzpSHd+pV4yKbtQdTkqb74ezg3p7OWq27p92LFx72MmLEiMrezjLswQzvsKvHRTY1f6oRmHkrk1os7cqrnRyQgbQ9uTfvkB978mjWvaxhQxBbcdVnUuzOCk/LRU9zkU0pi/UIzCFDhqxyKFhW+5FVPlMFZnh3qN2DWY/AzGozbTlKEZjhSbtheY/twcxqJ+XALfZgMkSAAAQg0DkEEJidk1c9zlLr9pUlAAVKnrth3mApPMJfB9wSpl4/IIOic8891x133HF+ZSBrBVNFhZ4+Ks+qXfbEUxGZ8vcpp5yy2smPeXFlHfJjT2aUAdurr75a2d9XphXMUCTJ3ixdNat2xSpcSczKn2oEZtZplGK3nCQr+aqrb+H1IFJe7GmsRafIpgzgbWUP90zafbZFdscO+QlXPe+5556Ky3gtLrKhYJPDWuRArax9erGGrJUusillsRqBGfK0bUBq+yF1YNSoUX5l2r4fTjrZ9s4yk+cOOeSQShmtR2BKHLHJFIlP9/8W5XmWndaurEN+bLup7aRMmMUEJqfI9rhhAQmGAAQ6hAACs0MyqieZGe6rs2kPRVvW3rNQPNowZDAmJ7jaO+zC3+Vvu0/THg6kg6Tly5dXwsi7B1MGY/KRqyU0TCuK7WAuPIgoHKCqnfL+c8895770pS9V3OJi98np8xKODED33HPPSlJFCIkQkGsO7HNWsOn3jzzyiBMhovdgyvcSpghFvbPPDirD8hrmqVyXIO/pu9WGXyszEVxZK4KxMiMD//AO0DBt4XUq8rvkhbgr7rfffqvwlr2ZVtApx9BF28ahK7aDBw+OXq2TZbeU79gn3K8neSrXb8ghVFImbrvtNn8/ajV5HQoSiVdPCVYewt2KY7UtZn815SGMS+P74Q9/6L7zne+sVj7tZIE8G5ZFqVt2AkTDs21A3neSzvA6k1j7IWIyaxLNfi95Iu2V3jmrExh2pVTL0UYbbVSpz1ntXOp9keFe6awVSK33YT6onbHyPm7cODdlypRV2h1pn9Zbb71oOxmW2dhWgNR0RSsFX0IAAhCAQEMJIDAbipPAehKBrH1fPYlBJ6Y1XH2R1RE+EIAABCAAAQhAAAKNIYDAbAxHQumBBBCYnZPpdhVw0qRJfnUt9aCdzkkllkIAAhCAAAQgAIH2E0Bgtj8PsKBDCYR7oGQfHp9yErACU/eq6T2QMbfNcqYCqyAAAQhAAAIQgED5CSAwy59HWFhCArF9Y7XcRVjCpHVbk8J9bXpXZbdNMAmDAAQgAAEIQAACbSCAwGwDdKKEAAQgAAEIQAACEIAABCDQHQkgMLtjrpImCEAAAhCAAAQgAAEIQAACbSCAwGwDdKKEAAQgAAEIQAACEIAABCDQHQkgMLtjrpImCEAAAhCAAAQgAAEIQAACbSCAwGwDdKKEAAQgAAEIQAACEIAABCDQHQkgMLtjrpImCEAAAhCAAAQgAAEIQAACbSCAwGwDdKKEAAQgAAEIQAACEIAABCDQHQkgMLtjrpImCEAAAhCAAAQgAAEIQAACbSCAwGwDdKKEAAQgAAEIQAACEIAABCDQHQkgMLtjrpImCEAAAhCAAAQgAAEIQAACbSCAwGwDdKKEAAQgAAEIQAACEIAABCDQHQkgMLtjrpImCEAAAhCAAAQgAAEIQAACbSCAwGwDdKKEAAQgAAEIQAACEIAABCDQHQkgMLtjrpImCEAAAhCAAAQgAAEIQAACbSCAwGwDdKLsHAKXXHKJe+KJJ9ydd97p+vXr1zmG12mppPvVV191V111levVq1c0tKVLl7ojjjjCTZgwwZ133nn+mblz57pDDz3UXXvttf77VnxSbG2FHWEcyuLMM8/0nLI+ZbBf8/Koo46q2BqzP5bnrWCbyrIVthTFUYuttbYztcRVZL/8Lm3exIkT3YwZM1pWj1PsauYzqSxjdaCR9SJWF5uZbg07VgZTymW77G0FExtHI/O4Wttl/HH77bcXjkNi+SXvXnHFFe7uu+92I0aMqDbqmp+vx+aaI+XFUhFAYJYqOzAmbxDeaqEnjfX555/v9tlnn8KGvbvknHaiDz/8sDvhhBOqEpjSoRx55JEeRSsGptXY2ur80QG6xHvHHXdEBWZZ7M+yNRxw69+zZ892F198cWVSodlsbbxZLJttQzXhpwoVG2bKQD5mQy1xFaXFlodW1OMie1rxe2oZy6oDjRIfKe1Gs3jYMti7d293+umnuxtvvDG3/2unvc3ikFfPWt32rVixIikfsiYJdAwzevTolgnMem1uZb4SV3MJIDCby5fQG0DADsRbPeCpdeDXgGS3LQjtIMSAvBXMmIGtXvmox9ZmA04Z/JfF/hRbhVejBtLVsk+1r9pweT5OoNX1uAz5kFrGml0HUu1oBbOU/q9M9jaTSbPzPc/2lHzIer9dK5j12NzMfCTs1hFAYLaONTHVSEAaSJk5nDZtmhs/fnzVoqfGaP1rqW4e9cRRxndrddvERfZvuZk68KqVdSPLTaqbW7sGWan2NZJJTw6rHfW43bxTy1iz60CqHa3glSISymRvM5k0O9/zbK9nHNIugVmPzc3MR8JuHQEEZutYE1MNBKRRP+ecc9xll13mrrvuOnfvvffmunqoS4hEFbq2pg74rZlhI2ndQK3bSdgR20532LBhfj+TuBWefPLJ3l1S9rqNHTvW71cU8azuqAsWLKh8F9of6+CsPSFedSespYNR0XPiiSe6Y445xtsYutkU7cGcPn26dzGWT+hSad1o5PfQHVfjP/fcc91xxx1XEfuyDzZ0y5o3b95q+0XtM/KyXfm2g2f5TfImZmNRcS1KQ1Z5S7HfrtrXYlvK+9Z9SvbMyt+17sFsNu9wEJuVPuvCKNzCMqv1+eabb3aXXnqpdwEMy4fNVymXUgdeeuklN3nyZP9sURyxfA9dMPv06eNGjhxZ2ROV137E2gndFx2Ly7ZZ0mZqHazG+yMUmGGapW3Zd999K22ZbeNkP3ZR3dD6Le26tO+SD5pXQ4YMqbgFhnlTTZ2M5V2eXallLHUPZjXtTFFdlHRn9T1FTPT3WB7aveHV7MFslr0x90rrrqtlZObMmZXtGJI+7etsu6D9p/wu6ZRtH2FbGtumsHz58srztg/OEph2zJEVflZ/H9Zj6Wfz2q2rr77anXbaaZW0hHW6mj2YeeUpr36m7uPUdqham7PGTnrOQ2p557n2E0Bgtj8PsCCHgDRS2kHoIDa2/0s7pt133913DtpIycBH3DxnzZpVERLV7OMKBaaEe99997njjz/e2xXrEOfMmVOJSw54GTRokFu2bJl7+umn3QMPPODfk+/lc9FFF1VsE7HZt29fb68KTT0gJmvvz0033eQOOuigygFE+tzBBx/s98jVugdD31Php52uDnSWLFlSEcI2P6yd2vlpR2YHAaeeeqq78MIL/QBb35HVaRWUMhg47LDD3JZbbukPGbngggv8xILEe8opp1QmGYSnDKK32mqrysq2xCeiUzskTYvYM3/+/MrARHiPGjXKP6c2pg7CpRxkpUHdimODfynDRfbLe8Lmmmuu8fmaV+5jVSflfbtqKmFceeWVfvJGy1vW3qqsSY5W8NaJGR0US95bkZYlEKQNuPzyy93ZZ59dETLyntQ9FTNPPvlkpUzZNifMw7w4stoZaSOk/B577LG+vNsJHyumdDBr2w/bJmgbpvUozCNpB3TfnAzEBwwY4MXlmDFj/PdS9lMPK4utYNq2xsZt2zg5GEzqsHyXUr833nhjb1v//v19u/3pp5/6Ii2DUmUjf6e66hflXV6d1TbOTrKEZUxsCetArG22g/eidqaoLkqc8szw4cM9I+1zbJktGkRIfkkYmv+2vdPyEdtvmSU69QC4WNtRr72avrC8ii12glnLYNif2/ZPxw56EF04wWAnSnSsIKIvZkNW22cP37FcJW6dvMyrx0Vtitij4WoboaJby0CsHdFDCWMTzFnl6YYbbvD1Vvrfvffeu1IXtX5aRkVlrhabs8ZORQcOFtnC7+0hgMBsD3diTSAQDsyyOh4VPY8//vgqA5FQHNa7gimNn+2kbRLCjtiKJjs4in2fOiNe5KKTxaeeFcyY7SpCilYw7Smyls/UqVNXEYA6INHBQ2zQbwd2Igg17HAPowwS7SBS3gtFd2xgUm3ZCEVsmAYrnENeefbLYMJ2/hJuXrmPVaOi92PlOG/VzZ6CG+Z5KLSbxdsOwlRI6WSSMoilIayX4SA1Zm/IT8IVZrKCmRJHTJSGZTIULlnth04UxYSNtd3mUSyN1bYBVmCKGBdhY8utjTvctlBUN7LqdzUraFndR17eFdmlg2gRmFllLCsfYm1hSjsTCr9YnoYTRvJMlriKcVHbbP6Fokbbr/AgvTBPWmGv9ufhqalZQilms4rx2F7icJJP0x6KmCyvAntqela9DSeG8+pxSpsSjmWyymHKCmZRedKyHxP41Ry0WKvNWWOnhCEjj5SMAAKzZBmCOX8jII2ZuFla14islSZpWOWT50ZRrYiwHZ3MHMoqZFb4WZ2RnQ23nYL9vlEC067UWXFX7eAyq8ONiYvUa0qsDffcc0/FbS8s77qCaGf11Y0oNjAIbbUuxmHYoRuyvUql2rKhrGP1VdMQhpliv4Snq1Bh2CknAYYz9DYMfV/4h4Op2IAzxiRv9aaZvDVeqYdPPfVUZXUsq72MucrJjH5s0BNOUoiHgpyGnHqKssz2W1e6kJvNkyzviZT2I29CxwrMWBqreWcn9wAAIABJREFUbQM0DeLS/+ijj1ZW0y3vWJnR+qhuudXU70YITO0fYnlXVGdVSBeVsdT2OrYKHJaNWDsXcg3dzy3TlNOcJU5xq5RV4Tz3xhT+rbC3GoEZm8zRLTVS32N5EBOdsXSlCEybF3bVOnTZLervNZx62i2dnAxFYFj3U8pTCo+isWpKWxuzOatdKYqP38tHAIFZvjzBoi4CeQNlAWQHEKkncVYrIrSj06s35O8sF8qUAWIzBWbejHa1g8tmCszbbrvNXX/99S5cfQoLfayDy0qHfVbcCOXvPFfAlIFfXiUM3bGzng3LW4r96qYXrhalNgqx1Qr7blZdqVVgxlY0Qlvr5W3rje6jyhJ/mg6tu+I+bQdc1Qx6VCRl7YXOiiNPmMf2gWl9s3bG8qMdAlP3hMWETMzG1LqROoCNiZ6iumCFZOhSmNfu2MF92MfYOBslMHWlSMK2niIhVymzoXdOEQP7e0xQxd4vEpjqltlse7VepaxghnVHPA3CSekwXbEV/pTymOVBpMJSRKXulw69VooEZiPbrSKBmVKeUngUlcFq2tqitq8oLn4vJwEEZjnzpcdbJYO0W265xe+T0hUshZLVQRQdAFSrwJSOTg8Fydr30k6BWeRS0miBqZ1lNS6y2tkox3CQ0kiBWXRBfL2Cp9YJjWoEpnXDqqYxSHWjLhokyu8pK5gpg9d6eVuBKWUvPFBG+dTqapaXnypWwtXv0CXVDpDy2hkrYuxqZkr70Q6BKav8um85XH3NE5i11O8igaN7ylLrg8073YObZ5dNT1YZs2XR1tHUttCWjWoE5hVXXFHzPYYap3XTbLbArMfeagWmpk/ilDGAtBHWgyecOIh5gqQIqlgeh2U2tqIa7h3P8gLJa1PyxNrgwYNXOW8gRWAW5U8Kj6J6WKvNrGAWke2c3xGYnZNXPcpSaeAmTZq0SkehAHRQa2fVs1yj5Fn5SIdTj8CU8OUjnUVso3vKADEcKOthJakz4rHnUvbnNUpghi6eqYMqtVE7wpS8inVwWau0lr3mkawU2dVmsUEmCmTwoW609bjIpqQh5iIr4jccqMdm2GX1LFw1ih04kjVQzHtfXGTDyZhU8RI+ZwdvzeQdW9URzwIbZ8oerdgzYdjhwVl2lVb2D4eDs5RBpj0YTPJM3pGPPYiqaBY/NY8a6SKrdSQ2qZc1EEypG6kD2GpXMIvyLub6rH2EusjqBJqmI/RaSW2vUyZW8riqgNVwpLzIQWfq5ip2hOUq1h6k1NEs98qU1b8swVSrvSoww3qW1Y+Fpz7b1WD5TQ4wE1fvvAmKlMmNrLbPTjTUIjBT261wRTdWvmLpCMNPKU+p9TNvUBprh1JsRmB2n6E+ArP75GW3SYl0+NKYZp0caDsU7fzDWUqFYd3bYsK0CFo4AIiFETvVL2vWOPZ9bAUy9busQZAV1jqTn3pCqg6ARaSEfGPXWNhDPmJ2hx1NUV6pK1Z4yEAs3+1+kqwj7DWPw9M3rdCrtmwUpSF2+muq/WKvXl9jy2fRnkB9VvNA3Rv1+3AVbuDAgRVXYutWqM/pqaWxU4JtnmsZDOtSI3mH9SZW58IJCH1H0in7z+Tzu9/9zu+vtGkKB1Ph39alLDzJNRbH66+/XrmWSARkOGAK3UhT249Y3YqV2ywPD1ufi9q9kGXowmf3t4UrY0V1I1a/YwxqOS01L+/s9RM2/dpH6MnYmp6s+FPb5tiEWJhftvyoW3+sLopIiu1rTW3Ti+poKv9W26vpC/cNhunOmnzMagsl/217GtYZy0v7FW2Xte2Tv8PTmTXvpO2TE8rXWGMNd/TRRztbR8Lyk9KmaLulbWo4aSu2ZJXXWP9vy5itC8I1dup0LXXRug7b04/timtq21fUXvF7OQkgMMuZLz3WqrDhCzuSWIehHYU2+Hq3nRWXYQdbdDhCbA9oeM2FxCf7Ce+///7KvVTSGZ111lnu8MMPr+RhOGC3A37pePQ4cO307N2T8p2kQw5p2G+//VYJ85BDDnF77rlnZll55JFHnKxWKQ95MHVAIs+GzOy7YYdvO+twgBkTRiHfrDvLQnem8D3JR/mEbkGhffZOULunVt6XEwfD71Lu3MpKgx4mEwsz1f4UhnmNRNH7YT2SMixlWWfjY/VFPAr02P1wgNZM3rGyZq+z0ToS3m0p5U4GS/Kvli9ZgZTJq5NOOskdcMABHmFYPmWleOjQoZX7X207EuZfGMeBBx7o783Uj959K4PIxYsXV8qZtj8x971Y+xFrJ8aNG+emTJlSiUvKrMRh6/u0adP8anU1bUAs76WtsZMecqKuXrkUY1hN/dY7WHV/qtT5W2+91cmVCdXYLXbk5Z38nmWXvR5B0xMrYyntsJSJMG/y2pmiuqgZnNce57UF+ltWHY2VQXtdhbxv2+FW2BtrJ6WdznLtlDTYw300zbF+3LKK3Z8pv8v3cvWS9iux8hFeSyTvaTsqZVm9SDQ+KRexemyvUNKyF7Zb4f3PamPoBWXrkJ53kFWHYuVJV/FtOLH6aVfS88peVpmTd1LbvtQrilLqAM+0lgACs7W8iQ0CEIAABNpEIOa21SZTiLaJBFLdR5toAkG3kIAImfBwH4nebo0Iz3IQoazXD7XQVKKCQI8hgMDsMVlNQiEAAQj0bAIIzJ6R/1lbB3pG6ntWKkVEXnDBBe7YY49d7RqWvLMcXnnlFQ9qiy226FnASC0EWkQAgdki0EQDAQhAAALtJRDbn9hei4i9WQTCg5SaFQ/htp5A6F6Zd42OWKf7W9VSWb3MOqW+9akhRgh0TwIIzO6Zr6QKAhCAAAT+H4GsPdX2OgNgdQ8Cuu8rvL+0e6SOVAgBW5/zzlPI2oOZemAatCEAgdoJIDBrZ8ebEIAABCAAAQhAAAIQgAAEIGAIIDApDhCAAAQgAAEIQAACEIAABCDQEAIIzIZgJBAIQAACEIAABCAAAQhAAAIQQGBSBiAAAQhAAAIQgAAEIAABCECgIQQQmA3BSCAQgAAEIAABCEAAAhCAAAQggMCkDEAAAhCAAAQgAAEIQAACEIBAQwggMBuCkUAgAAEIQAACEIAABCAAAQhAAIFJGYAABCAAAQhAAAIQgAAEIACBhhBAYDYEI4FAAAIQgAAEIAABCEAAAhCAAAKTMgABCEAAAhCAAAQgAAEIQAACDSGAwGwIRgKBAAQgAAEIQAACEIAABCAAAQQmZQACEIAABCAAAQhAAAIQgAAEGkIAgdkQjAQCAQhAAAIQgAAEIAABCEAAAghMygAEIAABCEAAAhCAAAQgAAEINIQAArMhGAkEAhCAAAQgAAEIQAACEIAABBCYlAEItJDAJZdc4l599VV31VVXuV69erUw5s6NSpg98cQT7s4773T9+vUrTMjcuXPdoYce6s4880x3xBFHFD6f8kC1NqSE2c5nhOfEiRPdjBkz3IQJE5pmytKlS30eSBznnXdew+KpJ1wpR1dccYW7++673YgRIxpmU1ZAzSiPjTS6kfZpWNdee21Ty1Us/ZKvw4YNq8QrZXz+/PkNawMaybwVYTUyX1thb61xZLUFjWqzYxzraX9qTWfWe420RcM66qijemy9aXT+9OTwEJg9OfdLnvabbrrJHXTQQauIChk0yKeZg+JmYNGG++GHH3YnnHBCywSmjdemS4WFdMLnn39+5ad99tknWcg1g1MszGoHCvUMrJTHHXfcsUoHW60NrWJTSzwqLuVdBGY5BWas7aslr1Peqae+2PBF4B155JH+q2aXq1i6NB2zZ8/2P48ePbplkwgpnFv5jK3jYVvWSjtaEVcosFasWOFOP/10d+ONN7pq+zMpQ3PmzHGTJ0+umB7WD1vOLr744oZOnNXCq1ECsyeVmVo48071BBCY1TPjjRYQkEbznHPOcZdddtkqAlMG+pMmTeo4gSnItOOT/271CmbeILLVKzotKD41R6ECs9qBSc0RtunFVq1gtil5HR1tVtvXCYlqd7lq5eRJ2fOjURMHZU9nln21TApKXyifIs+XRom6srHt6WWmbPnR6fYgMDs9B7up/bHOod2Dl0agbpeLbFbHIUxvv/32lgveRrBsVhgyeLjuuuvcGWec0W3dmNvpytisfOsu4dYyMC5L2ilXZckJ53q6WKi2HlXDq7sKTFxky1N/u4MlCMwOzUXbEMi+E9lPJZ/Q/VIFzbnnnuuOO+44/4zuZbOzvfK9dWuSZ0R43Hzzze7SSy/17ibhM/J36GJpXUZiNurvWe5M/fv397OH4kqqH1lN2mWXXdz3v//9VXJL7a1lBc66c0mg6kYUc38Jn62VscQxb968VfZgxjoqO0iTPUTidlavm1Os85R0iT1Ze+Ni7rW2jMTsFJah25BdFbz66qvdY4895o4//nifl0VxaBkL92DmhZmVVinPkmYRj+oWHHPli7lJhYMVW7bHjh3r93yKa14t7s9FYS1YsKASfmxltZp6/OSTT3q3QfmIzbpXLqyPWt6su1nYvoTx2sqpZaCegVi4GvXcc89VXOaL6o3Yom1iWB5j7UVeO5nSRVRbHi1vYd2nTx83YMAAd+GFF67W9ml7HdYVmy5bF2NptyzDMlpPfQndEaUtOeWUUyrlSmzJK0MpbPWZonY4j4+GkZXP8nu1e4Vj2x6WL19e6b+0rtr2xvahtgxInmgfbfs+2z7l9aexMp23dzArjry+p9Y2sJ7ylVI+qtmDmVUW77vvvop7t8YZjgnsnv5a2p+8Oihx2vIdunc3qy3U/lX6Q4lT+gPJ53APZp5tRXkU9hNh3xBuG8rrz4ri4vdyEUBglis/kqyxFVAGiaNGjfIiQb+XCnzyySdXOrrDDjvMbbnllt6t9IILLvADzJkzZ64iLnSA9Mgjj7h77rnHC0ppcEaOHOkuuugiN2TIEL+vQQeocjiGilAdAGkjJJ2iHeRIwzxo0CC3bNkyL660I9VGTBtrEcrqOhqGLeHFZsfV7lr22yivULxJPA899JBPrzwjAyY9EMS+s+++++YyXrJkySrvPvDAA17cbLXVVj6dVjhoo2sbcvlOBp2zZs1ygwcPrmuvh+3kZV+rpG333XfPdAXSjljj1b9F8IqNU6dOrXTIUgb3339/H5bar0yF1/Tp073tWXtlsuLo3bt3dC9NXpjhPhJNq5Zn4Smd6ZgxY3zYmh49PChc0Y3t55E9OipeJO19+/b1+Sn5JN9XMxlg7ZV6Ih+pbxqWDV/Lix3ohJMEsXosA92ddtqpUv9lECETOVZgSrzhvj/Jr1NPPdWLHqnvWobGjx/v0ztt2jTfPuhBOWE9jpXvpAau66HQTdQObqVeqaCP1RvbJto2Sdq/sL2wE1qxdjLlEKBqyqPUESlT0g4fe+yxnl0oDrLaPsmHa665xm8ZsG398OHDK3VReMhH6pumPdZHqHCpp76EbYTmmfQROnFRVIZSDzrLa4eFad4+POFx/fXXu/vvv9+L9zCfZeLye9/7np8gqnZPXazvCttKya+wHGo90Pbm8ssvd2effXalnQ/DsG1O2J9uvvnmvlyHfWAo7Kpp023fI+EvXrx4lT2NqW1gPeUrpa3I2w8ZE8R57ZlODlhxlbUvMSxvYb9dTR1UkSf1WNsHO9aSNspuF2pUW6jx6qGD8veVV17p7r333lUOyJP4smxLaR/t2O3ggw9eZRwTegtl9Wft2NOdUv54Jp8AArNDS4g2rGGFlcZAGggRRDFRKMkNO/1YA2DD0UYkjDNswMMOLRyQ6mAiNqMZhpUqMMX2WlYw5b2ww9WiIEJQB85h2FkDGSu8lbF0FjLQ0wOJYnswYzOhdvDYqJM3lfnee+/thUFYbsJqELMrZBET6DEhaldJJVyZLZYVzJQ4tBO0K5hhJ2TDtGXZCrFYea6m3GSVdcux1tW6WD2JhRV+l1qPRVCHHbSdrJGyHpZVrVfhCneMo5ad2G/1MLGCSuKwAjiv3liBn7V6Yk+R1TIb1uHUrqHa8hjLt7DN0dV2nfiwgzzbdukEiQ74Y6uath7EeGS1x9qPaPsfE8KPP/74Ku714TaGmJdEXhnKYl7UDofxSjihKM3L51rLaThI1z4ubC9ibb9+J4JG66A9bTlMc1Z/mtUHhvma0t7m9T21toG1lq/U+pe6gllUFnWyKVy9y1sJtvkVY5dS3+SZsK2zfat4yDSjLZQ4JE91gSDWdxbZVrRX1eaheg/Y8yfEBvkIx5T+LLVM8Fw5CCAwy5EPVVth3WVsJQ872lilDt3hbOTqPiUiIBzk5B1SY2fwdICXZaONT5+RmWXr/tcKgRnrmCWNkm7pZMLZdTubaQdyWQ2nXfm0g3B7TUmsc4yt1FZdQIIXNExZwVu0aFFV7px2Fc/OkmfZaQdGstokq3pFh+ZkxRETmJoPWWEWuWTpoL0egRkr27UOUlPDCsOvtR7bgYR4Ojz66KOVlbFwQGBPGLa/hYI1XLnWZ+tlIu1CbPY6td6kCMwskZBa56otj7asx1a7w7YvdOuzdml9lO/CFemUwW1sUKntYtj+2/qik5ehZ0XYJuiKcYxlrasSsXY41hbFRGesrRbbai2nWWUnFGPyXGiP2HzLLbd4jwXb12S1hXn9aawti+W/5kO1bXqsHU5tt5rRHsfGEOFVSGEeFJVFFfm1CsxYGUypg7Y8h/Uk9EZrZFsYqwthnhbZVs0EeKw+2knDlP4s1eMhte3mueYSQGA2l2/TQq9HYMZmrkJDYwIvJjDtwFL3oumMeV6HqL/pYEZcR8NVqnCAkyJoUl02wgGwdioSR3hMuZ2ZVNdj25nFGuos8RI+mzpQrrcghR2ddrZ5wi+c8Re3arvyk5ofdvIhdOMqiiM2sNEyo1ciFLmGpQyYi8pNzN1KJnbsYKTWQWrqQC0Mv9Z6bEWFXukQugZqvuS5UWuZ1HIQWxWvlUnMRivGUutNKwRmLeXRTqzJ+5Z/2Pbqs9YbImwPah3c1iowdbUnHNRbO9QNPaUMpbRvKe2w7UNiK6XtFJhh/ymTuPLRCeKitrARArMojrzJzVrbwDIITN1ukVcWs/imrmDWWgelvoeeAFn1W9vrettC3Toi8dgVxZBBim0pdVeeibnUqzeT/J7Sn6XGxXPlIIDALEc+VG1FvQKz6JL1FIEp/vq2Qw8b4moa7Ha4yCp0G7c0ePbuzSLXLBVAdlVSB5yxy9zLIjDDQXE4MxobwGe5bIWXqmeJaxWaKmp1cJXnFqZ8bTmzlSUMU1YnmzGgqXVwlVKx6xGYtdRjKyok72IHSeV5K9g0hRNFujqsz9QjMDUMO7Ot5bRsAlNtTS2PIR9ZqdVBY5bADMWczYdaB7e2LIR7e/NWMKsRmOEgNqVOhM+ktMOhaI/ty2+nwNRBtB6CJPtpdX9zSntbr8BMiaO7C8y8sljNeKWe9ifsn6rxpGlUW1iNwIyNY2qpw+G4SCby7R7+2ApnrfHwXjkIIDDLkQ9VW5E1cAsHJ3luEKH7mXUPFaEVNiy2AdYDbuygJ1VgxhrUdgpMbdjkEAg5zEBPOE3dM5nlIhs78CVLqMQ4hsKt6kJiXshyl7Idlp0VjTX2WQLTDkxDwR0eBCPxnXbaaU5Ok1X32fD04rDchczsfjUdIGuY9jCaagbMnbiCaQfUlmFYj0OhEApMPfwmtudOVonDU0ftvpmi/XS1CszQkyBcUa1ngJfV/oSTRKn1rdryKLbbmXutM/KvHs4T24Mp7srhSrPGLe+2w0U2PCQrNnguKkNFnFPaYXlGJjzFwySc5LDhN0tghhNgMRdZscPWWZuXKe1tvQIzJY7uKjDtQUtZ7Vm7XGSVuZQPPUxQy4q0E3vssccqXlWNagtjbXfYrhbZpmOlojqsv2t4Uk/lY7cipfRnuMimki7HcwjMcuRD1VZoZVy4cGGlUQo7h/DAFdvxWrdFG7mdRZeBQdZeQ3knPIVT3S4lDDnZdo011nBHH330agfK2A3s4h6kdg8cONALD/n87ne/qwhcSYc2LDKIEuEgAldO2txrr70qJ0PWuqfH7kcJwwgbYeUmXMQWcb2Ra1zCgVYsTLufIdw7pSdzSjpDPpo/muf2tN3UgpMlMOX9vD1N6vZoy9utt97qoxVbhYHkmx4UIGHZvafhhId1g9HTQPPiEOFXdHpx6FpjXel0j0iWu1zsAJyQaexwkJhbqH5n8zIlf1LDioVfVI+zBGBYxmIrkeGKkKZFV6D1YJnYKczqZl4vE3saqT2IKBZurN5klQWb73ntZEr+5ZXx8MRXe5qyuleHA0YrgMO2T13k1C4dLMdOMI6lPfW7lPqiYakN2ifolVbh/jHLsmhPdsi9qB1+8803/URIyEfCCe0L22p5ptZyKu9m2Sa/xVZRtc7GrnxKaW9jruja99oww7wO25lYm/7ee+9FT8Kupw1sdHsclo1Y3sXsLWrPJFy9qkbuQJbJ0cmTJ69yYrP2J/W0P3ltUpg2yc/wxG9Nh7rM12qLHXdp/233qWq9kYmb2F78WsdbdpwYHhJU1J+ltMc8Ux4CCMzy5EVVlmgjI64OMrgI76lMcReywkIitwNFHTSddNJJ7oADDvC2xWb+9LoG+V1WAOU4eFkZ1dn2cCAkoiQ8tELClf068m/oPilhhSJXwpbnwjs6Ja5aG72svQZ2hU/CF87KW462f+aZZyr31mXtL7QDLglDZ7vtUe/Kd9y4cW7KlCmVshC7V7QagZnVqdo7RHUvoy2A8rtcL6Idi/DWshCKYzmkQvM9ZPCrX/3KDR061K9aSl6Gv9sOLYzjhhtuWOVeQH1Xrr/ICjPsoKQT1iP2NX0ycJDVOs2XvHITq0dnnXWWO/zwwyu4pNzKoE9O6I2V97yKHdbBrLBOPPFEd8wxx1QG0HaAHqvH9noWjT8rz6WMHXLIIZWrP2xdl/8Wga+sNF57VUgsfdKW2Pt5Y+1HHhepd9JOPPjgg5UyaK++se2OMIvVG3t9h8QVKwu//OUv/aSW3gtYy3VHeWU8LI8quqQNkXKpdS9Wz8O2LyyL9kA2W4clrDDt8t2kSZMq1+tktTfV1pdw0kzaArmCxXoPhO19teJSbM1rhyVtIghsOQ3Llr2mRH6z+Ryrg3ZfWl45ld/CfNH7jrPc+iUtscN98trCWJsjNob1U9sydXtX27V85cUhZUivSpL3YvcVKrvUNjCsl9WWryL2sbwL7xO1eV1UFrW+6jty7kBYt1LqUTV10F7NZuPS9roZbaHmbVivdAwXuuOH7Vit4yzJz3BCOMzjvHFpUXng93IRQGCWKz+Srclzl0kOJOfB2B7MRoRLGN2HQJ47VfdJJSmBAATKTsC6hYdudKG7dbvTIn2rfKq54qHdNhM/BCAAgWoJIDCrJVaS5xGYJcmIHmwGArMHZz5Jh0CJCMjKnKws6Z3D1rRXXnnF/7nFFlu03WLpt8855xx32WWX5e4VbbuhGAABCECgTgIIzDoBtuv12L6tRtpSdHhHI+MirM4kkLVXtDNTg9UQgEAnEojtH9Z0ZLmjtjKdoRti7O7TVtpDXBCAAARaQQCB2QrKDY6j3j0jeeaEexTk2Xr87RucdIIrCYHY3rJqLl0uSTIwAwIQ6AYEYv2WJCs8N6AdSbV7NBGX7cgB4oQABNpBAIHZDurECQEIQAACEIAABCAAAQhAoBsSQGB2w0wlSRCAAAQgAAEIQAACEIAABNpBAIHZDurECQEIQAACEIAABCAAAQhAoBsSQGB2w0wlSRCAAAQgAAEIQAACEIAABNpBAIHZDurECQEIQAACEIAABCAAAQhAoBsSQGB2w0wlSRCAAAQgAAEIQAACEIAABNpBAIHZDurECQEIQAACEIAABCAAAQhAoBsSQGB2w0wlSRCAAAQgAAEIQAACEIAABNpBAIHZDurECQEIQAACEIAABCAAAQhAoBsSQGB2w0wlSRCAAAQgAAEIQAACEIAABNpBAIHZDurECQEIQAACEIAABCAAAQhAoBsSQGB2w0wlSRCAAAQgAAEIQAACEIAABNpBAIHZDurECQEIQAACEIAABCAAAQhAoBsSQGB2w0wlSRCAAAQgAAEIQAACEIAABNpBAIHZDurECQEIQAACEIAABCAAAQhAoBsSQGB2cKbeeeed7oorrnB33323GzFiRNUpWbp0qTviiCPcww8/7N89+uij3WuvveZ23313d95551UdXk97QfjffvvtTv7t169f25Jfbzmwhl9yySXuiSeeyE3T3Llz3aGHHuquvfZaN2HChMx0y3MPPfSQO/300/0zUt6uu+46d8YZZ7hevXpVzUtse/XVV91VV12V+b6WabHLluFYulLSWrWRPeiFlPKfWlZSsWXlb8r7jawnKfHlPaNczjzzTN8Gt/rT6vhT44s9F8vzespBjHVqeCllPhZ+o9vCVpeXZsSXmtf1xJ1a7ori6Ol9RUq5b3Rb36i8K8pbfm8eAQRm89g2PeR6BkxSeU877TR39dVXe3F65ZVXOhnsyOfiiy9GYObk3ooVK7xouvHGG90+++zTVoEpHd/555/vRo8eXfNEgyQ1NU1S5o488khPZ8aMGbkC04apOO+4446qB9R2IuSEE06oSmDmpatMg4ZwsicsfkXpbnpjYyJoRllJtT9VCMTCq6e9TLUv5TmZwJk4caJ/NKwPN910kzvooIOaOmGlA7fZs2evFn+K/SnPSBrlIxM91cQXDirtu7ZfqqcchPZnxWGfSy3zWWwa1RamsM97RsuetN0jR470bXE4GVf0vuZrvbak5nU98dQiUmzZ1bgb2VfQ1qflaC15lxYyT7WKAAKzVaRLFk9sRqqRnXbJktsUcxrZ6dRjYCMHzilpsoOUvBVMSZPtTOuZuNABmoSZt4KZxTElXfXkQaPejXWq+p3EUau3QqPss+GkMK2mrDTDxrKGmbV6c84557jLLrusqQJTmDR78CZlY9KkSZUJqHria0W/lBpHSpnPKnONagvrKdP1CswwX+uxJfajmB4CAAAgAElEQVRuaj40Ot6wXbNlt1lx0dY3iyzhloUAArMsOdFiO2IdZRka9xZjqCu6FLeRuiJIfLnVArPRrjCJyXQpLrLdUWBKmnRgWI9IT+Wc+lxK+W9XWUlNQ7ueiw0u6xEv1aZD2/qjjjqqao+Corhikwr1xNeKfik1jpQyX8SnU39vxWRRaj40i2Er0qi2Z0260NY3K3cJt9UEEJitJt7A+GLCQgfhMgsus+HixmndJ617ljUlz2VG3TD1+ZirkgxUxo4d6/fmieuVuvQtWLCg8l3oThpzFbFul9atSMI78cQT3UsvveSWLVtWcdMUm9TNzIZn47L2x1xJi5iFHYKkTxgMHz58tT2Y1oVU3ktxbdRBy8033+wuvfRS9+STT1ZWqkLXqphLbqrALOIt9sYGuaF7mOxtPOWUU1bZg5nVWVr2MdurGVBoPkk5OOaYY3w5C/Oznj2YdhAcK8t236jN59AGOwiVPafiwiyfIpdieSaLo34/fvz4zBXcIvvrqYvWtrzyn1JWwjId1hHbRgmz5557ruI2GstfK2LFTnU/DcV4o+pJWMdtO6ptUVE7YPN53333XWUvvISndUX+2+6TD8uRTfv8+fN9u6g2pLbbEn7YNhRNZIT9iJbtME61V90xVdBmxZe6L6+adkNsCO0NXZOzwgvdZ22bP3Xq1NW2C9h8D+PIagtjWwCWL19eyfeUbRip+VfEIXRn7tOnj3elveeeeyrtmJZ3zfO8uG2bNGzYMF83tWyl5nVR/bZpCtuSvFVCdRFPSWPYL+alK3WIV09b3wgmkn75xMZEeeVez5toRFuvdULKuGzXeuyxx9zxxx/v7arH6yE1D3iuuQQQmM3l27TQw713/fv3r3RIe++9t49XKqx+L427dS1MXcEMZ2y1A5XOxQ7mdP/mRRdd5GbNmuU7EhGbffv29fHq4FYPtdDGafDgwX6/p/4tgyQ9NEf+1QFW2NhopxJ24vLchRde6K655hrXu3dvv1dS45CwlJsV1HLIURGzcCVG4v/hD3/o3nrrrYq98p0IL3VjzLJRC0XYQO+0007epeyCCy7w4i0clOnzVoBKWCkD5xTeysce8hO+Jx2rTFyIDXrIT9aesrCM2cGXDAROOukkf7CUCpaig6U073QQoYMwZbBkyZLKZEY4QLa2aLmwe2jnzJlTESa23GpZtuVMwpKBpgzMbZ7cdttt7vrrr69M6gwYMMAPysaMGePLoS3bWQ1D0ax21oSFzYNm1MWU8p9SVqT8nHrqqb6Oyt7vUDhLnlo3UZtvsfy1ZUrybdSoUb49se2U1Kmwvcw6FC2lnoT7JDUNBx98sI87pR2I5XPY1hbZYgWOlHcpb1Jepb0LJ79CHrEVxQceeMC3OUUHxklY8+bNq+zTt22q3XNpDwFLiS+rHQnFXzj4LWo3Qq6xFaKiiQtJV6zND7laMRu2GbZdDdvCc8891x133HHO9tOxPjHWboS2hxM4dtLDHkoXcpD3pO859thjfRkI+5WYN4Ltb0V42DDFzVQne6RNGjRokJ8cloPaDjnkELfnnnv65FhOYVosJynj8rH129b5cPUxVp6qTWNs763tK8J0VbN9o9a2vh4mYT3Uv225a1VbL23V9OnTfX6G+Z7VFjRtQE3ATSGAwGwK1tYEGnYAWR1STEymCszwubBRjK2sxDrr8LvYM2F67EBeiEpc0rhPnjzZA85Klw7+pZGSZ1Swyjsar4oSFRvh4D8mSOR0XXviY0xA2VN9U2fZwwGalh6x+/HHH19lYiDGO0VgpvCOMY3ZEHMjCstFXhmwbnmpjNS28BTZlHjzyood9IVCwZYXPQgjHFDFBpSSn/fee+8q+yVT8kjLuAya7OmidkCdtwrarLo4ZMgQL5BTyn9YXsOyEooTzRvlJX/rBJHOlFtBFysvsYmcLAFXdOp2aj3ROpo1MVbUDqQIzBRbstzpitptO9CUQ4Vi+ZslZuwEgS2zKrBjQiQ1vhiXlP4kq8fVd2UQa/eLh21ulkgrKvNZosvW4dS2UD00iiaCw7TG2uNwkiOFg0wuhHlrJx1iaQ376LA+6KRQzPMiNa9jZTz2bsp34QSXsCxKY6z/iLW11Y768uyVSde8tr5WJrE4ax3r1NvWz5w5c5WJKsmb++67jxXMagtSiZ9HYJY4c4pMiw1aUzupVIFpbYi5/8RmpqsdENhZQuuuofFlrdrExIWufqhwFPvDWcVQABQx004yvJYjnBm3rOwMXJG7WSycLOGVMqAtKjdZvMOONLYCbAeUlkeYF+HqS0ysZX2XZX8sn1ImLlIFZkpZDl3MrK2az7H8rFZgqvuShp9ySnCK/UXMY2VD3oldS2PTmVpWdGAfy+PQqyA2wEpZabJl1Ar11DwIxWO4zcDanjU5pM9ktQMpAtPGk1VnY4P+kG1euy2uaU899VRlRbmo7bCTHeGz4baI2ApmUXypoiN1Yiorz8NJiTC8LK5h3U4RmKltYVE/lHUVVsyG2MRObHLFctCJBinvsdO+w3jClVJbHrS9Ug+q2F7f1LxOYZxV57P6pdQ0aprC8VKsrS2qO+HvWXUppa2vh4naoWkQDy51w04Z6zSqrRc7ZIU7ywU8Vj6qZczz7SWAwGwv/7pib5XA1AGKdDq6N00HbvUMakOXT5nRCjtBOyCNNUS24ZfVTXW50LAFcCgwY+5z4cpYGK40hOGANyYk7MziySefnHQMfDUCU8WSXSFLHTin8tZVPYkrdox9aueW5bKU5xKVVyHKIDBjK7qxAX14P2pqHtXTqTarLsqgo6j8p5QVdRUOV4WKBl5F5SW1PKbmQUo9EZtjK6ehsJRJh1g7kCowi2zJE5gp7bbegZyyV1zTHHqFZOVfTGAWxZcqOuoVmBqPrrqG4cVWBSWdtQhMW1a0D4mVnVoFpvYJ1hsjnETNKvtZHDSf7ORoWNayVkVtecgTYql5nVq/U1YwxTYrrOTvvDRqWpopMGu5C7ceJpp+Lc9yToCWHXX/zRvrNLKtt5NfobCupy+sa2DNyw0jgMBsGMrWB9QKgVmNq5W6j6asYKa4f1miKjSzNvGLMBXRJTOl4gqVt38l5FbUsac0ujK7HIZbzSAoFCT6brh3NjaYSBk4p/K2+Z3SkajbWVZnEK5YpR6uEatNeQIzPDwkvNsttmKfMmgIuaWwbsQKZi2DjloFZlHZaLTAlLxN2atkZ/jDA0Vs/qYOtlLyroiF7k/UOGOufyntQIrATLElS2BW026Hh6/k9WRZwsu+E7PJls28+FJFRzVtqxx8FA6Yw3iaLTC13dYDv+Tv2CFAeROdWSuYMdEUO3gshYPmoxVhameWwMy7R7OMArOaNHY3gRmrX9VOpqeMC3QyMbWtV6FpFxEQmK3XFI2OEYHZaKItDK/ZAjPPHa3eFczYQCVMT3iYRmxPpXXTCcWnncEP907ajrxIYKrbiM52axZbe3Wfmm1QqxkEhQLTDkhiJ+vag4tSBs4pvEPxmrU/NXWmWOySwWTeXZmpjNS2cACWtdeoWQJT0y722DspJR26f6TTBGZR2ZC0iotsSvkP9zKHZUXrZOzkWIlHXOrsPmut37rq2WwX2SIWIjDzJq9inhMp7aikPSw3KbbkibmYCM9qt0OvjqxuzAqPsF2SNkwmevRAt7xDfrLia7TAzJoIKGo3wpW9WJtvD6mK7ZkO3bOL2sKUSbBYvkiZu/LKK/1KeZEbbTghYjlI3bN74LTNlX9lD2usrOkEYrgNRPc1ls1F1rbTVjzmpTHsF4VxnnBOHQLWI6BSJ9Vi7W/MS0xXMKsZ69Tb1ktc9lAxsfW0007zh1Nm1a1UtjxXDgIIzHLkQ01WhPt/YgOf0MXKDpDC00jDzliMCk+/1DhlVlNObFxjjTX8SaB28Bnr1MPvdBASuigtXLjQ3XrrrZ7Hgw8+6E+c09WOLPfELFe1WNrDhjmVmU23iFW7uiK2ymBL3HND11WZNZbOVwbo0jHFBgChO5MWhtCVRU/psyfVaucnM+MpB8Dk8ZayIflty4WyVUGgZUL2sMhHBxbhoQMp+3Nip4jaq0DCShGW91gnHyt7qXUgNqiMhZe1j9Be1RAe8lO0V0/T2ohBR7PqopSxcDVD94raU6Xzyoq6i6oLnqY7aw9Q6IYXy49Y/Y8dgpGSB2EZ0Phtu/SnP/3JX08R1jeJUz4p7YB6RdiBuZ0okjIrcX7ve9+rtK0xW9577z3vvmxXw2JtWlG7HasjWZ2SdWuzz4RlQwSWXMEip0XKBJydpMiKL+/wEiuO8laQQ7vDicbYnsi8ep5X5kVA2XTF3C/POOMM365qm2ntsyuNMbdWKWfyyduXF/ZFNnw7kVPEIWxPw8kd2zaF+RruGQ/344aTU2Jjal6n1u9YeOF3taRR6lfYL2ZNQGh/HLb/sbpUT1tfK5PwPbVh4MCBXtjJRyZOW9HWyynY4anG1v0+lp9ZbRLfl5MAArOc+ZJrVWzw/stf/tI3EDpwkw5JZpClwtrvzjrrLHf44YevEr4M7mTmaL/99qt8rx2EXtOgP9x///3+KgYJUxohPTpcfpd3pCPRKz/0O3tvoXyng0l7R6B8J9dWHHDAAZXOVAZhQ4cOrdx5mLUZXDoNe7WBTVzIynbU4WAgi5muVFlhIWkVNxBJg/4edvQyoBB+8m/soJ9YPoaD1tBGyyDlfcvC2h/yvuGGG/xBH7ashNet6EBHrqKR4+x1hj4ccNrDbnSAFBZo4WePqteyUuQ6GcZleWmHpHFJHHr8v01XLK1hvcgqy3ayw6ZN7FC3IDuQnDZtmp90sN/lHV4TCq+UuzPtYM2mvZF1USYDisp/aIfUp7CsyDNhuQ3douR3mVxSd0Id4Mfyd9y4cW7KlCmV4qX309q8kdWXxYsXF+aBBpJXT2Ltpy3bkl8qOnTQHbYDcsq1tU/ri63r+l2eLRKGXkkjNtg2JmRV1G6H9aTo7sUw/Kw7H7P6llh8Bx54oL/rWD+SHnvVhbYRjWg3rL2xcqX1PKXM2zZJ0qv3BIcrmHltocRn776UtIqNch2M3VsZGxjkTeZpOOrBE7af4f5m6a+krqitseuepF7a8hH2UVljh5jYLcrrlPqdVU5i78oEVzVplKvIvvOd7+SOoUJvjKwJY01ryEu/T23rY/1trE2J1Z3LL7/cnX322ZW2UMcx8m/W3eGxsU4j2vpf/epXfnwnY0/p92IHPNryUXQdUaxu8F17CSAw28uf2BtAQDpgPdynAcERRIMIZN2rJwMidafLW7FskBkEAwEIQKCtBJrZFua1pzLpaV3O2wqhZJGrx0HeFo6SmYw5EOgoAgjMjsoujA0JSOdqL4eGUDkI5Il+yTMZ+Oy8887lMBYrIAABCDSJQLPbQlkxk9WqmFB65ZVXfKq22GKLJqWuM4PN20fdmSnCagiUjwACs3x5gkUFBGL7XHCfKFexydrvxoRAufIJayAAgeYSaGZbGNunr6mRSbxbbrnFu6njKbJ6Hof7u5tbCggdAj2PAAKz5+V5x6fY7jmJ7W3s+AR2kwTEDgNJuUS6mySfZEAAAhDwBJrZFmbtwUy927QnZlHW6bc9kQVphkCzCCAwm0WWcCEAAQhAAAIQgAAEIAABCPQwAgjMHpbhJBcCEIAABCAAAQhAAAIQgECzCCAwm0WWcCEAAQhAAAIQgAAEIAABCPQwAgjMHpbhJBcCEIAABCAAAQhAAAIQgECzCCAwm0WWcCEAAQhAAAIQgAAEIAABCPQwAgjMHpbhJBcCEIAABCAAAQhAAAIQgECzCCAwm0WWcCEAAQhAAAIQgMD/397dhdxRXY8fH69+RAoVIr5gfb1opIIWK1RI7IWWRFqKNoIRY1Cq4mtTAhHFGGMS442CoCZqY6DF5CIFxSAWYyFQNCBUlNyI6YWoVCjVUC/E9K6/35o/6/zXs7L3zJ45M+fsOfN9bjTPM2dm789+XXv2zEEAAQQQGJkAAebICpzsIoAAAggggAACCCCAAAJ9CRBg9iXLeRFAAAEEEEAAAQQQQACBkQkQYI6swMkuAggggAACCCCAAAIIINCXAAFmX7KcFwEEEEAAAQQQQAABBBAYmQAB5sgKnOwigAACCCCAAAIIIIAAAn0JEGD2Jct5EUAAAQQQQAABBBBAAIGRCRBgjqzAyS4CCCCAAAIIIIAAAggg0JcAAWZfspwXAQQQQAABBBBAAAEEEBiZAAHmAhX4iRMnivXr1xcbNmwo/zu0n+PHjxfr1q0rHnroobmnf+fOncXRo0eLAwcOFMuXLy8p5f+ffvrp4uDBg8WKFSuW8Grajx07Vv7+kUceKT766KNi5cqVxdatW6cuiqprNz25nOvVV19dkrem55jn8VrPu7KddV5S/UN1cNZp5Xr1AvOoj6G+fh7pqNfJ64g2Rl32vTGNnMa+vEps+tSo7e7du8vxOPYzi3KePjezP0PqvFLGqy+//LJ49tlni2XLlk2dUMpjasK5n4AAc+5F0E0CJBhatWpVebL9+/fPPUBrmqsu03/y5Mli06ZNxcsvvzxJxj333FN2fO+8805x6aWXnhIg6oH2s2vWrEkKMCXt0rlqMPq73/2u+P3vf1/85z//KXbs2JFNgFmVt6blNa/jbSDfle2s8tLUf94Bpr3+J598UvYv7733XuUkrYmltBv5qZr0NTnfvI6NBS195S/WV7YJnpqa2WvrZ7WflH/Lwubhw4cnp82tjbYxmsVEd94Bpr3+2rVry/FTfroKFrRCaP2RfkTGYakvfS4UStnddttt5eXr+q6uy1nrmm0Ptr3pnKSLYKxpO049PmVeZvPZZZ66Lo/UPHNcdwIEmN1Zzv1M8x6kpgXoIv06oPiOzgYmdQON5KPJ5D60ctdmIjOtX+rnm+Qt9ZyzPC5n2xSHofj3HWDK+a+99trBB5ixMu8zf130lSl1NXZMbPKniyh9BCfTpJfPVgssaoApubZB7TwWs0JtVX8n6QvtiMqpvqb0NbT7nEosn7QQYOZTFlOnJHUrw9QX6ukEKR1Z1aV1IImtmmsnKFuI6waa1CAg1rHmHASlbtHsqZinPm3OtimZG7p/Sh7rjpn3pK8ufdP+ve/8zbuvjwWY0m9ecsklg9tBM2158/l8BVK3yPaVg9i8pm6+0ld6mp43ta/peots03RyfH4CBJj5lUmjFEmjfvzxx4srrriikGcM5N8SQF1//fWT7Up6N++7776b/E63Ne3Zs6f8vP7o3T17x0/uMhw5cqQ8RP9ut57YLbmaHjn/c889V/z1r38t7r777vKz/jlFSbNdvZsmwNRA7/33369cEZRryHa/G264odI55RlMa6An0zydeeaZwe0/ftuMDYZtR37RRReVWxL176EJnXbou3btKrZs2VJuCfam3l3OJxNA/wxmarquuuqq8jlZedZ0mu0wVfUktLXI3nWOBZi+zKxnVbrr6qUNCG17SbkTHqpkej5pHxs3bpxsKfTnq8qPrx+pnYadbMlndFt9aFFGy0iOC9UrrX+PPfZYcdddd5VJ0G3i3tSe357X9zuxc3799deTehdKT0oZ2S3KUnfvvffe4vPPPy/7grq68sUXX0yu77fO+/pYlb/UdhYq31hfr8/bh9qFurzyyivFk08+WdT1j6n1yPdHqYt33sbWC1s3P/vss8nWRl83pxljQkZV9ULrtH32vq6utNnyGBr77PZE6Rs+/vjjQrav6jsB/Hbltv1RaGz25qGxTutKaPyXv9l2EtpGGZqPSN6a9FEp9dWeT+YxOt8J5dG/Y6Gqj0u5trX175bQdF199dWNtyJXjf0XXHDBkkeEQuOKnfNV9f1+Xmnf7eG3z3766aenPINZVUebtrtUb47LR4AAM5+yaJwSu2IkH37mmWeK1157bfKSHO3UZbKiz1Joo5YBXCeDOnj4jkg6BwlE5LOvv/56OeDbY7Tz0AFG/i0duLzUxg/kfhUslLZpAkxNyzRBjy0AP7m3kzsbFDe5gyn5e+KJJ4oXXnihnCTYFUwJ4nWyLwPRueeeW3z77bdlh33WWWeVCwc+eJVnO1avXl0mW4IVDWptefvVW7nm888/X3zzzTdLgoGUdElgecYZZ5T14cMPPyzT2+Z536p6op7nnXdeWY9C9dXXrdCzjfrMoNhUpbuqXj711FPFo48+Ognczz777HJycuWVV5YDuG1DTRqvtjedgJ1++unl+XTybycIeozNj68fqc9J2UmimFx22WWlsW//vgwkb1r/7bNTUv9uueWW4vzzzy93BGzbtq1c3JFg8IEHHpgs9IQmUr5e2gmoP+dLL71Utht9eZntO5qUkeRTfmSSZPsaDebkb2IrP9u3b5/UcVt/NNDUyWLsmeDQXZO27V/KV/p2fYFGqK/36di8efNkkil16PLLL5+UUd3LTlLqsg0w5XhZKJE+yL/8zJ7L37m39c4GlOL9q1/9qiwnPaaLMcYuEthJdaxeyPV9vy91W/vpLvtD//4EqeOyaCiLhzJW+PFI0iwTen2BnG2fdbtzfPlKf1zXXvfu3bskuNX6dtNNNy1Jg30xnu1vZFzWhaiq+cjbb789WVio6qNS6qgeE3o8xtcrX846lsb6uKp67tNWdwezyZzF95Pf//73y3au6f3vf/87mQ/oOCK/0DGiqg1qvambV8r5fJ05dOhQIYuvF1988ZJrVdXRJu2uiXeTusGx/QoQYPbr29vZ/Ytl5EKhjiy0bcEPVqEgya9IxyZM9q2vftCTzlACU7mDGUubHZCmCTB1wOjqpRIpdzDFvEmAKee028d88KR3aUIrmrE7Bj7IsenWwOWaa65ZsmUtFDynpMtOJqbZplpVT2J3YUJ3EPzLIXy+QpMgf/6UeinnlYUbu7AQ2yKY0uD9IC+fCeU7lp82K96aLr8oFOo3Qn2Lpk+Ol/T7oFgnAFqnfZ3zE7pQfxLbhdBVGfn2Z3czhILgUJmk/i6Uv7btP7Wvj9UhWRSZ5u5WqE5r/ZcFLmmbKeeP1WcN1kN10/eREoDYSWvTMSZmZPs/Wy+0vtv+J6VfSekH7DG+jvvFCDlWgzz5/wcffLBcdNF2F0pTShpS26s9V8qin+3T7FvtU+YjKX1USt70mFBblL+FgnZbzqm7ourSEuq/QkFv3Xn077F0heYsobG+as6V0tdoG5LFDQ1K/TxI7k7X1dGq/jjU7lJ9OC4fAQLMfMqiUUpCHbW/G6OdqH91dKgj8s8MSQe4b9++ciVftvykBJh6Dr+FzGfMrsLZY2cZYPqtapJGu5LYdYAZerOtuvg7k6GvmQkFNHWDtQas/o6FDXA0ULBv3E1J1zQBZmo9sWZ2i2bs2r7MQu2hKt2xehkKCLsOMEMLFSn5adRp/N/Bde246g2SPtAO1b/Ys4d+Alw16at61f00ZaRBbuiOQWpdaRtgTtP+U/v62OJMH19JpJaywCgLL/LTZDeDvbuln4vVCdvW9A5i2zEmZiS7c2J3knxbT60rTdqmH/tsPffBuw1O/DWa3A2Tz6a2V3ud0N3S0K6HWDBfNx+p66OafgVbSr2SQD11jG1SrnJsrLxCjx2knrtu7Ndt1KF5jF4j1AZT+hp/91LPZz9rdwvE6qjuikttd6k2HJePAAFmPmWRnJK6u2ZNVwzlwv6c0vjlRzvz1E7fdlq+A/V3QWRLRVd3MJtukZ11gBla9YsF3l0FmLGvlrABk5axXY1MSdc0Aaacv6qe+BXaDz74YMn3j3YdYNbVSwLM/1cj7JZGWbluEmCqsW6P0wmIX/wInVOu3VUZ6eRYzhl6Rsy2vdRgMnSc7y/btv8mff2sA0y922O3E9btILF3svW5aL/dOLQgZu8sTTPGVPUd+lxa3ddTzSLADAUmdpuw1GNx0EAiefLgDowFmL696nOlobuLekp/rtCxKYFR6lwjNc+5BJhdfr93iqP4xBbKZUFF6pNtg7HFRV/fY4urNk3yCE1KHY31xzrexL53PLXsOW6+AgSY8/VvdfUmk47UjkgSoitTMsDLc4KhLTh28K+646iTAB2s9W6a7WTrtkw1wfET0GkH3q7vYKYEZKGJixqkrq7adDcJMKu+i6yPCZXNlwx2/rv0bHpidxDqtsimpDtl++UsA0x99jQ0OaiqH6ltpW7yppOM0POlvhyqAkx/N8vX/yZ3MPsoI53Y+Beg9R1gNm1nTfr6eQWYcvcn9By074Pr+vvUQCDWd6SMMXX9sK8XEljN4w6mbc9+O6X8ravvpI0FjFWLJlVb9G3AIOn0/UDKfKSuj+ryDqa9u586xqb2tXrcNDuzYtdKcQyNIVVtsOsAs0kdTWl3Td05fv4CBJjzL4NWKfDb1eQksS0p9i5hbFXLfl4ebPcr0VXPEWjQKA96y5cn2+dC9OUP/i5UKB3TdsQa1Fatoss1/vznP0++SLqqA/duoQGobgJoJ5Taifr0qZveCejqDqZOuOyzk5LfUKAgq/dN0lU3Uauq1FX1RLfA2W1hfQaYsUmFf1mF32bY9RbZ0KTKTwZmEWCGXqyiZeknNVXbqbSeaZDh89ckwOyqjPyLSuzzRpJeyXtfAab2d03bmX7OPwOcenc1tDjSasBxH4rVf+2DY7tXbH/o+/tY/2/r2TvvvDPVGBNyq6oXUn/nEWCKhX3buX1W0r4h3vaTcoz0U1KHU99kG1uY9e0z9Nylr0fiJDsUql4yFFq4jQU9qYvZdfU51NeEtvQueoCpfVxVG0yZV8YWJWw56rVkLhmro7L44N+KbO96TjPG1tUJ/j4bAQLM2Th3fhXtNM8555zJVhm7eqgr8/pmWX1BSdX2Ip0U+rfFyu/1ehqs+C2moa+/sBM4vZvmn7eR9MvbB+Xnq6++WvLVHG3Q1CD0jI7k/d133619JXjVQ/T+hRl1A7Rd7Y09i6FlpdsGfUBoJ6faWYcG/FC61cO7y9eMyI+cTwJb/eoRa16VLs1LmxfO+EmvrSc+KFbff6WSLpsAACAASURBVP7zn8Uf/vCHMnkyeZL02muH8u7rrK3H+ln/NlzbrrReStvxE3x1TXm5SWgipluUJKgJTXZS89O0jYQmB/o7XWCourZO+qomnP58Wn/ts1c2mJAJs5ZD6O28Ps1ty8gHxLY/CLW9UB1v+jtZfNP8yVsdm7YzW2fr+nrNg20XoQljqD9vWo+qJn92HKrqr2zfJG80Pu2004rbb7+9sPn0z3tV9R0pY4y8ZdP3HVX1Qvoa39ZT+pXUAE/dfZvxQZHfYm3HcVt2TZ6DjV071F71eqE3zcvx+mbtqmf5ZeHZ18fQfEQXGW1eQn1Kap0NtdnQwosv55SgOiUN0y6c+2ukjv2+H9e3ytrdKSlt0M8r7Zu7tT5o+UhadXFJbirIOOd/tFybtrsUa47JS4AAM6/yaJQaH7C88cYbxYsvvliuIOrry30gKI1b3sLn787pheWc9uU+NkF2MJAATq4hrzfXO5h/+ctfigsvvHDy3X52Fdu/5EKCFxmU5L9yrl//+tfl99LpT92zPFVQPs96bMrg6z8refjjH/9YutrBUzpW+2p9vYbk5+abby6uu+66SRLtQ+z+/Po3nWDb88irxeVHJt322m+99VYZlMvqoHbo+h2o9ne6qOAHCHGX51/tW1GbpEsCYP16FLl+0xdLVNUTndzY56Huu+++4sYbbywHrocffri49dZbl9jq6+9t3kPHhdJtB0vNi9bLn//854VsWZXy1x+5gyLBpq8Lbb4aQL+aQM5t62aoDobyk/r1JJp2PynVRSE7CfBBpuYz9JKlUF3Ta9kJh/yu6rvWpP3LV+f89re/XVKntX5W9R1NykgmrtI/3XHHHeX3uIa+AkbrQKiuSP+kn5Xj5POyQ+OXv/xlsK2HFruatDNbvnV9vfe+8847yzRJX64/NjgIBUlVfWqsXNVB6lbshWExZx2vpB7Z58HkxXLS38rv/Z3QacaYWFlJmw7Vi1B+pN+8//77l5T3tP1hqF3KGCL1/s0335x8b6Mfv3yZp4xvsTKuaq/+b/4coe/G9seEvotb+z07H7FfU6L9hrzhN9RHpdRXPSbW7mQhIPQCrtAYa8fLlGvH5iFtFiVj+bDfU2n7Y1mMla938uOUnMeOO74N2q9w0kXo0LzSm0n/Lj9+XllVR2UnU2q7m8Yspaw4ph8BAsx+XAd7Vhns5Kfpcw6DzTAJRwABBBCYu0Bs2/TcE0YCkgT8ow/6oTZbd5MuyEEIIJC1AAFm1sUz28TJipv9cufZXp2rIYAAAgiMVYAAc7glL3eqjhw5Mtk5ZXMiAaaU7Y9//OPhZpCUI4BAYwECzMZki/UBv/Vqmm02iyVDbhBAAAEEZiVQ9RUYs0oD12knEHsmXYLLbdu2FbJlW1/+1+4KfAoBBIYmQIA5tBLrOL32OQGCy45xOR0CCCCAQK1A6DlEfY9A7Yc5IAuB0IuH/DO0WSSURCCAwEwECDBnwsxFEEAAAQQQQAABBBBAAIHFFyDAXPwyJocIIIAAAggggAACCCCAwEwECDBnwsxFEEAAAQQQQAABBBBAAIHFFyDAXPwyJocIIIAAAggggAACCCCAwEwECDBnwsxFEEAAAQQQQAABBBBAAIHFFyDAXPwyJocIIIAAAggggAACCCCAwEwECDBnwsxFEEAAAQQQQAABBBBAAIHFFyDAXPwyJocIIIAAAggggAACCCCAwEwECDBnwsxFEEAAAQQQQAABBBBAAIHFFyDAXPwyJocIIIAAAggggAACCCCAwEwECDBnwsxFEEAAAQQQQAABBBBAAIHFFyDAXPwyJocIIIAAAggggAACCCCAwEwECDBnwsxFEEAAAQQQQAABBBBAAIHFFyDAXPwyJocIIIAAAggggAACCCCAwEwECDBnwsxFEEAAAQQQQAABBBBAAIHFFyDAXPwyXogc7ty5szh69Ghx4MCBYvny5a3ydPz48WLdunXFQw89VKxfvz56DrnGq6++uuRaXVy/VaJn+KEx5HGGnJNLpdY7m7Z5l8W8r+/L6cSJE2WbXblyZbF169api7FNmaRetK1dX2lqm566/HZdJnXXS/l712mSseDpp58uDh48WKxYsSIlCRzTgcCzzz5b/OIXv5iYSzlcdNFFZfsf84+05S+//LIQn2XLlmVJ0XUbzDKTJCpJgAAziWmxD9q7d2+xdu3a1oHbLHSaTpJksvbJJ58UN9xwQ/JE/+TJk8WmTZuKl19+uVizZs1MA0wJnletWlVJuX///mBgrJ997733iksvvbTxRLwq37Mo27prhGy0fOSzEngcPnx4cpodO3Z0EoTUpSv1720Ch6b1PTUtKcfJtR9//PFT2kDKZ+0xoTbY9BxyvPodO3as6Kps25RJatrbll1faWqbnrr85jaR7KOeEGDW1YJ+/u77fD8e93PVfM+qbU3GuXvuuSfbALOPNphvqZCyOgECzDqhBf+7dFxbtmwpdu3alXWA2bQYZGKgwUfTz/Y1IUtJR2xCo5P+0OAybYCp6Zpnvqex0QBZzpHzym5KHnM5pou6ME0b9A65BTO5lBPpWCpAPVmcGiH9x2233VZcccUV3EH+v2IdyjhHG1ycNjhtTggwpxUc+Oe7mEjmRjDtnYDQFtlZ5bFqxVyDTLlT2cdWodzrQlXwfckll1Rue55V+S3KdaZtA9O2QQLMRalJs80Hk9vZenO12QqwRXa23lxtOgECzOn85vppXeHTRPi7W9oZyd1JuUspWz91NfDMM888ZWuh3YaiwYye229Ns1s25JjY1jV7ntBKpJ3I7tmzp9yaJz8+iPLBj93WKfm+9957i88//7z49ttvy1VP+6NbS2OTXr+tQ4KVumcwNf8bNmwonw2R7a1dbN9rE2D67UR2K60vR3W1edZ688wzz5zynKt1FtPQHVR7jdBWJp++tgGyt9G0SRnEAm6bT0m/r4Na/1555ZXiySefLNuIr3+xuqbbr+vaYaje2XRJeX3ve98rtzfrc16+vuvxu3fvLtOn26mnqXM23TEXfeY5dOwFF1ww2VKe2ga1T3rssceKu+66q8xL1TXUIxY4VPVDVW10mgC4adnZdFx11VXlc+Cy3de3pVCafP18//33G9/N8XUpNT1SNlVtN1QmKf153fW/+OKLiVGoP6mqt13XkzZbZH2dDI2rtr111T/W9XX2OtIHf/zxx5NHY0Juts/57LPPynFVx5Y2Ljom16VTjvPH+MdDqtJm67ucyz5CYcvC1iM5v22bobEidbJXV7/ts5NVddm3P0njp59+esozmFX1p49xo2q+IWmOtcGqcbKJWWo5cNz8BQgw518GrVIgjfyBBx6YTDa00UsndP3110861dWrV5fnf+655woNKiUg0q2EoTsV/nfaMWhg4DsQH4RIGuSZTnme8bzzzps8D2fvwF155ZWTyakMtmeffXYZXOrvZUCT655++unB5yLt9js/MbOdlb7Mx3aKdrCyHbAEKXLc888/X3zzzTfR68uznTrBlxcGnXvuuWVg28XD97GBW8vAT0p9WWk+beDhy08rnBwrgbTWhdBE9MEHHyyeeOKJMvBRq6uvvrr8jPxIGV9zzTVlfVN3X79kUNQXs0xzF9bayLU3btxY1uvYyzd8PbDpe+qpp4pHH310sugiwd327dsLDZrsRL6qrlW1QzEJ1TtpL9u2bSvuvPPOMu02XzZo08nQ22+/PVk0keDksssuKz1j5ZrSoUg56F1fbb8+z3aRRexef/314u67756cvkkbtJPuW265pTj//PPLRQFxkBeo/OlPf6pMT2wCLHXzhRdeKLf327p/7bXXRtvozTffXFx33XVlPmLPNccMm5ad7Suk7M4444yy7Xz44Ydl+vT6vp5o/6nPg19++eUTL1lkSNnBEHq2OjU9kn8p33fffXdJ//Daa6+V5SU/GihLX7N58+ak/tz3nXIeaXfqYY000LQvZaurt13Wk7POOquQ67XZoqn2Oo7ZF9PZF9iIcRf9Y1VfJ9f77rvvljwKY/v6r7/+eklZ2r5FykfKV8ZnKSMZz+VHxuo2LnXplOArNp7rc/ZybUmTT5uU17/+9a9T3qFQVRZan3TOJIuVsbEspV+17biqvcu56uqyH1sOHTpUyCL8xRdfvGT+Fqs/uiigbbWLcSNlvhFqg1XjpC7QazpjfWSKP8fkJUCAmVd5JKfGByKxoM8PcD6ICAWYsbsnOtDbZ/50ohPqQOQ8endCMqZp1MmLDLpyjE5aNFAIBVk+TbZzlvPZF4qEAkw9xr5FVgceDZAUP7RVNGaiwVZXb3Tzq3y2Qvg7f5pPmRDYCacP4kLPboTu/oXqhh28dFDU8vrggw+WTEC1XDUwkX/bANWWwU033dT4RTxaL2TRRN7sWHcnNHRHKFSPfP3Tz2kaq+paXTsM1TspN+8ik4eqO5h2AUkXTdrehZPP2cBM0ujPb/sFCQp8W/YTpJQ2GApk9XN16QlNWny5+ImkTpxDbbStXZuy8/XJ9oX2rbix+ioT6rq6XjVwxPou2wa9r6TFL+D4xbhYmdT1536hSvrO0LlCaZp1PZnmTp0fE7XcdaEmVJdCdSVlUlDX10lb8Hb25X6xoCC2M6etS106ZU4QOndKYFM1fsd2kaiJ9hV+MaPNm+tT2ntdH6wBrx3b/TguiwZ142uX40bqfCNUl+rGyRSzlHbAMXkJEGDmVR6tUmNXzeydK92OZl98khJg2kTYgMdvNbUr6Tbo1LuQch7/0hUfUMbuoPpXw4fSLVt2Qls2UwNMP2HSfKcE3bFrtCpA86G6O5h21Th2bGhQ8YsCkvd9+/aVdw80OA4FX7pl2edLJrxHjhwpfx372gi/zcmeo82b8LQuyiKB3kVJvQNl76D5bVJ+O7QfyGVCGKtrNk+xdugnN/bOUiz9saDAtrm2QZLf4mTzoP2HtgGxkrvzoTKO3VW3AZTeEbCTP3+nPyU9dbsmbB78YwA+DaGgP7Xdtim7UF8Ru9Pmv0Yp1BelpjU24U5Jj5RJaFHBXjs2kfTtKTa5tOWSEmDOo560DaRiiwiSB/mRhYWu+0ctm1BfJ3/TraKhxYqq+hi6Yz6NS1U6dSeC3Z0lx/vrxcZuOTa0QBz6vd2BEarXcse0zdtrU9tX7K3x0gfLDgxvoHnQ/tNuJfd9go6vekwX40bqfCNUl+rGyRSzpv0ex89fgABz/mXQOgV2S9j9999/ytdTTBNg6uTRPptQtbpnA0fd5icZ8wGmnlcHubYBpna2GgDZgSA1wAzdidXBrMkzmFXfqdm0cKsGbk2vDh4S+IS+oy20GhgKmnTSEZqI6tZkf3dXj015o13KJLWJj7WxzxBXPYfo75rLFiO7Kh2qf6G86V1hSa+fdNS1w1AgaCeBck6fhz4DTMmz3foYKgN/Jz12By3mEmuDoT4pJT1+0hJbTQ9NFLsMMOX8TcsudfIUqifzCjBTAohZB5jzqCcpDlV9mC8/e9ew6/6xrq/zAa1d3JplgFmXTt//iq88imF3Y7UJMG37ki3o9jEF2651DuDHitSxKqW919XlWL2z/adsWa5bBAo5tV2YjKXJzzdiAWbVOJlilurPcfkIEGDmUxaNUhJbFbZbrtoGmHVbZEOTLHtnreqZB5/uaQJMGxhJoKmBl2wdkaDPTyx9xzq0ANMPzPpsnp/8xwYQ3bIlq5ny3Jo+W1kVYIYWCezxfjucrcQx30YV3Rzs607d93embsequ4Nptz9rQBUL8lPvTGm2bLDiX85kA+FZTBRsuWi71Jcf1b1cxrvE2mAswKz7MvtYgGn7O1+vqnYZtJ1khQJYudNRVXapk6ecAszQLoiYry2DlP481cOXeUqw13U9SblmVX9my1ReImO/m7nL/jGlr9N02kAz9l4FObYqiGvrkppOHwz7Rb02AabkSfsf2R4uY5cugKemK2XsSqnfdX6pAabcBa3aPt/1uCE7eermG7GFJ9vHx9pp3a6GFH+OyUeAADOfskhOSegOS6hRtwkwUybIcn1546jcNbUvL/ATVPvWORuU2C1yKRMSHRjshNuuBMvf7Wqw/DslwAzd6ZPPhjp3H3RXTV6TCzJwYNXAo+nVZ8p0+4t/xiz07I9cygYzobt+qduQdZuXvkTAb3fVv8szhaFtWVJ/JKiTwaTJs6sxG73bFnoTaspWa3+ML9tYXdPgS2x1opLSfuQY/8IcsZcf+zKkvgJMrUdyPdlqbN/Uqumy7VLbk315k/yuTRsM9Ukp6Yn1b/rCD7uFV59n1bvcXd7BbFN2KRNO8cwpwGxbJin9eaqHL/O2adLFD9/npdSTukCgrq+3Y/XPfvaz4ic/+cmS9tZV/1g3Zskzhja49e8fmNUdzLp0ynxC0iJ3D+XFUbHxoW2AabdZ20ApJV11Za1/T6nfdXX5Rz/60ZKXgNn5k44L2i/LApfNix1fu9wi6+cfWjZ+vuHrUsp8NcUs1Z/j8hEgwMynLBqlJPQsowR0MojKczyyxVG+dsFuK4m9LVIn2PL30047rXjxxReXfE4HaFmllzeRyTG33357+ap9/6PBhvxetrXYOx+hQcHnQz6n19NOM5RuP1G1W0707omsrMsg9c477xTylRJ2i4Z/q6l/vlTzJmnQZ0pDefEvq9GO0k/GUwu3bhuKpMsPjDaQVyv79l57bQ3G/CpkyNgGpPYcuppsB7jQ3/WFDf5rY+TY1Gcnfdpjd7rsVk3Nm78Lo/XvnHPOKd8+Kz9/+9vfyucrq55drqprstBi7+Kqr7ZDMdA3Z+o1/GDqJ3uhsgjdUQrV59R6Zr3sZ9TOt8tY2/GLRbr1NtQG5eVMfqubnTiFnvf1X6tjF1P8XQ49l3/+KPRCqbZ2bcoutJAVmqzFjKt2CdSVd6gupaanro6E8pDSn6deP3b+WdYTPxbVeYf+7h9tiH1Nhf1s0/6xrq+Tl7U98sgjhT6Lp/VYXyJTVR9DaWnrUpdOMfjqq68mb4D2ntqHxu6wx14kpueJ7a5KSdcPf/jDpOJPrd9V7cu+Zd+PZ5IIXUyVF+1Vja9djxs6vmmdCM03UvoFP07++9//Lneg2b46FtAmFQIHZSFAgJlFMTRPhJ9cyevsZU++/FcGko8++qjQ13pLZyQDi3Ro9ndy9yL0LJtd5ZOUvfHGG2XQqVvB7Cv0Qyn3nY9+t2BoG63+Tc4jgaBMpuzv3nrrrTIY8OmWSfuFF15Y3HHHHWWg67fQ+LtaviP2AYVOWqSTk85dVlC9j3bsDz/8cHHrrbdOsm7v4LUNML15yDX2wgHNq36manIi9ca/3McHklXl5NNgt6nK9VO+B7Pt5Mma6HXs19j4v/vvttSylf/arwCRu6n33XdfceONN5an8Hdk5U5HrK5VtUOpY/JVIHYCIL+TO//SVuWV+vo3H3za+i7HyPPP+hM7b+xlS7Hexdcbu5hi26D83r7yXs6n392Z2gZfeumlcku2b8f2K2ZC6dGvDrIvxAi1Nz2v/k2/9kLzbj/jr9Pku0SlrTQpu1BfIZMo/foorW8//elPi9/85jeTopKy1K9c0F82fZNsqF2npsd+jZWtv6HJrqRPvnJHfqRv0Z9Qfy79qtR/Wy4hD/leY+3bfb8yi3oi15TFEN8OUr4exrc3H8z5v/u+v2n/KOfz/bDv6+Rlbv/zP/9TvPnmm5Pvmg59RU6sPmob8deR45vUy7p0StnKj/3uSu9lv6ZE/lbVd9odGnoeew39XUq6Yru1bPp8WWrQ5Nt7XfsKlal+NYvd2SLHxepPqJ8LjUfTjhu2vobyL3n1LySy81X5PmQZq+v6BP8+D18v+Hd+AgSY+ZVJ9imq2uIoE267FSf7zIwsgaHBdWQES7Ib2tI3Zg/yjgACiy3gvxIpt9yGtqFrGvXxizaBvgZt/uU+ueWf9CCwKAIEmItSkjPMh9wJlddohzr5f/zjH2VKfvCDH8wwRVwqRUAG7i1bthS7du2KPjubcp5FOoYAc5FKk7wggECVQNsdNrNSlcXrqgDw73//ezl2pdxNDKVZAlT5eq2md+1mlX+ug8AiCRBgLlJpziAvOkDJpWRybjv60PbLGSSJS1QI+C2cbbZfLTJw6JmxRc4veUMAgXELyJiwcePG8tETu0U9B5Wq5+7aBod2q6h/EVwOeSYNCCyqAAHmopZsj/kKPYchl/PPrvWYBE6dKGCfwyK4/P9o0z5LlMjPYQgggEAWArbPy3ksiL1crsmz0hZcnwskuMyiGpKIEQkQYI6osMkqAggggAACCCCAAAIIINCnAAFmn7qcGwEEEEAAAQQQQAABBBAYkQAB5ogKm6wigAACCCCAAAIIIIAAAn0KEGD2qcu5EUAAAQQQQAABBBBAAIERCRBgjqiwySoCCCCAAAIIIIAAAggg0KcAAWafupwbAQQQQAABBBBAAAEEEBiRAAHmiAqbrCKAAAIIIIAAAggggAACfQoQYPapy7kRQAABBBBAAAEEEEAAgREJEGCOqLDJKgIIIIAAAggggAACCCDQpwABZp+6nBsBBBBAAAEEEEAAAQQQGJEAAeaICpusIoAAAggggAACCCCAAAJ9ChBg9qnLuRFAAAEEEEAAAQQQQACBEQkQYI6osMkqAggggAACCCCAAAIIINCnAAFmn7qcGwEEEEAAAQQQQAABBBAYkQAB5ogKm6wigAACCCCAAAIIIIAAAn0KEGD2qcu5EUAAAQQQQAABBBBAAIERCRBgjqiwySoCCCCAAAIIIIAAAggg0KcAAWafupwbAQQQQAABBBBAAAEEEBiRAAHmiAqbrCKAAAIIIIAAAggggAACfQoQYPapy7kRQAABBBBAAAEEEEAAgREJEGCOqLDJKgIIIIAAAggggAACCCDQpwABZp+6nBsBBBBAAAEEEEAAAQQQGJEAAeaICpusIoAAAggggAACCCCAAAJ9ChBg9qnLuRFAAAEEEEAAAQQQQACBEQkQYI6osMkqAggggAACCCCAAAIIINCnAAFmn7qcGwEEEEAAAQQQQAABBBAYkQAB5ogKm6wigAACCCCAAAIIIIAAAn0KEGD2qcu5EUAAAQQQQAABBBBAAIERCRBgjqiwySoCCCCAAAIIIIAAAggg0KcAAWafupwbAQQQQAABBBBAAAEEEBiRAAHmiAqbrCKAAAIIIIAAAggggAACfQoQYPapy7kRQAABBBBAAAEEEEAAgREJEGCOqLDJKgIIIIAAAggggAACCCDQpwABZp+6nBsBBBBAAAEEEEAAAQQQGJEAAeaICpusIoAAAggggAACCCCAAAJ9ChBg9qnLuRFAAAEEEEAAAQQQQACBEQkQYI6osMkqAggggAACCCCAAAIIINCnAAFmn7qcGwEEEEAAAQQQQAABBBAYkQAB5ogKm6wigAACCCCAAAIIIIAAAn0KEGD2qcu5EUAAAQQQQAABBBBAAIERCRBgjqiwySoCCCCAAAIIIIAAAggg0KcAAWafupwbAQQQQAABBBBAAAEEEBiRAAHmiAqbrCKAAAIIIIAAAggggAACfQoQYPapy7kRQAABBBBAAAEEEEAAgREJEGCOqLDJKgIIIIAAAggggAACCCDQpwABZp+6nBsBBBBAAAEEEEAAAQQQGJEAAeaICpusIoAAAggggAACCCCAAAJ9ChBg9qnLuRFAAAEEEEAAAQQQQCAqcPz48WLdunXFsWPHymPWrFlTHDhwoFi+fDlqAxUgwBxowZFsBBBAAAEEEEAAAQSGLCDB5b59+4rt27cXy5YtKzTYlDwdPHiwWLFixZCzN9q0E2COtujJOAIIIIAAAggggAAC8xM4dOhQsXr16jK41J+jR48Wq1atKvbv31+sX79+fonjyq0FCDBb0/FBBBBAAAEEEEAAAQQQ6FJA72Lu3r27WLlyZZen5lwzEiDAnBE0l0EAAQQQQAABBBBAAIFqAbmDuXPnTp7DHHBFIcAccOGRdAQQQAABBBBAAAEEFkXg5MmTxaZNm4oNGzZw93LAhUqAOeDCI+kIIIAAAggggAACCCyKgNy9PHLkSLF169ZFydIo80GAOcpiJ9MIIIAAAggggAACCOQj4N8om0/KSElTAQLMpmIcjwACCCCAAAIIIIAAAp0JnDhxotizZ0+xefPmJW+U7ewCnGimAgSYM+XmYggggAACCCCAAAIIIKACElxu2bKl2LVrV7F8+fIJzN69e4u1a9cu+R1qwxAgwBxGOZFKBBBAAAEEEEAAAQQWSkCCS/muy8OHD5+Srx07dvAs5kBLmwBzoAVHshFAAAEEEEAAAQQQGKpAVXApedq/f38ZfPIz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jjgLlQAABRtJREFU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IH/BcpIHbpqw6JB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png;base64,iVBORw0KGgoAAAANSUhEUgAAA5gAAAUVCAYAAABxNm6BAAAgAElEQVR4Xuy9W8h11XX/v7zohRKCVKmK9XhRJRJtrRBBTalJVVLCaxSiREXxgMcKFsXg+fUQWpQIxkNF36KoF6+gKCGpBzSICiYVoxcRLUWMIEiibS6M0qvfv9/1+439H894x1xrrr3XPj3PZ4P4PnuvNdecnzHmmGPMOeZcu/2f//00fCAAAQhAAAIQgAAEIAABCEAAAjMS2I0Ac0aC3A4BCEAAAhCAAAQgAAEIQAACLQECTBQB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kYKgQAEIAABCEAAAhCAAAQgAAECTHQAAhCAAAQgAAEIQAACEIAABEYhQIA5CsbVLOT9999vzjjjjOaaa65pzjrrrLaSt912W/P66683TzzxRLPXXntNXfFpy8nqlFVC9Xvsscc21HPaZ9Y2UuV//PHHzd13393svvvuzWeffdZyO+6445obb7yxtpi1uC6TwyztlbzuvPPOZufOnc1hhx1WZLBMxtbm++67r5Upn+EEZtGR+DQr65xzzpnYp+E12nhHZjemLbNWp6ctf9n3zSLLIWxqbX4tj3mPA7X12OrXZXIYoheeX60uYsPH17qx++dYNVzVeo3Vvq1QDgHmJpWygsjjjz++bd3jjz/eOnAaEG666abm5JNPnjrA/PLLL5urrrqqefDBB6cqp89oZOXvscceMz2zT8Q2uD3//PPNxRdfPPcA0z/P6nbUUUftEpxpsD777LMn1X/ttddGC4yiHOzvd955p7n11lsHB9R9jkXG+KOPPmonQKZ9Zp9c/e+eZR9H7zi99957bT/qu2dIXWa51vqHytBEyNNPP10V2M/yzGkcwb7nZfap756u32e1S7Fss5VZv5ylnqt0b61Tn9W5r7/bPWPLWeUSYK6GFkU5zNJnanRxiA1fDUL9tVD/0CdOeM5rDNI4rzFt27Ztk8r1+WT9rei+wso//fTTU7/C5Br9jnnXa9Z2cX8/AQLMfkZre8UqrmDWwsyciHk6FtFx1wrmvD81z9QA9PLLLw8O+Kape80gP025dk/W3nk/09fXnN2+YHFeg/ss7EoMFx1gjtEGK2MeDsSYNqI2iBqTyWYsax5y3oycNkOb5t1nam34urCUvTrxxBMXFmBKPvpYRtu8Odmkg55Tmri2AHMzT+bNm/Oqlk+AuaqSGaFe2cA+VgrZmI5c1tRVSJEdQQS9RfTJ4+23327TdbvSTnsfUnnBIoI9UmQrhbEFLiNFdgsI+X+bSIC5NeSsVs47wNxMKbKLDpaX1Q9r/ApNPt91113NZZddNtPWra3T09ajpQSY6yGntJYxhdKnd+qGmgDTl+FnkPzMUzb7VAow/X3ZjFTJyMUUzUMPPbRqD6ZPjVM9IwMLaG644YbmwgsvbDna/tOYvvXBBx/07sH0A9yHH37YprBaCvI0qtTlZKtt2oeqPWp+RbVLNr68Y445ZpKCWqMbpYEgMs5SrEuOxTSMxdHfp7/9quO0MvD3qUxLIbeZ1Sydz38XZ2C76mgTBw8//HBz++23N2+88cYkBTqmSNemJGcpYv4708NYL6+X/lmlvm99RLoX67/33nvvsi+5j6t/vk+j015Y/R33YHZx7etjxv2ee+5prrzyykZp715/ahlGZ9na7dPov/jii5aFvvN9wk8a3X///e22hKjDVr5PgS/ZrjvuuKO5/vrr220JQ2f5PUv1oXfffbc57bTTWicu6++1ssz6e8nWfvrpp7ucBdDXx7v6z5DJzRp5n3LKKRM5ql5RliYj9S9vU3VtlEeXbRrDbpf0P/YZ6+fZ1gSvt1aet6+1+jtkD2asXxwza8YeyUVnIVx++eVN7T76LnnU+A62pUj25JVXXmkuuuiiiQiG2E/1XW8Doi5E+9DnR3X5NZmORF9R15gMuvxEs/+x/n122P9eE2DqGmXjeL7LCoiHtI1ruwkQYK6phshgy9DaoSpmwL3hrgkws44dV9XMOPlBKA4uZqz333//STqnGUm7r7QfJ85K6rqf/OQnzR/+8IfOQ35U9yuuuKK55ZZb2hU+K+fYY49tLKCU83fmmWc2BxxwQJuGcvPNN7fM5PR4fs8++2wjZ/CQQw5p97Zl+wO9kdYAvs8++zRvvfVW49s8jTqVHCZxUBDr01m6ZKNnW9CkvY177rln2xbVUd9nAYjXl2wgiAGwydkHTKW9N1FHI+PSQUpqo4J9O1jJ65EF9WrrUBmYfhx++OHNEUcc0ZYfdburH/k9JLrv1VdfnezXVR2feuqp5tFHH20eeOCByR7lI488cqJ3cooUqEhf77333tbJt+cNDTJ9X4x1Fme10Va9TYYHH3zwhvpqEke65WXaVf9rr722+ed//ucNe2Z9n5DOlbhKXn71Wn9rxlrM/CFkXbKvOZjJ6mNBgu3f9vqa2bNM7jGIyjgaO+mld8YUeMg+yEE9+uij2z3kusZPbpXstw94TjrppNakyMG1INfLscveqL4KTBWgSte8nbGgz+9/rpVl7O8++M5sreoYD5sryfmll15qnnzyybT//PjHP97wm7Hss7k18vZyjOWqveorJhebEIn6IAfZgtFom+KEqa9Trd3ua2dpr5vqqbHt6quvbouQLtqYNY3+dp2JkE08xDEr2rzS/v/oU5g+qy/XBJhd47VWykq+g42ZtjUlGxdNJ7rsp2yA7PD27dubAw88sOXu7VC2GtvnR6k8m9TK+lpXplM2mR19Mk0+2RkbffXv00f7vS/AFAc/Juq+eezdrq0v141HgABzPJYLLank/PgTT/sCTG32lqHMBlR1cPu+Zi+nro9lmWERmFJZZlBPOOGEDYFUFnTF76KTYk6snFYFkZlR1zVWLwUY5rTW7g8cGhDUKEVppu6hhx6arDZYOZFBvDdzMrpWKrxzn10XAynVwwfyduJuSR+HMo6TBv55FuBNK4OMc/wuG4QjF92j1TE5/TagR2chTq54+Vlgp++6HNtMdzKnpG+m14Jfm4zqGtDjgWBxv2qmIzWTW5l9yNh7py+TfV9/is6s7+9mG2sZZs6yD5ItqyD2ycjb7J8/ZbnPfpf0YsjqXSZnb1OmlWXWnmziyWQ1jZxL/cdsvB+f+nSiVt4l+2DOb7YSG+VRsk1j2e2+tmb6qTrpI/0v2XivmzX6W5JDzThg92ryxexL7dhjfPv20Runkjz6fIc333xzwySnn4ivtZ/mh8QxwsaxTC9r/Khs0qxPL7wdjBkjJf+ur/41z8zsb+19feNabTlctzwCBJjLYz/ak0tpfF0Bpmb4P//8897DY/wsoF/t8gOmGTw1yAIO71B7Q1UKiOKMZOYoZo6cpZ9FmDYAlQZcv3rg69r3mpJsUBhDkJkD8vOf/7ydTSx9MtnUBEgqL9ONOMj3pS35FZnoWMTVy1rGfjY7tttSCG11uWYW25dR42jW8MucgFjXTH9jSpa/pzb1saYNvlzTEd93Y7qav95WUrP6l5yFmjpl/TCyrpF93+FbXdzNPmX6U7KV8dU7NQFmVocsWI1OsP72K9k1z+qyPcZXWRyZQ9418eT71ixsMltTI2etBsbXVHkbMo8AU+Vnk5j6Ph6K4tn6lNqa8WEWu9031mQBWDZRqXK8PfL2p1Z/s8mOqOclvY+TUlEXs5U8r0u1tr8kD5vAyHiqr+ijrJ9sO8i09jNOYkc71HXoXwz6M9vQpxvZ2FbyBWrsaJ8ttvr0rWCW6k2A2SfR1f+dAHP1ZVSsoZ+dU8pHfGdjyTGoefWFd0xt30npfZpdAaZPBdIMaqxTaUayL8C0Z8aVzwgrM8SlQS9eW+uAjaFCccBVHZUKl6UFdsmmJkAqDSq1AaY5Yn7ioNax6GNcE7zVOHGZTGoCoRp+XcGCPbdrJc2v6g7VnZo2WJl2bTwePluVjvUYM8C0tCs9w09ARdY1su/jVeMYrUqA2We/Zw0wfT9XKqw+fSnxtfpVu7qb2ZoaOZf0z2zPvAJMPz5Jb7Wl4oILLtgl3Vz1UB2Veppl+2QB0Bh2u0//s7TSuLctrjZrtS6ursfgviTvKIfacSDaptqxZ6jtz64vZU1lNtB8pRiA++0RmUymsUNdAWb0owgw+3oCv68CAQLMVZDCFHWIhrw2DdIMX3b4iFWjL50nDvIW7PkVLe9o+8Fr7AAzOq3rGmD6lDilXmq/ke2d8m3qk01NgDQ0wMz2fGUz/V0pgF63ulaJa1KghjoZMeDqWp2p4ZelhNYEaNPO5PqyawMAe5Y5wtqDV+qTtQ6SrquddImOuq3E9wWYs75ztMuxs31ntQxrg6isL/Q56DX2e4wAM+q+As2utMSx2ZQCzD45LyvAtLFNNkoTM5pEM53NJmxL9jgGmGPZ7RpXweuWtsFk+7H9VposKOzT31Kgn5WlIC2uoEeWywgw+3wHby/VBlvNfO6553rfPTxLgFnjRxFg1vQErlk2AQLMZUtgiufX7hcsrWDa4KFHa9XTBxC1gWrmVGUnqkZDGOvUtcqSpaf5GVOb1YunL/o9J6UUWX/oTSmwrnWmpxBheou1RwdifPe73y2mZXXts60JkGoDTHMi/F4ZfZelL0XHohSERb0pORYxrc+fqLuIFFnPONbRdFYsbF+jBV+2WlBykC01Kx7qEw/mKelU1qdLjm/cQxODjWnqX9snYp2yfV3TyL4vLSvjHoOmWoa1qzZDA0zbG+4d3IzrrAGm2ulfqh5XbqaVpepdG3xntqaUuuv7+DxSZH0GTlf6nU+BjKer9o1JWYBeM6bW2u2ascbqoKwmffwp5NkE3jwDTKuLDt7zk0txC0UpRTYGW11yy9iUJiP7fAftt/WBucqxffd6jsboPvsZdSXKOKubX+X2adnRFiwiwOyrf40u2rgYs+tq7h0q65oyuWaxBAgwF8t7tKdFh80MkxxXGT+tWMi5UCAV9/V4xzNugs8OlzCnWOlVOiVSDtJ111234US07JCHzIBmm+59+TJEdp+ldWmQt5MYu173YHDjCZJxkPJ7T7ITbi0dxgYSPziWAqdSoDxE4DYAffLJJxsCFyujRja77bZbc+6557az73YKazbIZ3LIrstWwrL9lSZD4zkLY9PlyC6egjv09TCZ7CIHa69NuqgOdqqe/m2TGToBNdv/6/f+ZgFe1G1rY5wkKelN1DPvrOse9XW9uDubQPEBR2kPUm39+/pE5Gr13nfffScHfvk6WPv9SZyeQa2so4OWTYbUMFTfiTqt+pTsrn4zu6FTUKPsY1l99ltZIXq9jbddXQfp1DjXpiuWot1lF7I9u3Ec8RNPXYdVZbamr49nExJq41AGuqdW3l12Vr9F++F1Wlkn+vz+97/fpe+Nabdrx5M4ptp9JRYacx555JH2sp/+9Ke9+luSQ9ZnhvTJzK6YbYi2uObk7dJ4He2m8fGrlH4VN6Z199lP74/509B99o4PoHRCsZ323nfa7NCD4axtPojXicIvvPBCs23btvQk85r61+ritJk7md2ofSbXrQYBAszVkMPgWkRHVe8pkoHS/2V4dVKl32spI/e73/2u/d0+cib9ax/0vRwLOdf2ugt998wzz7SvXtCqkv6vv+39cn5vQjzEJB5cEp2KzGHR8zSgKKDU/hatEPlj8PV71zNtgNB1dpx3vEd/x7qqLvrYCqkF58ZKdfrGN77RnH/++RN+vv5jBJgquG9m0s+uR9nI4bN2GEcFmvaqA/sua4cFJb69NuMcB2N/8EF2cE0WZKrcGsb2zNhOc3i7dKirE2X3xT6SvQ9Tumbva/SrmnpWLNNPhMR+5vfSRp61waW1zz/XvxtOKzTxPX2RiQ8chtY/yqTUJ0pco80yuxK5lmTfJV//W839XQz9Uf1WbkwrNfsnnnqljp4Z3xmne+XEKdiM+iCbpolAm0Tz9vuHP/xh8+tf/3qDjTUdzOxuiYt4q38qYLDJkNK7UmtlmY0jP/vZz9oTlbO6dfXXTE5D2NcejBX7auwz8QAfu97GEOMbbZ2NU/q/yvze977XXHLJJen4MIbdjgfodfWHGBD5a31wpHpfeumlzamnntp8/etfb772ta+1Y659Mv3N5O1fbxT7TGYruw4d8/bQc5O89coP7Yv1q9ElDn1jRZSnH9defPHF5qCDDpq8SzfTtcx+mp23TApja2NvdgiivWtT92hhoMuPimPHkD7g5WD3af+t9xPjIW999e+zydlEUs0JwH2y63suv68GAQLM1ZADtYAABCAAAQhAYMkE5ODHw32WXCUev2YESlsk1qUZ617/deG82etJgLnZJUz7IAABCEAAAhCoIqBVs5dffrn3FV5VhXHRliSw7gHautd/SyrdCjaaAHMFhUKVIAABCEAAAhBYDAGfkjc07XAxNeQp60SgtId4Xdqw7vVfF86bvZ4EmJtdwrQPAhCAAAQgAIEiAdvrR3CJksxCoOtMglnKXdS9617/RXHiOXUECDDrOHEVBCAAAQhAAAIQgAAEIAABCPQQIMBERSAAAQhAAAIQgAAEIAABCEBgFAIEmKNgpBAIQAACEIAABCAAAQhAAAIQIMBEByAAAQhAAAIQgAAEIAABCEBgFAIEmKNgpBAIQAACEIAABCAAAQhAAAIQIMBEByAAAQhAAAIQgAAEIAABCEBgFAIEmKNgpBAIQAACEIAABCAAAQhAAAIQIMBEByAAAQhAAAIQgAAEIAABCEBgFAIEmKNgpBAIQAACEIAABCAAAQhAAAIQIMBEByAAAQhAAAIQgAAEIAABCEBgFAIEmKNgpBAIQAACEIAABCAAAQhAAAIQIMBEByAAAQhAAAIQgAAEIAABCEBgFAIEmKNgpBAIQAACEIAABCAAAQhAAAIQIMBEByAAAQhAAAIQgAAEIAABCEBgFAIEmKNgpBAIQAACEIAABCAAAQhAAAIQIMBEB1aSwG233da8/vrrzRNPPNHstddeC6mjnnf88cc3r732WnPccccVn6k63Xnnnc3OnTubww47bCF1W/RDhvDfCjwy/hmjaVl89tlnzVlnndXq3Y033lgU9/vvv9+cccYZzX333depo4vWl3V83hAdX8f2rXqdTZevueaaVvf1qe0Htf0xXmfln3POOZNnljjV9rWsz2dtm1UeUV9rnzGtTZq1vrX8Zn3OIu+XDD7++OPm7rvvbnbfffdFPnptn7Us/VtbYJuo4gSYm0iYm6UpMuI33XRTc/LJJ881wHzooYea0047rQ1gLbgUw2UEmF9++WVz1VVXtSLU4PX0008PCmJ1/2OPPdbIcRpj4Kt1vk1WRx111EIDbi8v0/uLL754w8BvTB988MH2krH1KTKahUWNY62B+uyzz27b0qej62ALfP+z+nqnWX3T94lZ9Dp7Vq2OD2Vpevfhhx/O1X4NrdeqXR8DJPv7nXfeaW699dbOiZZpAkxvMx5//PHOAHNIX4sO9JDnDJGJ19dPP/20nWgSq662zGKThtQtXjuEn2/Xe++9VzXJO0vdprnX7PPzzz/fxHFmmvJW6Z6xfQfftmXp3yrx3cp1IcDcytJf4bbPy/mzJmvAuP7665s77rhjskJau4I5D2yzBphyznbs2NFs3759lABzSBuXOUNZM4svXTrxxBMXsuI3bxbL1NEhOtF3bdb/dM88AszSs/rqOM3vPrgYe0Jjmvqs2z01Ey2ztKnGXlj5s/S1Ic+Ztj21z5i3TSrVv5bfOgSYamMco2eZ8JpW5vO4b96+w7L0bx6sKHMYAeuemXgAACAASURBVALMYby4ekEEZJS0IjevFNksgF3XlJ5lD3zLHECs7fvvv39xxePZZ59tTjrppIUE3vNmsa46Gs3GvCeQ4iz6otPtF9m+BZnkhTxm3gHmPFJkMzC1wd8sUGvbMm+bVGrDZrFV0ZZsphTZRfgOy9K/WfoW945DgABzHI4LLSVLwfHfKb3osssua1OAlNKhj59N9+krSq855ZRTNlyr630Knh8olPalND1Ly7EUCAPgU5v8AHjwwQe3qS/2u0+H0r0xxTIGmL7OtemY2T177733Lm01NpZ2ZPvbYh2tzUMNZk3da9I5ferwPffc07zyyivNN7/5zUmqlMnAp/DEVFIvV2P88MMPN7fffnvzxhtvTNJco4PcJcsSj652dz17aGdSGy+//PI0RVcyVNrVtm3bJsUO0b3777+/TdeOfUJ/D9mDGeUQ09pKjrXXC+mp9meqrTV7MLsYd+mFf6Z06ZJLLml++9vfThhGXfX6lumJWNk1X3zxRbH/KVU9yiamSnbpYdQbn9Zmv3k7WKPjvu5DViy6AswhwWfWhpgeXbJT1uaa50WZehubpTvW2v1jjjlmYp9iauGQPZh9elHqj/a9+rDapH6jug/dg/nyyy9P7EDUySF7MLv6nW+j7MNXvvKV5vDDD5/s8+/SV431UVesnsuyz95vkBw0/utj9arxY/x+9GnHsq77+saaWMcPPvhgwx7MzG732c8h/kPme3mG+nefTfR91ffr2Keirevrc33yNbZd/UMp3l3+X+ab9MmM31eHAAHm6shiUE3M8HlH1Tr86aef3jqiXXuBZHQOPfTQdg+i9jnZClC857nnnpvs+9LAsM8++zRvvfVWe73u96uM5ojIAfIDig5x2G+//ZrPP/+8Nc433HBDc+GFF04GeTOQCkJt83wMMHWN9iVedNFFVZysfRp4rU0+gMpWSLMZ17h3a+iegq79OebsqkGqpzk9WX0lbzk5kms2qGWHD+jZGhBtkLa6v/TSS82TTz7ZaG+i6nDkkUe26aM333xz8+Mf/3jDbyrD9sWonlGWpf2iJf6PPvpo88ADD6TPrgmaMuF3rXqoft/5zncmTlqc9fe696Mf/ai57rrr2rppIJauyzE9+uij2z5ie+r22GOP9m/j51fZs8E06pr13WyyxTuvcXXWUj2lx12sYlDq5av71I5MLyxwUX1NJ2MQoDpcccUVzS233NIytd+PPfbY5vvf/37zrW99q71X+8OOOOKIVvdie/V71v/iRIEvW3KU3TEnNdPDUgAYnxX5RB3vq3uNARojwIzyz+y5mOlZpoPeBpveZnpaaoPKeuqpp3aZrFG5ss+yE6XJv2j3xXHPPfdsbbrJzsar0j7FrC/36YXaUuqP3i7qurvuuqttnz9YqMTCO9i+b2QTrHHSMwueS/ZYZUtWsr8XXHBB26+8HTnwwAPT9mUrmMrW8EGp9bV4KN0i7LMxUH3MFnj9lC7V+DHWhldffXXiH5ie9o0nfbauqy9HvRNbTTgecsghbT0++uijyeSJt9td9nOI/+AndtSXvvvd77Z+gn2vvmQT99nYbOOZz+6x5/tJqsx36Otz8sXsPABvL6N8M/2rHYOjbzKtf1Bjr7lmPgQIMOfDde6lZoNLNjhnA52+k4N47733ThxJf3plKSiKM7fRiYrPig6iOYBZnWJZ3olRgOOdqD64vn12Am0cyPoCTA2KMuZykOOJsrUzkFn6SZbSqfL84Kn2RXYy6D4oiAF3HCRiIODLtAmIbLAxtiXZKpCIJ+hFHjX8u57dJ9/s90wm2aREje5lTnZWfs0KpvXJqEex/VnfzfSidl+TGGWMa/VCk0d2sqdfBY5Osj3HghILLk3HvD75wKUU9J1wwgkbDl/xzpTqU7IpXTqT9XWrt0+djRN0pbrX6GfNqmFfOSWdsGDBsjG8bmXjwpC6ZJNs8RCQWrvvdaB2bIrXmb3s04tMnjH49jZwSIAZHdtsrIoBXN/ETLTHyjjyEzf6PQaLXSuYNlEcOWUO/qLsc8n3UEBi/Gv8GJVz5ZVXNsrasVPbo55Oa+tKfTCz29l4XprsLdnPTB5ddiALwONEk2VexbE503+rr9VD/lH0HWr7XNfkgO9fmX/gdSDru2P7B322lt/nQ4AAcz5c515qjWEuBQt+hs1X1M/sZ6kUXTNIfrbNZqmzOkYwPq0npvFqdVTfaeWz69UNscyYEuN/92lDcY+nDVoa7H/xi1+0AXj2ipTaANMMp9+zEQcpSxmMr6eIg4itIpYODomDRJb+YhwsVU1Ba2mfa5czY4GHlVeakMg6QRf/WTpNyRm3VZes7D7ds1WhklNQE2CWdCUOziXHOu4tzQKAEreuSRRLTfL3er3Q7HR2WqIN/NkzNStuEzMxBTEGxrFupcA5Bn01NiXWrTbALJU9JKgv2dxZdFv3ZrZZ30fHO3vOkAAzc6L9BEPG1lYyuuz+tAFmrV6UnNS4X26I/pT6WuzTWR8vTbaW+p3PniidCluyyRoTfvWrX02yCjIZ+QB42vFxqA5n/LLA22fv6BlRV7JAqaaP14yBpayHuILn+7XXqdK4U7KfpbGkxLZGB22iydvcrr2VcQI1+g61fa5Gvn3tHTIGD9U/rl8+AQLM5ctgqhoMCTC9UddMp0/F8c6LpZC++eabG16R0eXU+hUG22/TNTtpjY0zaUo98asJPmDVPUNey5Ct/EwzIJWOyh8SYJYcDZvdzwYoP5jFVR9z5mJKVjZI9K36lhzvzFnrcswyhyuuyNbwn6ojuJv8wKm0MqXDabIgThLU6F4MvKddwSzpSilwsomGkl7MGmDWOGsmf9t7apMalhqcrZLEfj1WgGkcLH3eJmRq9tBZndY5wIzp8t42a+Wi5r29QwJMMctSA7O0S0sVrbH7YweYUS8UKPh2mq6qPT7jYlkBZk2/88626t2XMRSvL70+Y1n2uSYAqfFjasbbrI/XMC+NOaVnZplC2fuL/URcnBSuaY/Vax4BpvlW5lPVBpixz1mKsF94yFats/ZOMwbP6h9w/+IJEGAunvkoT6wxzP5BZkQU2ChosUG3NAPnZzxLRq4vVao0mNekKdqAMc0m7xoD3rW6Y/vU/F4bz7Km/Hi9BYbRccgcJR9g+qDbO8wqLx5Y4mdWa1Zd5hlgxpSxRQSYPmjTa0lsz6p/9hDdG2sFU7IqHcwSJ2MWEWDWBCVeBxVoynm1VZbotHu+tauApRXMvsOPhgQI6x5g9tlmtU+pZjEdOfa1oQGmf64maOLe92ns/qwBZp9e2KSI2ct5B5jx7IG+FNkaexwnaXRAn293V1ZJPESva7yqGb+6xoZaB2asADNLxawZT4Ywz8rLxrDaADOzn/58ib7xcawAM3sXb5R/KcDs63M18lU74vOmHYNr9Y7rVocAAebqyGJQTbIBu2s1zKfFeGc3M8Ilg+BnqmochpIzWLMa5Ac4gdEsoT8EqAuWGTBds3Pnzg0HvJiz1BdgytGPqSTeYa0dIMRXRj6mlfr6Z/sN4l7NuB8n7kspDXxyUry8/X6qeaXITst/UAdILvarPVpx0TtBbc9Ol+yyPVVjrWAai2x/jD/5Nvan0gFd2eBc4pbpuF/1KOmFHAtlOvj9y7Yabod+xdUS6bk+liIbU75jXeLfcUbbnh2dmEUEmH11r9HToUFdVmafbfYnYpdkGVf2spT/7NlW/0svvbTRc2wf+rR2v+Y+1SNeV6sXujcyz+x31xgZOWQOdGkPfV+A2dfvdBDZv/3bv204xE7118cf0uYnHGNfiCtTJZu3KPtcE4DU+DHT1rePubIgulJkNREXg6xSkO9tRjwYMK6k1gT4JruSvffjfSmrw/Qha4OfjC75DqqDn2SN8qyRr5Xh+8dQ/6/WZtXYZa5ZLAECzMXyHu1pceVLBdtJevp3dAD7HNaYsvnJJ580jzzySFvfP/7xj20qljdUWXkWKOk6nRq32267Neeee+4uM+xxRtIM1b777ttu5NdHgaFPD7V7SmmrEaxPUfG/+dMAzeipLRpoLOUs7iWKhjYLCEuCLdVD11tdMicqpqllKz4+BdYPfDqxUacS+hOAff38K2ayEyOzU2xjSqcvL+PRx78UvHc9p6bzmJ6U0sWm0T09N7YxY5RdZ7rjV8MzJzULRGNbYh/v6wtdEyR+Rd24er3wDoh0z1Kes9eM6P54IrLsh03uZI6IdzJi//Ptis7PNPqRPctO5vQnS1s/7Kt7jR6WAszsGaXySmnU3jb/5je/mZzmmPXxkp72tcHbZO9kTmv3u/Tby7v2uqgXXTZL44q1wdulko0wNlldskmbzP5l45U5/JG9f1VYPEnc0tFrbPIQmzSNfR6qS9nKY+RS68dou4Ol7Gfj+bS2rtQP/J5nG6f9JL1tUdH9yiLwE4hRN739tAkftaVm20/WD6NvULKJXTrjFwsy38HOfOiyxTXyzcbEacfgPpvF76tHgABz9WRSXaNo8OwdX3EG3gqUodMnrqb5wUaOomatTz311PZVDXJElcZnH29w/PP1+zPPPNO+gkKrZjKgutY+fjD3xlu/6zcFRPr/t7/97fYVKDp+3D4yxPb+TfuudBCChxcHdG/Q/eym6qlT32Iaq167oMHDDmbQEfL67NixY0Pd4imzvg6Rkf/Np7j6+uiauG/jxRdfbA466KD2UA/xLR2Lr7p6NvH5tjrlJyP0vBjs2vtT9Zxrr722+cEPfrCLLPVFqRz9lvH3r07w8jWG0wQQnmnfCtdQ3XvhhRfaiQ696sE+P/vZz9qJEM/IH5eftSuy6JJR6T2mkoVWZbWHuusUzNhGL1+rW6YXZhe0Wi5dO++881rdj7oYy8/0WCugmugwbtGZiv3PVmlivbrsTV+AYG2Nz4rvCLa+ZCuCfXX3+hb/bfrrD3PJ3g0s3embIFDZXbbZAviSLKNNqX1/sJ5bOklSvw21+5q8POmkkzbYj2984xvN+eefP/lOLJTWbq+h0Q9d7/MtMdV9Xe/6szGqNEZGeUaGXeOY9bM4VnXpsJ/MVH/53e9+t+G1YP61VH022V7/ZdeVxlKztUPtc6nPZv0hll0aY/1rjEx2JT9maH1rbF1XX452zvwZW0X2r+/y+qoxI7Of/vVW2RiR1cXsiey++VZev2NfLC0smB3ObIC3WV3jUnwVS/SXog8l2Uqf/dhpr+SJiyF9/l+Xj9UlQ35bLgECzOXyX9jTZSzj4T4Le/gWfpClDmYGMqbSbGFMNH2TEOgL8Fe5mYusu5415L2+q8yNuo1LoGvMGPdJ05UmX0JB1LZt26YrYIvcNUYfz7I/tgg+mrkJCBBgbgIh1jRBg1Z26EnNvVwzHQENDlrt1OxjttdDMmFmbjq23LWaBBYZpI1NYJF1f/vtt1ubEPcIj90mylsvAqWtLKvUCnS3ThqlPbF1d//fqwgwh9Di2lUjQIC5ahIZsT4+pWRIetSIVdjSRZU22QuKUt+UEkaAuaVVZNM1ftYU52UCWUTdhxwys0wWPHt5BExHlGK4SuNDtnd8eZTW48nxoKahtc72OQ4tg+shsCwCBJjLIr+A55pxIrhcAOzCI0p7MGs2+C+v1jwZAsMJ9O0HGl7i4u5Y57ovjhJPmjcB23Nbsz933nWh/OkJmD2J+9eHlJjtY7W96kPK4VoILIsAAeayyPNcCEAAAhCAAAQgAAEIQAACm4wAAeYmEyjNgQAEIAABCEAAAhCAAAQgsCwCBJjLIs9zIQABCEAAAhCAAAQgAAEIbDICBJibTKA0BwIQgAAEIAABCEAAAhCAwLIIEGAuizzPhQAEIAABCEAAAhCAAAQgsMkIEGBuMoHSHAhAAAIQgAAEIAABCEAAAssiQIC5LPI8FwIQgAAEIAABCEAAAhCAwCYjQIC5yQRKcyAAAQhAAAIQgAAEIAABCCyLAAHmssjzXAhAAAIQgAAEIAABCEAAApuMAAHmJhMozYEABCAAAQhAAAIQgAAEILAsAgSYyyLPcyEAAQhAAAIQgAAEIAABCGwyAgSYm0ygNAcCEIAABCAAAQhAAAIQgMCyCBBgLos8z4UABCAAAQhAAAIQgAAEILDJCBBgbjKB0hwIQAACEIAABCAAAQhAAALLIkCAuSzyPBcCEIAABCAAAQhAAAIQgMAmI0CAuckESnNWl8D777/fnHHGGc0111zTnHXWWcWK1l532223Na+//nrzxBNPNHvttdfqNjzUzNr3zjvvtL/ceuutzY033jhK/T/77LOW7TnnnNPJeJSHrXghxuK4444bjW9fk0229913X6Pnlj7S2TvvvLPZuXNnc9hhh/UVm/5e20+mKnxFbvryyy+bq666qq3N3Xff3ey+++5LrdksctO9jz322NrZq1rg89THrOxZ7f8Y9kEyPfvssyeIbrrppubZZ5+dqV/X8l7368Ycq2rtREnmmS7N0tfHkM08+9MY9aOMfgIEmP2MuAICMxPwQdXjjz9eDH4UMB5//PHt87qu04Cgwfzkk0+eyWF76KGHmtNOO21hAarap7pbUKx/P/XUU6M4JLXsZhbmGhTg9W3MAL6r6d7ZfO211+YaYNb2p1pRLbof1NTLnMYHH3ywufjii5ceYJrNOeqoowb1V9+OWe1VDbeua7wj/d5777W2tk9Xa585T4c4lj2G/Z81wFQd9NHkoMo69thjm//8z/9sjjzyyObJJ5+ceuKolvc6XzfmWDXETkSZd/XNLMCUHqrfbNu2ba74x+Qz14pSeCcBAkwUBAILIlDrgNReN8YM9vXXX9/ccccdCwswVeePP/54bs5yLbsFiXypj5nVgZym8uYYjOW0d9VhLFmL06L7QS3b2pWJ2vJmvW6WVY1Z7dWsddf98wwwx6jfkDKWybO0+jaLfgxp+2a4diz7JRaz2olaXZJ89enKwBpLNmPyGatOlDOMAAHmMF5cDYGpCdSmxNQa1llTzmoHlakbHG6cdRCsqUct45qy1v2aZQSYtSmyY7AdS9aL7gdD2z7vSZkh9ZklgJjVXg2p51a4dpk8S2PULPqxFWTm2ziW/bIyZ7ETNTaw1i8ZS46Lft5Y9aac/58AAeYaaoNPH1D1LQXODNbzzz+/IaXKp6759CZLszEEturg08+UmnXDDTc0F154YaNy47V9+Hydsntjescll1zS/Pa3v52kYGQDlhlSq5fK1XWffvpp1R5Hq4fnqLa/++67k3TRknMe9w/GNNbI1KcnxgElsrFrM8Oa1Sc6GCU5RxllMvGpa7VtOPjgg9sUM6t33I/j0/rib6qT6aL+Hfem+kBFv1vacJbu6VP3tPdPf/s9mFFmMcXPc7z//vvb1GN9+lbhsvSiPfbYo90zp7RGe47SxaxMX27sZ9pjd9ddd224NrZ3iO537bfx9fHPGMI96/v+/pdffnnSltiOIf26tL94aH+yPb8ml7333rudifd2Tf3gr/7qr5p/+qd/2sXWZfLSRSZv/TumgPo6HnPMMa2eqx5DUl6j4+j7pz1Pz45t8fpbK9euPmx2Nu6dLTmCMU370EMP3WUPZnRsPa9oX0pjTW3bdL9nl6X6lvqXdDDakajTpf5WsvOqT61+ZIyntf/GsW9MyWyht3leHqbPTz/99C57q2e1v15mQ8ZbL2/1k3vuuad55ZVX2jHe9xXfZ73+27OivxXrMI3+SfemGatKfcDa6rODuuxE3JefBZjeRr/55psb9trqeV1beKJuZ325ry8SYHZJez1+I8BcDzntUkvrfKeffvqGAzw0aGhguPrqq9sDIdSJNbDLoNrg8MYbb0z20JhBjc60jKoOZPjRj37UXHfddc3+++/fPsfK+PDDD3v3/tm1Xff6lIvSPpPMITzzzDObAw44oN3ndfPNNzfXXntt84Mf/KDl1Gf4zPj5tDhvYC1QlSPonYi4fzCyKw34xjabsdSBCIcffviG/SqRQ3TU7ECc+DyVrwH+oosuqtLqbAa8qw0q1AI9HVS03377NZ9//nmb8vr973+/+cd//MeJXtmg7GWRrWBmey38IC+H/Igjjmh1L9NV73yrfgrQtKfTDlIqBSEa8Ey3LRjcZ5992oDo6KOPboOGIToer1W9/N7Svn6m4FKy84eg+HukI+YU1ep+nwMpp9k/Q22wAzv6uPc5++o7pvf2DNMFPyGgQ358oBfb1nUIUE1/6pK/HZpT6gdiUbKLuveLL77YcKBUtK+yI9ZfxHPPPfdsU8Pfeuut9vsaO5U5jrIHfh9Un5197rnnquSqvnj55Zd39uE4MVDaKxVXsnXdT37yk+YPf/hDq3N+IsYcfNsTqTZH+1I64KjWVkRGPviQjLv6l3RQsvRsrH3ad6i6ffTRR5PJgzhhc8sttzT33ntvuw3BeOmaE088sUo/Soxnsf9xTJG/4CfG+mxh7Qpmrf2VDsgma2LQ7K/8FKuHxvkYBPWNt+KmSS7bIyr7aYFVlx/jfab4DC8/PyZJn/ps5ixjVc0BX3EiKtqJkh9hfcEfGBhttA5iG7Li6nU29uXoU8a+aIfDEWBWuXErfREB5kqLp7tyWUqEOrY+6qTqoH5w0/fR8c+cfvtOxt4GXj/jla0+ZDUtObh+Btwbc5URjWJ8VhYk27OHGKSMjT/oI9bd/tagYgYwGtw4AMb6+Os1i6oB/YQTTthlP0PWjr5gQc6Zni9etSfKZo51XxuiY2WnWkY5ZfUtpchm7c0C1HhdDPhNf/xqaFZ2bGMMBlVOrY7btfF0zJLe6npzFnw/yxyoWPehup/JoE++Ndy7rFIMLOzazDn0dqCrbaXn1fSnGvln/aDPLkpeuu/VV1/dsJ+4FHj4icDSSlepnd7OaxIiPrPGztbItaYPZ/2ipKfRtmWrJCV9tMCt5tTcmrZltsK4WR+2oNdPwOo304XYnjhxUupvNsHry7IJKZvM7NOPvhXMaex/qb7x0LUamZvuxmtr+p8FM34yJ3tm/K7Plun6Dz74YDIBHydgs7p5v0BtUlDqx/wsGJpW/0oTyf6U+azPTGsndF9XVks8kb5kD2pPaC/5CjV90WcM9J26v8Yu/KavOgHmGos4O1DDB0kxtcM3Na7M+dP0ZBh27NjRbN++fcOx+D49ZpaTBP29NkiXUsaygSYLrLPgoku0Pm0pS4WMhlhMrrzyyjbNpua1Cn5m3VYqrEzN1v7qV79qg/+srKEBpsrTSuLQV31kjrVn1tWGrkHG653XsyEBZhaoRC6ZHnTNsnqZx7SovgCxS5dKK2AxlTD211I/M4fXVhP9StcQ3e8LZDL51nCfJsCM/XhIv+4LMPv6k90/RP66p0tetnoZU83iyog5qb6/9Mklttdk/tWvfrVNu+46YKNko4fKtdSHa4KN0iRDzYTWkFUS49TXNpvM0/VxJShOLpUmbbPTZu25FhxGuZbSSVWPmJXTpx9dAea09r9v0tImKmtkXgowvS4P6X81AWbfWGU63HVycTbxZX22NMkYA8o+/VN/HWus6rK9NXZikQFm1pe7zmGIfXHIgsEau/GbuuoEmGss3pj2E2foshn2rLmx02uW3Iys/h9XF5SPX/sOu5p7bQZTz4qDwRBHdKhBsuttb5Z35KMhzoL5jKWf1bY9VzFd0/Z8lYLqIQGmfwdZ357BWN9SgFnThizA9OlDl112WesIewd8zACz5DRmg1pcqVAKuZ+trQ0QS6ai9v6+fuYDS+li1B/9PkaA2SXfGmepy2R2BRfeZgzp16XneYdV15T60zTy93bPAhNvF7uCRO8oWfpvXwDR5zjantnSxF6fna2Va18frgk2SrZyFQNM6wtmO4cEmKYDSu30KdNm8+z3uAKWBV19+lEKMGex/4sKMKfpf7UBZpct8/bUB/V+Utdz1Zii7TYXXHBBO/FbCjDjxEJf3xpzrJrVTqxygBn74lB/bo1d+U1bdQLMNRetN4JKk/H7+UoGMmuynALtMdHGc+0XsdW1mvSrPgewNr3WAs14OEwMZoc42TXi9YFm3C9pdY+DSlZuX8qOD366DrAYEmBq5e3hhx9ubr/99iamdvW1vcbhi3UprTBEXcv0ZhkBZsYym7VexAqm5FHqZxY8+sC3VPfsNS+1OtOno33OUt/x9LWrV2MGmHLOS/1pWvlb3+mzixZc+FROz1jliFlfANHnOErm8VAzW2GqsdE1cq3pw+scYGZ7qmN7ugLMuGc2cu/7O5Nx14SYHze7VjCntf+LCDCn7X81AWafLfO8LXjJVjNN5lqJVnqw35ud7cOOberrW7UBZg2rWeyE7l2VALOmLxJg9nlwq/87Aebqy6izhtYJtWKkjxwZc3bsN33vD8uIK53e8Gh1rSt9VtfWBq7ZTHa8N77gPObnD3FEhxgkXZsdlGH7bErOgvj4lUIFTQpOvvOd77Qn7XY5BdGZiDN2JujaYMEHiObIZg5vSYFigJkNPjUBZhY4zjvAtLSjuF8oPrekP2OvYMZJkFIf8atu2QnDfU7lkMmVGod3qLM0TYCZHbAypF/3TWBZ8Jb1p2nlb88sycsmBLSyGO2B9lbbwWa1AUSN4+gPk/F79mrs7DROcE3gqnqXdCgeQFcji9IEVhefvrZJZ/1Kl9fh2J+6Uhlt7LPAPj4342WTpvHEWTvcrXaFuyvAVNumsf+LCDBrZJ5NdPYFmMaty17GA/TEMNvm4tPBs5OX435gm3Qyn6pG/2L6Zxbs1bCaxU6sQoBpfUiBe3YisJ88HeLPrbkbv2mrT4C5CURrg1h2KqFPP/VNzdIpMwctrtzZoPTJJ580jzzySFvkX/7lX6YUa+796U9/2p5C6mcN/SEWVn+rb9fpbz69q28/Ysk5sHQm+90PLsYnNlbcbZbSz8x5uegk1N12260599xzG3O8SgebZO3I6hMHrSHtjxMFqovq98ADD2w4PbWvDcYi1sVYybHSoTvmlJlzp9/tu6ze2cEJ8Tpjsu+++04ON/L6rpVwnW77rW99pZGrLQAAIABJREFUazKY+Xu0n1YfOQoxUI1612UmYr+Je59jX8v6WabXkf2BBx7Ynuiczf7W6IzaEE/Hjc/4r//6rw28dM8QvSr1m7hCPKRfl9hH+5L1p9J+KemMyf/f//3fJyn/KkMTdD6NrjQRFFP/7JTQ7LRRH2xljEptzPQiBks1dvaPf/zjLifXRrnW9GF7dYXX6Uw/4phkdbTtCLrfnxYanfUYnHb1vxpbkelGHAOGji0xGO2aoLN2WzssS8dOn+3TjxJjb7eG9FPVo2ZM0XWZLSw9K15b0/9q7a8vOzvpO9qyX//6161tt7EmTl6bLLrkHvtaNllWo39jjVV/8Rd/kXaFGjtRknnJD4my9PqtU4dfeOGFyevkskpFuxR5+4yrLEgfqs+bwJXfdE0gwNwEIi0ZTmtaDIxKe/XUybPDfbzTrhSTSy+9tDn11FMnBxV0HXrTd69WEQ866KDmvPPOa98PZyks/hh7a8fPfvaz1im0PYzZYUF2bfa+RC9qtVWGVQGu7W8qvffKp+zG4MEH9fG3Z555pg3YVF89Q3XyDkZ8v6ja/r3vfa/Ru0B9O/xx9vpee0T0kazsI5n610zo+77XIGSrM0PbYBMD0YHUqz/0Ogb9X+3WSYp+v5DqJ67f+MY3mvPPP39De+O12f3xnaHmwBnzeBy96mHPlHOiZ3/7299uV5oeffTRyfM1aMpps+v1Q9/e1niYh9W3tE+51M+62EuP1LZa3Y86Yzpsr8iwBnsdVb/Wc7zuZbLom7zxemXM48m5nm9Xvy6Z58gqe1+v+pOlD2byz94hmdmNkrxUt9hWn4KX1VGBxEknnbTBDpReQRDL7nqvqn/naLTR6nfaB94nV03G2Hs6da3vw5L57373u136RbQ5nl+c7FG/U4AaX02jZ6lt/lVTUW9KehDHti5bEfupHz9KrP3YFuU57XswS31R32f6EW1krSy67H9sSzamZLbwpZdeavReX99/JZt//dd/bX75y1/uoh8WCM5qf71+29hmafGZLVPb/+zP/qz1LbRqKbvZdTChXwWOuhZ1zHMdon9xjBwyVnUdVFRrJ9T3LNPN+lf0QcRI46HGgWwMtPb2HfKY2T5v57r6ouqWce0bd0o2gu+XR4AAc3nsV+7JXUZ23pXN0nbn/UzKh8AyCCyzny2jvev+TOS17hJcTP1L+9sW83SeMi0BBTv+cJ9py+E+CEBgIwECTDSiJaDB8frrr2/uuOOO6vcojomulIY25jMoCwLLJrDsfrbs9q/b85HXuklsefW1ALPr1Njl1Y4nlwhotU0rpKyQoSMQGJcAAea4PNeqtJiy0ZdSOe/GKaVKHwz9vElT/iIJrFo/W2Tb1/FZyGsdpbacOvuJUR08o9PXdQq77S9fTq14ah8Bn4LZl+7ZVxa/QwACOQECzC2sGT53f5nBpeXrd+0z2MJioulrTmBV+tmaY1xY9ZHXwlCv/YP8XjPGr/URp8mN4HJ9ZEZN148AAeb6yYwaQwACEIAABCAAAQhAAAIQWEkCBJgrKRYqBQEIQAACEIAABCAAAQhAYP0IEGCun8yoMQQgAAEIQAACEIAABCAAgZUkQIC5kmKhUhCAAAQgAAEIQAACEIAABNaPAAHm+smMGkMAAhCAAAQgAAEIQAACEFhJAgSYKykWKgUBCEAAAhCAAAQgAAEIQGD9CBBgrp/MqDEEIAABCEAAAhCAAAQgAIGVJECAuZJioVIQgAAEIAABCEAAAhCAAATWjwAB5vrJjBpDAAIQgAAEIAABCEAAAhBYSQIEmCspFioFAQhAAAIQgAAEIAABCEBg/QgQYK6fzKgxBCAAAQhAAAIQgAAEIACBlSRAgLmSYqFSEIAABCAAAQhAAAIQgAAE1o8AAeb6yYwaQwACEIAABCAAAQhAAAIQWEkCBJgrKRYqBQEIQAACEIAABCAAAQhAYP0IEGCun8yoMQQgAAEIQAACEIAABCAAgZUkQIC5kmLZvJV6//33mx07djTbt29vdt99986G3nbbbc2JJ57YHHfccZsXCC2DAAQgAAEIQAACEIDAJiJAgLmJhLnqTXniiSeaV199tbn77rvb4PLLL79srrrqqubBBx+cVP21116bBJT2+/7779/ceOONq9486gcBCEAAAhCAAAQgAIEtT4AAc8urwGIAvP76681jjz22Ibi8+eabmwsuuKA57LDDNgSbjz/+eHPWWWe1FbMg84QTTph8t5ga8xQIQAACEIAABCAAAQhAYCgBAsyhxLh+MIHPPvusueKKK5pbbrmlDSb1efvtt9tVTPtb3+k6BZYHH3zwJBC17+P9gyvBDRCAAAQgAAEIQAACEIDA3AkQYM4d8XwfoH2KN910U/uQo446qtm5c2cbtFmw9vzzz7e/nXzyyY1SVPfaa6/2/2effXb7vVYL9dHqor6///77J+X5dFVd45+lv2+99dZJ6qo975xzzmkDxOOPP37yu+77+OOPNwSNGZWulFiVoQ+psvPVJ0qHAAQgAAEIQAACEIDALAQIMGeht8R7s2DMAkALDO2aDz/8cBJcWpV17Z//+Z83v/zlL9s9kApO99lnnza4PProo9u9kf4+BZ8WhPogVc/SRwGlPtdcc02z3377NZ9//nkbVN5www3NhRde2CjwtLTXEjYLUhVExoN9lGJ7+eWXTwLoJaLn0RCAAAQgAAEIQAACEIBAgQAB5pqqhgIuBYm2KqlmWICmf9v3OrX1jDPOaAM/C/D0ndJV77333nZFU+U89dRTG4I33X/nnXdOvtM1emapXHvOscceu2Gl0r6/7777ek+DVdkffPBBuko5pJw1FSnVhgAEIAABCEAAAhCAwNoTIMBcQxHayqSqbieyWjOyYDEGhwrk9LGAM65OWoDqA0yPKabYqhyfIutXKmtXHnX/9ddf39xxxx1t0Bs/WaC8hqKjyhCAAAQgAAEIQAACENjUBAgw11C8XQGmBX9+/6QPzk477bTGn95qwaRPfy0FmFa29m0ec8wxG1ZGZwkw1Z5YpyiWUvlrKD6qDAEIQAACEIAABCAAgU1LgABzDUXbtbcyprZa8+ygndNPP71Nh/UrnzUrmH0psrMEmKrLd77znQ0nyrKCuYaKSZUhAAEIQAACEIAABLY8AQLMNVUBv5roU1JLJ7YqVdUO4omnw/YFmHvvvXebTquDd+wU15iyWgow+/ZOqr4nnnjihv2Zqqs+/qCfvnLWVIxUGwIQgAAEIAABCEAAApuKAAHmmorTVjHfeOONyUE8XUFY34my8ZAffyJtdqqs/a502SOOOKLZbbfdmnPPPbfRCql/lUhXamt87YmJwr9Sxb6LezmtrfF5aypOqg0BCEAAAhCAAAQgAIFNQYAAc43FaEGjXjOij38PZtaseLhPvF/3vPDCC20KrZWp7+KrSPTdM8880zzwwAON3rOpV5vonZj2ufjii3dJwX311Vc3fFcKLlVGvF/fxfdgEmCuseJSdQhAAAIQgAAEIACBTUuAAHPTinZjw2oO0pkXCq1iXnHFFe2rUQ477LDBj5n1/sEP5AYIQAACEIAABCAAAQhAYCoCBJhTYVu/m5Ri+vLLL6fvmFxEa/R8nVQbX6tS82ytXh566KGT16rU3MM1EIAABCAAAQhAAAIQgMDiCRBgLp75wp7o31fZlz67iEplhwl1PddSePfff/+lBcaL4MIzIAABCEAAAhCAAAQgsFkIEGBuFkkm7bCTY1chuLTqae/kjh07mu3btze77757J/3shNlNLC6aBgEIQAACEIAABCAAgbUnQIC59iKkARCAAAQgAAEIQAACEIAABFaDAAHmasiBWkAAAhCAAAQgAAEIQAACEFh7AgSYay9CGgABCEAAAhCAAAQgAAEIQGA1CBBgroYcqAUEIAABCEAAAhCAAAQgAIG1J0CAufYipAEQgAAEIAABCEAAAhCAAARWgwAB5mrIgVpAAAIQgAAEIAABCEAAAhBYewIEmGsvQhoAAQhAAAIQgAAEIAABCEBgNQgQYK6GHKgFBCAAAQhAAAIQgAAEIACBtSdAgLn2IqQBEIAABCAAAQhAAAIQgAAEVoMAAeZqyIFaQAACEIAABCAAAQhAAAIQWHsCBJhrL0IaAAEIQAACEIAABCAAAQhAYDUIEGCuhhyoBQQgAAEIQAACEIAABCAAgbUnQIC59iKkARCAAAQgAAEIQAACEIAABFaDAAHmasiBWkAAAhCAAAQgAAEIQAACEFh7AgSYay9CGgABCEAAAhCAAAQgAAEIQGA1CBBgroYcqMUKEfjss8+as846qznnnHPa/5c+77//fnPGGWc011xzzeS6J554onnsscca/X+vvfaae6tq6zr3imzCB9x9993Nd77zneawww5rWyeZHnzwwc1xxx230Naant13332dz1b97rzzzmbnzp2TOi+0ov/7MOnj/fff31x99dXN7rvv3nz55ZfNXXfd1Vx22WUL6Q+Lbu8qPO+2225rPv7440b6KubZZ9F2aZG6qPa//vrrU9ncWe5dtOyH1jUbn8aqs+SrT9f4ONazsnIk75dffrm58cYbqx9T009qC1ukftfWqea6oTpUU2bpGnyTWehtjnsJMDeHHDd9KxZlGDVwHX/88S3Pxx9/vDrAPO2005qrrrqqefDBB5uTTz55KmdnqBCH1HVo2VzftE6r6YJ4LEqunr0cmbPPPrv96rXXXhscYCrA04SHJktKwcfYslZfvemmmybF3nrrrYMcwbHrs1nLMwfu+eefby6++OI0wJT8F22XTP5HHXXU3Cc77FnT9M1Z7l2GTg0dA+cRYJo+nXDCCZOx0Z7zzjvvFPVQvGTLPvjggypb4PXWWEf7VztpUtNPhshzkfo9pF591w7Rd419+kw7mYpv0ieNrfE7AebWkPNat9IPEH1O9hgNnWVgHuoEzFrfWeo667O3wv0W4C3CWS7xtMF6Gt2XfuzYsaPZvn37wgJM7xyWAp+toDuLaKOx1rO6VjAXbZcWucIzS9tmuXcR8l21Z4jXoYceOgkubWzWSuLhhx9ezPwZsuIonb755pubCy64oM3E8PYkTvpKz1599dVO3RfD2n5Sy3uR+l1bp5rravVd15144olTB5iqC75JjUQ29zUEmJtbvpuidTLmmh194YUXmmOPPbZ3MJm10bOkdtTOqs5aR7t/lrqOVQfKmS+B2hTZWIuxnar5tpLSpyVQk/q3aLu0SAd8lrbNcu+08lrX+xQkKhvCT2REOWe6OHSS6+23324nw2xrgnjZOKctCnEiJQa9Jb41/aRWNovU79o61VxXo++zTGj6OuCb1Ehkc19DgLm55bv2rZORuv7665s77rij3dv11FNPdaZd+fS8mDZVO6PmDaMAWopiXI3p2oN5zz33NFdeeWWj9DV94uqTX5XV7z6N0D9fA6rSNP3vPkVH+/L0d9wv6lMr+1bfshSiL774op2NVv1LHBX062Ozylk6p/8uzj5nslJ59lzj3VUXr+A+VUvfe3n5Z0kWe++9d7t/1tqQMYrl9aVMd3U2n54k3XjllVeaiy66qL0l6kLUFx9gat+RpZ/G1FPv9KgM377Iw9fVy8jL09fLdOC5556b9IdSmUN0L2u/17csHS2mLtes7PYxVj365F07+++dONksk5fV0+titiJj9qbEN6afKe0w7sH0bZGeaNUp7g3vskFduhw5ZSnQmQMe9SzaUwsAbrjhhubCCy9sq+D3+pktjf0jOs1D9K/23q6078xeZ7LzcpMuvPvuu422Vmivfo1+ZvrXZVey8ckYazzVuKotHX3jg++j2Tjj933HOsbVyC696vrNJsv233//XVJsxVXPlSy7zj2wtl9yySXNeeed19p+a/uBBx64Syr5HnvsMfkuMvL6rbGkdszqsw3eDmls18e2aVg/83pU8klK41qfvv/N3/xNo/HJf8xu9fVf3dPnm5ieK/XW9s9anR5++OHm9ttvb9544425p9ZPq4fcN4wAAeYwXly9YALewTDDmjk0cW9InPF86623qvdW+sHeHMD47NIeAzPC5iTbIOWNpgb+W265pbn33nvbAdGXrbQUG1B0eNB+++3XfP755xMHUgemmDMpUehvBd3+oCE/o2tc+ox2NkNs93744YeTwTsO5tbeOAh5p9/aZyz7ZGUBpZ+tzuqSqWJpptvul4MUU7mye6JzFh3AmqDG6ufTw+IAGx2nrJ3eoY+cjWlpX1DtrH2UkdXd6+p7773XXH755ZPBP7snBha+n3Ttk+uSrz9sSeX7fVzW7i551DDu0uujjz66ah9j3O8o/ZW+2f3qg/vss08bcMrBis646tDHN17z7LPPthNvhxxyyGRlJ654656f/OQnzR/+8IdJP+6yQV0Hp8Tn27NiZkmmB6W2nXLKKRMH/cwzz2wOOOCAlo/SJB999NHmgQceaCywyPQkOs3qY08//fRkAqdryKq5t+SUS+d8AKAJnSOOOKJ1nON44SdKZfO97G2MKLXRBzq+D3XZlTg+ecYnnXRSW28FEhYcZSuDnluUu/2WrWDqWgv2xki19AGu2MZ9gbUrZWYr4sSlyld9jbMf7yxoihPbsd1946cFTxbQmx0w22DP9BN48nP0UZttnM10zGxf5JDVqUbfs4yZGtvkx5rMN4mTXjoIzu8PP/LIIyf9vu9AuwW7oTxuSgIEmFOC47b5EyjtxYgDgA0QcS9GNKbTrGD6U/LioFJ7imwMKmJKT3SaPv3003b1KTpt2UxtrEN0HMWmFDxECWbBiHeEdL14+EE+DmrZ4BTrKI59suqrS9dMdZbi49O7Pvroo11O/43OfmkFZpoTgmNQ5B3g0oyuXxUopcjW1Lk2wDRHyjuH9p3tuSo5VTYbnaXkdq08RP3LnNjI6oorrmgnZyx9zticfvrpxcND+hibk92l1yU+mRXMgt6SPnk59/G1dvh6Ruaqj5w2fwhLVvc+G5T1r+yAF7O9WnX1q7GxLX1tK02E9clOeuDtvCZBalazfIBkfbp0b+xnmc2VvY46qPssMNHz/KSi/n7ooYfaFUyzq3FVJ54InfV3P9kSA+tYz9IkTrYyGvU6jqX2u7f/FsRaO7IAuOtAqi6PItpQf22tjclsYTY2RRtf03etj8VMgsjW64Q/ndzLOptIz3yNkh7GyWZv02v6Sjbe9PXfGt9EjLL+XDNJOH9vkyfMgwAB5jyoUuYoBPwA5R0COTNxxUJGSp+u2fdZA8wYuNQGmN4J/NGPftRcd911bWpS/Fgajjm8MR0pGyBjgOdnrmP5fad59gV1CnyV9quZb78/xj+nJsCskVVfXboCzCzQKc2kZ2mgtqrsV1zMkZ7mNSAmk76TLv0KmE/JKgWYfU58yekpdc5s1dbS0yNvr2cxfds7WUP2gWbOh56jj5zWmJrp21F7mFDGWOX06bWxjAF4xjJzxmudVCsv41taRfJ9xSZP4gqAr5NfESvZoKx/ZxM3uj8L8rP2drWtRldL/cPapv6lbI8hr64Yeq+tJKm+FlCXVtA8L8uaUIBVs9qepa5mK97KdinZla4UWb+PsSbA7Jqo8rpq/VB6aIeLiZUmPbRCa6tWWapryS7F1d94Xa2N6Ro/LSiepe/WjFk15deMob7f+YDS2JTGtRp9L403Xf23xjfR/V0psrbqXdIDvl8/AgSY6yezLVFj70xkDfYOZe0AswoBpu0vylJ94uDgA8xSG6Nzk60O1ipM3wCpGX45NF0OUt/gaK9zUZ36Tr3smw3uald07mKgZNxUhpgpzdAHD6WVoWz1vIavd0zjfp64evPmm29ueJ/logJMc/KNg+Qd3zXnZ9f1bkutaPuVl9rVnRKz6IDZKo8F/UNWp/wzuhhr4qRPryObrgmOGifS9C5OWHTxLQVtvt/aVoCuVzro2TEToUaHSwFmKRVvSNuMb/Y+z77+4fuWyhmSvl57r12noPKYY47ZkAFRE2BmEyR+xbevjSX967Iriwowo+7EgDDqTdfkQywrZjGV9LQmU2MrBJh941qNvpfGm5JtskmDOKZn/YIAs8bSbp5rCDA3jyw3VUtk5EqvV8jSTLLvIpAxAky/qjV0BVOztplTng3QcgCnDTCnWWUrOXh+dttSd7vSEfsCTLWrRlZ9wW6Xg6+2+LQppXj6VLKS4xVXp+KKWd8KZE0HtAHeyjJnvys9rivA9OlcmeNW43j5etuzpENK75MO2p6nvjQpKyc6MX0r59nzNSsvR15B7rZt29pLSgFOH/e+NEvdn6U4xnJrVnp0z7QBZh/fsQNMr3N9DD3/eDBRH19LY/V2qZQqFwPM2rLVD6Y5JMRk1XVvlHu20h/tdZe+eruiYNhWN4emyHqZRbsi+7isADNmi8wSYPr91yUdrZ1grlllm7bv1oyfkklN+TVjqJ43S4psl74PTZElwKyxnlvzGgLMrSn3lW91KaXRD9zecbUBNqbKZSl2WUqJB1KakY4DVG2AGQ227TmIjrcO7JCz0ZUiGw8biA6YPUvt2blz5ySVNe7PyRQgc6D9dxYMxTQvDfBy8BSMZPsbI6caWfXVpS/ANEdf6dRdJwBaKmB8nnhpVVODp47Mn+VjcvX7Bi0lM1s9i4FENuBn+47GCDB95kBflkAppVWrvH7v8hB23ln85je/2fz1X//1Bh220xr9KpXXv0xWWWDqWflTILvKnWeAaadYipWt7Ee+1o7sNGabHClNAkXd6LNBWYpsXB2xPtjnkNa0reSg98ku7sE0G9V3aI3ppHf4s3szHS8FmDFg92VLLn6yxO9ntZPCve6V+rKfBOuyK+IyZoCZBUZZv9Z1xtF+nzbAzHwAP55b+bPswYxp5xn32u9qxqx5Bpg1OtOn7z5wtTT7LICP/SKbNM76DiuYQ0bD9b+WAHP9ZbjpWiCjH9+35RvpneB4gpo/yl73xFP34is/MniZI5Xtf/IpI/7IbX/gRTb4xZUxq4Pfv5KtqNh9++6774ZT+uw1CHa/Tpa173z7+lLH4iCRpV8pfdO/RsHKN6fX6mirnH4viK5VUG2ruF2yqqlLaR+o1SlL3dNv0VH3XO2I9t///veT03yjjsTj4vtW6KJToedbqmcMCKzOn3zySfPII4+0j1bQFA99yhwVCxq8nL3To/RJnVrYF5x3BTJ+gsP0Q+1X/VSufy1H5Nanf9EhzfZVxtXRqH9Zfy7ppGf8m9/8plOvS4fQZM8rZVioT0bZ+O9KOm98tXdSx/hrf56V4/e/2UTKk08+2fb/2Cft1QXZa3qiDSpNqmQ2r5RtME3bYgp6jex++tOfbnh9VVbH0iAZmcd7s4NxrJ+Jr06N1QSFXqsifbJJvRh0x7+tn2vcsFcmRZvp9VO2TvsY/WngXXYlnk6u52RtqdXrbPyLTEtZR34MLK12xbKMcfw+yyIpTQiXyiyduqrrzb5k/Uu/x1cNxf6c2Ufd5/tmnCSOdjuzv5lOx+9qxjXpp39+Vq6fmNDBTRo3pHddtv+///u/29eC9fkmNgHtDzAsZTTFvl/qw3y/ugQIMFdXNluyZnFgiU5pFpyZIypgduy1/u0Ho6Fpe3EPaBzYusrzTp/qkb0/MQZe1gb/OhXd2/eeq2eeeaY9xj+bPfeBYI1zH+ukeiu1NKaO9rXPsxE3OTdKLfYrx318a+vS10myWfD4bDFW4KX/x9TVGATb88RTznC2Qhrr9OKLLzYHHXTQ5L2ocUXV67yef+mllzannnrqhpXXkr4oEMj2K5u8fX+pfY9n3ENl7Yl9T4GO9FX/z97RVuMcZvLzznd8JYGu79O/rMwaxqVyI/vSewMzObzwwgutY+YP9ZJs/PtMzUbY3j4LBDO+8Rn2KoPYR317Tb8V/MesBlsRzmxNqW9FTn6CpaSL8b2zvm0//OEPm1//+teTdwbX9o+vf/3rzde+9rW2TVm/tO8yvS/V0/q0v9dWGO07s7myDSrbTk/V/nLrD7rW21z1HT1TwbBN/vl6dennv/zLv7Qn0JotMj5y1kt2JY5PGWN7h3IsN5u48yuuWXaC2hdPyfX64/tQ31aDUnBZ0lE/Ydc3eRa5xHEx61/aYmHp3f59mV7nZKe6xiz/mhK7L7MN0g3r07rO3mHrx3J9519nZlziAYJ+XPv2t7/dHrKk1/7U9BWTgcnKJkK7bFMcH6JvEu3GBRdc0FZFW6EiS/1NgFmywOvzPQHm+siKmkJgZQhkqUorU7n/V5FSoFRTz66U4tj2t99+u11l7FtRrXnuKlyj9sXDfWrr1aUX/sCe2vK4DgKrTqB2BW3V29FXv77Mor775/W7giF7ldK8nkG5EIDAcAIEmMOZcQcEtjSBLNVqFYFk+4Fq6tl3cuF//Md/tOmg+k/XaibaDqKpKX+Vr+lre1fdSylydo8c1GxFcpV5UDcI9BHYKgGmOKxaMLeqQW+fzvA7BLYCAQLMrSBl2giBkQn0pTGO/Ljq4mKqmYLMvrSpWLil5vh9Ij5IstW9mn1J1RVf4oXZPtkh7xK0qlv6WZaSmKUqL7HJPBoCoxHYSql8tQfqjAa3o6Dag4cWUReeAQEI7EqAABOtgAAEBhEonUA5qJA5XWxBTt8+n77Hx6DLru870Kev3FX83e87mrV9cZ+NtbdmD/AqsqFOEOgiEPU9O5hqMxKcNjtkLBazpPGPVQfKgQAEugkQYKIhEIAABCAAAQhAAAIQgAAEIDAKAQLMUTBSCAQgAAEIQAACEIAABCAAAQgQYKIDEIAABCAAAQhAAAIQgAAEIDAKAQLMUTBSCAQgAAEIQAACEIAABCAAAQgQYKIDEIAABCAAAQhAAAIQgAAEIDAKAQLMUTBSCAQgAAEIQAACEIAABCAAAQgQYKIDEIAABCAAAQhAAAIQgAAEIDAKAQLMUTBSCAQgAAEIQAACEIAABCAAAQgQYKIDEIAABCAAAQhAAAIQgAAEIDAKAQLMUTBSCAQgAAEIQAACEIDycNe4AAAgAElEQVQABCAAAQgQYKIDEIAABCAAAQhAAAIQgAAEIDAKAQLMUTBSCAQgAAEIQAACEIAABCAAAQgQYKIDEIAABCAAAQhAAAIQgAAEIDAKAQLMUTBSCAQgAAEIQAACEIAABCAAAQgQYKIDEIAABCAAAQhAAAIQgAAEIDAKAQLMUTBSyKIJvP/++80ZZ5zR3Hfffc1xxx1XfPwTTzzR3Hnnnc3OnTubww47rL3utttuaz7++OPm7rvvbnbfffdFV31pz/vss8+as846q+V14403DqpHxjErwORyzTXXtM/arB/p0Ouvv96Iy1577TV6M1X28ccf37z22mud+j36g1eswK3EQbr02GOP9epUbV+cVpSz9uFZ7x9a7y+//LK56qqr2ttW0abPYndrWczbHtXWo++6aVjMW99r2Fm9zznnnJUb19D/Pq3j92URIMBcFvkZnmtOly/i5JNPbh0TfeTYP//885Ofb7311sEBxQzVm/utaufZZ5/dPqfPAfeD09577z1hc/HFF6+kMzJPeNMM7lafmkHeHMt33nmnefzxx1duIJ6W7UMPPdScdtppGwLJGqdk2uf5/t2n39M+o/a+rO2198563SpxmLUtXfebg/jggw82Zse7Ji1q+uK09R2jD88SYErm+nRNGvq2eXarYNNVH00SKBCxyctZ7G6NHGWLbrrppirdqSlvntdMw2Ke+q629tlyb4dWbVxD/+eprZQ9KwECzFkJLvH+kuFd9RmtMZBNu7KxFdiMwXfaMmZxLqd95jzvk0N0/fXXN3fcccdcVipLdZ9Wv8dksay2+zasAocxmXaV1efoLqoey+zDYnDiiSdWB5hisko2Xex27NjRbN++faHZMauiO4vS0UU/Z5l9oq+t6H8fIX5fFgECzGWRH+G5pQBTg82hhx66aVaQMlS1KbLZvVs1RXYElestYpVTiXorn1ywLMdtFv2epp2lfjLPNOCaeq4Ch5p6jnFNbYrsGM/qKmNZfXiWyYRVsOnLdPRXRXfmrZvLKn9ZfaK2vVtd/2s5cd1iCRBgLpb3qE+LAaYNcErPKaUYZSkqNjg9/PDDze2339688cYb7Z5FfWyfo/6tPWH6WMqtTx2J6Ulxxs+e61N3DYZPC6t16L3j+fLLL7cpQr5uVnbXHsxLLrmkOe+88xqldB511FEb9mnq/piK7NMVS8xsn2cUtK/vhx9+2Kb4WrpNZONTmv3Adswxx7TyUH2zdDCfOpy1J5O9r1cm4y6OmTLHgbjUtkwfuvgqfVAff01MD5I8f/vb3zbbtm1rr/U89HdkZoOyVie1SqlnGDefTl2jp0PkVGMEYmDlUxd1v+lObRtvuOGG5sILL5xwUQpm1O+SPuom30fH0tdlcpAdin0kpod+5StfaQ4//PDJ3m2vb5GJ/vY6cPDBB7f28oc//GHz61//ut2yYPr3xRdfTFL1PVezKffcc09z5ZVXTrY5xDTpaNPG1r3aPmz9J+rWp59+2topvw872svYny3N0+uEb7f/PbNt0cH21xtjq5el8Ef5xjoMscMfffTRxDZbG6K8/d73Wrtb00fM1vn9u6WxoKuN2RiVjakxdf3dd9+dbCHos+vZGFRjx0vnKGS224/B0W5m24VKPoexkr7prAf9PXQPZrQZXp5ej+N1cayqtfO2B3nV9d9PiNx///0T/23ZW0Jq+xvX1REgwKzjtJJXeUdDFZRTIuekL8jRACtDe/XVV7eHI9jenyOPPLINTG+++ebWSdc1NsDo/zoYxgydHIgjjjii/S7OPGd7FmTo33vvvYnzr/JkBJ966qk2sDvwwAM31KXv8BQ/cJhRsrqZo+wHiHjIjwLS6ADYQC3nW2V98MEHk72rVtZLL73UPPnkkymz0oFDfnAQ03322ad56623mv3337/5/ve/39xyyy3Nvffe26ZgGjtdp1QxC+rFe88992z3jepefe/3g0Sn08tADpZSttRek72Xpdrt5Wn1Na4ljlmnyGZ6n3322dRRV/tVDxtcFXjbJIcFe3LwVXfTD5v8kI77PcdxQkPtv/zyyyeTBsZDzE455ZSJg3/SSSe1zVC/saBSwYEN1HFlINsvJ72ulVOtIclW7uJ+yNo2nnnmmc0BBxww6dvqC2+++eaGA2W83tkBUNmqiOo1hr4ug4Nk/ad/+qdtX9PHDqFSO/fYY4/W7l1wwQWt/ewK4nSf6YHpo4IX0wEFVvvtt1/z+eeft4eJWQDm9crrvNk663cWEKlOss9e52Nf9M/tsxG1zPv6sA8iom5de+21zQ9+8IP2Uepr2rtsY4wc6q7+nOm8cTJbYeOG7HcMQP3BbXG8UTld8o267m2gnlnbv2Og68cpC278eNBld2vlZeOWDzAlo6effrq56KKLJsV0tdEmPW0s+O53v9v2jzimxrR5H5yZvmZ2XeX4AN8Hel12POq7n/jrs93RPposjj322Na+6+P9H+9zeDnqurvuuqv1VYYeXleSgyaYTX91zRVXXNHaVdmeWE+N96WxzGxYpnfe31oV/fc+p+yBfCH15aOPPrqVhfSwz/cb0i+4drkECDCXy3+mp5sTJEOrGb6a2Z9sBtGMeLw/czqzvQi13/nGeoffnzY6zQqmX62N90dH0RyUeIqsb4MCEG/wdY/9fvrpp7dBUYlZSaAZS6uLT2eOjqcNyvZc3RNlmKVmZY5ZJvtMDpk8M45ZW71zas7lCSecsCFdu7SK7mep/eSDTZhkMvDsvFNZChBsFSFz8E0ePi00C7Ky62LdMjkN6eze2ZZTrj4ivfO6XttGH6D4esXyok5nbdc1s+rrsjhE5yVOOsQ+7ydGxOLVV1/dcDBYdARtFcscWH9CdZbCltmqeIpsTV8ZW/dq+nAMsLNVI++M1/TnLMCUjHSvdzqtfhZYaWLO81VgFWUVnXjd6+UbZRFtYC3jTM6z2N3avuL7qgKLyKzLZpmcsrEgG4/8BJPKtYkv/TueUt5no7IxME4OxDJqbLcFu3HsiQFzxiXTuWxMrJWNvy7TI9XJT2ZbnWzyXZOBfmws+XDm06yD/mf2oNbHmIY79yyHAAHmcriP8lQzlpoFtZTWvlPOSg5Ldjx+NuDXBpNdBjk6ZtERq9n3ldXNHA5vjGsDTM9Fq4qWihoFZaueMuI1rxSw+7tm5y1dzD8rpmr61Jy+AUY8s6CzL0XWgpcxAkytwvzqV7+azMqWFN6vCPqUoSy4iW2SDDQT3Hd6pF/N9TPn0zr9mVOSrfpkvGs7vsngsssua37xi19MVrhL9w9pY2kgjw5mlEFNupetMPTp6ypw8PLxM+vRhpbkGB1dc7CzNLppdS3rx32rq34SYZpXEll7+/pw1iY9u2Q/or2MbbMA3TJBuvY0RgfV6vLVr361TX2Or0jyuts3RvoVxpg23qfXtQFm7dha20+sr0pmWjnvew1V1saaMdWvIHZNaJfsesn/6LLjtWO4nySwrJJYxyzAi5MLXTIcmiLr5ZdNjNhYYlt8orxLk/66LhvL1kX/s/GdALO2t6/PdQSY6yOrXWrqO6Q3/F2vJVl2gFmafbTGzbqCGY1U7eDkuSg1NZsB9gIorWyV1CkbvO2ZcSUpG5T6HJtpZ9xrHZ1a4+/T59SOUvAXV0DiLG1NgKlA2lbd9Kz4ige/aqxALc6uT+v0LzLAVEpzdCa8fkzTxpIso/MVZTCmvtaaXavTPDhEWxh11+xo10SBD3Sy4NrbtZg1UbOCucwA0/bLl/rwMgNMC5BiGr94Z3s0fdBt7YrjpF/dsv3utrpXO4G0zADTXt2ltpaCv6421gSYPoXT+qQP2Pvseqkvddnx2jG8JsC05/t0dX+frXyKoX+naib/WhvmbYCtStqKv/GKK62x7Bo7b0HqOug/AeZQ7VnP6wkw11Nuba1LqSNd71NbdoAZ0/Ai/jECzHjYQemAgNIAYgd0dM3Qjhlgdq0y1Do2pg/eyYgO1CJXMBUQG8eaemQTA30rHnHl2++r1ermkLQiK6vG6V9kgKnVnHgolPWZ0kqW16fM4Y3OuZUXJylKAeZY+lpjer3TOzaHkrPrA02/Z9c7pd5ptIwLfadJjHmsYPo9iItawezqw9YHYtCs78dewcz2ZUUGpufZYVZRz6J8JbO+FNlaO7zMAFP2Mh7U51OX+9pYG2BGe6FAU2OlpfJ7+1Bjo7x8zD/wkxqzBJg12QiLCDB9YO9X17tW6aex8+ui/wSYNaPf+l9DgLnGMiytRJgxqz1JtBQs1a5u1abNlvZdxgFm2hTZbN9h7eDkDwQopQGpfHuJ9hgpsuakKTCKQZjtD6pNOVT95YjF1DDPdtEBpj8kwgfr8VCobLIkk1t08rJDb+QsmJOlcm0SoSatOAscS30jOmu1DmituYl9L6YE1qZAZw5vKUU9HoqRtd0cwFn1dRkcol3xjOUcx0NR1FZ9Snuuo73pWuXIJs5qJjMyG7zIALPUh6cJMONEX+RVaqs/cdsH9j649XpuqbZx33pJvll2QxzTavv3sgNM6YZNdPgJkS7bb6u0pW0tkW08PEaHs2gFLpuYrQkwS3Zc99qBezWTxL4/GQMbW1SOn/zwB/LFfhhtre7rymLos2VZWq6/x/y1mCkge/U///M/7aGCQ8ayddB/Asw+rdkcvxNgrrEcSwGmD1z0b+/cZ85lZlB1XxYQZofV1HyXpaboGT5o09/x1MSSeLJ2dDnE2ZH3/hS3uPJgRj8+359QG9NdulSpFFzHFEArwwabbLAoybBvH0d2X62M+1aerd5xMM0OA4nXmG588sknzSOPPNIW9Zvf/KbdX9m1ZzI6c5KZHe5hp/7Z6cEmT5Wn/bVKhdIrefzqSFZX38f0u1Y6sxNtMyci8rbXU0SnJ9ObKJds/07stzVttGfFGfW+yRlru+7P9icP0ddFc5BzaUfhW//tCw5j6lrGv3RKpQ9sjHdJVvrdJgKVJu6DqUwm3rab/Rpb92r6cNdWh2w88Lpp+wNj//UBjg5as9Oy45gQA9GsLlG/Y4Do5WuHkXlbYPZO+qLT0nfbbbfm3HPPbbxsS3bYJjJUf52OaQe1+cOfauxuxrE0xkT9ivdmjEpt3HfffSeHKpV03AI0nzavyVDZBmOU2XXZT13jWXTZcb8NwvQ9a0tmuzN+8Vld45PnYKzEX7auZqXQ/JvS6ajxcKT4Cjfb8iHb5X2NGju/6vqf+ZzRxxii/2vsxm/qqhNgrqF4/YEeVv14tH08OEa/6zUmf//3fz9psY7k12fHjh2T7+IrP+wHOeY6PTKmYPpXaZjx/cY3vtGcf/75kzLlUPzud79rX+2RfbzBNiNb2kfg7+/a7+cPGbB74nsW+/asRM7x2P2s3Kx9MVgtpYzGPU/mYFmZ4qTB245nN97+1SXZ8zPZq6wop0zGmexKqcORVyZXP2haQKzvLr300ubUU0/d4Gxrtdi+9221dFat8h500EGTd5n6PZgxcJfuiaf+799NaA6+vecs6l/c22yrHf46/2oGq2cmJ7VFTqq9h6+02pzpSzx4Smx9eXpuXxv9q3p0fXxOKZ1Mbc3eCTitvi6Sg9XbHEs5/GKnT2yT9EN2yuxCXz/1+pbpfpaCb8zEWidHxlXVzOaYnmQ2Tc6ndLLPRtQyr+nDf/u3f9sGXHr/sPWfOJHjxw17JVJff9Y95mR6trHdfmyIY4D9plUfP+H2s5/9rPmTP/mTonxju5955pnmgQceaN9FahkmfYwlb/8+TMnYVvX8vTV219virrGwNM75147o2VldfBv1u+071WuhrO3Zu2L1zJ/+9KcTvt5u+EAs2vXMTorZCy+8kNpx2w/p/QbJUa+U8va3ZLuVHhzl2mXHfFvj+GGsLP3X/951aJTnEcfmLh2fZSxTX1xV/c98TslfAbSXs3wM0+EaXzB1LPly6QQIMJcuAioAgdkJaCDVx7/GwkqNKUizP23+JZRSU+f/5Pk/QU6xgpm/+7u/m//DVvgJi+SQpS6uMJq5VW2RzH0jNnN/npuw/l/Bb7/9dps5UXq/9VjPL+3BHKv8zVjOsvrTZmRZatOi9H8rMV1UWwkwF0Wa50BgTgTkGGgVWjPP/uAbe5yCzyzwnFN1Ril2MzukL774Yps6Z/uCRgG2hoUskgMB5v9VkEUyJ8CcvVNqtVArPNu2bZu9sJ4SCDCHI15Wfxpe0/W8Y5H6v56EVrvWBJirLR9qB4FeAnG/hb9BjrXSmNctwCztC+6FscIXjHHU/Qo3r7pqi+bQtV+wutJrfuGimUdcm7E/z1sl4v7HRTzv+OOPb9Npuw6Lm3c91qH8ZfendWA0ax0Xrf+z1pf7dyVAgIlWQGATEMj25apZXa9aWcVm9+2dXcU6U6fVJVDaozfvdMPVJbLYmtGfF8t72qf1nRMwbbncBwEIbF0CBJhbV/a0HAIQgAAEIAABCEAAAhCAwKgECDBHxUlhEIAABCAAAQhAAAIQgAAEti4BAsytK3taDgEIQAACEIAABCAAAQhAYFQCBJij4qQwCEAAAhCAAAQgAAEIQAACW5cAAebWlT0thwAEIAABCEAAAhCAAAQgMCoBAsxRcVIYBCAAAQhAAAIQgAAEIACBrUuAAHPryp6WQwACEIAABCAAAQhAAAIQGJUAAeaoOCkMAhCAAAQgAAEIQAACEIDA1iVAgLl1ZU/LIQABCEAAAhCAAAQgAAEIjEqAAHNUnBQGAQhAAAIQgAAEIAABCEBg6xIgwNy6sqflEIAABCAAAQhAAAIQgAAERiVAgDkqTgqDAAQgAAEIQAACEIAABCCwdQkQYG5d2dNyCEAAAhCAAAQgAAEIQAACoxIgwBwVJ4VBAAIQgAAEIAABCEAAAhDYugQIMLeu7Gk5BCAAAQhAAAIQgAAEIACBUQkQYI6Kc7GFPfHEE82dd97Z7Ny5sznssMPm/vDbbrutef311xs9d6+99pr78/oe8P777zdnnHFGc8011zRnnXVWe7nq9thjj/XWcYy2iMXxxx/fvPbaa81xxx3XV91N+ftnn33Wslf7b7zxxmIbTVb33XffhNW89bdWF1ZBMJkur0K95lmHWvlLx+6///7m6quvbnbffffmyy+/bO66667msssum7sdkp048cQTR+nfqvdVV13VIr377rvbtsz7U6tXfbZM5ezYsaPZvn37Quo9by7zKr+P47yeO025Q8fA2v46TV1s7K7xZ1Tvjz/+eKY+VFNGaWwbyq2PR/ac2mfUXtdXB/1eayuGlOXH+5r7uGZzESDAXFN5yrDcdNNNzVFHHTVVgPnQQw81p5122iAHbUxjNgZ2bxDVFjlvDz74YHPyySfPPcA0R0LtWHaAOY0sx+CvMmoCTDkmZ599dvtIYzWr/nbV3xz5Wl0Yi8W05XhdevzxxyeTJdOWN+Z9Yzodvl5D5W/XWxm33npr54TGrAxMrzVpMsbkkdfJiy++eCbnuLZttXpVa8t03eWXXz7VeFNb53W+rpbjqrRx6Hi+7ADT+uTzzz/fTNuHhpQRx7Z5jSvxOWbruvyYedRlLFufjferovPUY7EECDAXy3vUp01r8GXQrr/++uaOO+4YFGCOWvk5FTZ00JylGqswW70ussxYTau/tTJbpC7U1ql03ViD+6z1iPebszCtQ9dVnyHyX2SAZs8655xzRgkujcE6r2BaG9SP1a9WJYtlbH2ftbxVGBNmbcMq3z9GH5q1jEWMK7XPqL1u0TKlHyya+Go+jwBzNeVSVashDlpcPVilVNeqxlZetMi0yCzts7Kao122qgNMbCApst0iX8UA0yYvVHOtBo+9Uj+t/Rqt8xQKUr0++OCDuayQ1qTmjdm+Wr0aYsvmyWfMti+jrCEcl1G/zfDMMfrQLGUsYsyt9WMWUZdpdIZ+MA21zXcPAeYay9Q7aHvvvXebWufTR7744ovJd0q3+MlPftL8wz/8Q3uNfXwahk8f0e8xDS0aM7teM/3HHHNMux/ynXfemTp9JYrCp8Vl6SJdezDvueee5sorr5y0NTrHYxjmaETtbzHQx9IdfcqIvo+rQTbY3XDDDc2FF17Y3msrBD7typcZZaXfamU5RG6l55usSimyMYVHqYZKr6vZg+l5xRRwG3gffvjh5vbbb2/eeOONScqe5y/dPfTQQ3fZj+vrFWUxhMtQsxF1I7Yr0+WMrde5Dz/8sE09nldarVjrY3379NNPLwZdJd03Tll/ywLMUkDUpRNdz5hWTlFPLcW71Aet72mvqLYu2CezoX7/WMnGZby6dNdsRtzDNo1eKSW4S576TbZVNnaavf/RHpr+xv4rm9HX5iG2048B3oH3Mpt1EmWMMcHboYMPPrjd55+NGzEl9913351se8nGh5ox0KdnSr6vvPJKc9FFF03GpKhfxl/ZUMqK0kRUtm0n6lOW4l6acIqp3pr8GWsP5iWXXNKcd955rd8S6z1kD2afntbIyp9jEAPMkv2bxk6U+synn37aeaZFVz+pGe/7GNXq0lCbzvXLI0CAuTz2Mz85GmQziBqU7BAJ69RyRi1oyWbHNADccsstzb333tumzZpB1ECgwzXi/sb33ntvMvApsNxzzz3bZ7711lvt97M6vdFwegOrAO373/9+861vfWtDIGdOlpxBc/j22GOPtu4WiBx44IGD9mp2CSmbpYv7IeO+JeMqPqeccspkAuDMM89sDjjggDYl7+abb26DpjfffHNDgORlYgfqDJWlDiwxh6VPbrHs+PzMIRQv07n999+/DUhsJUwy6AswJXcFhpossXJ036OPPto88MADkz22Rx555ISVytQEi9pj5auumlD5wx/+MNF71eOKK65o9VyOsdX/2GOP3aBPfVyGdlzvMKpdWT+NgUDG1vcB9ct99tmn7W/GeWi9uq73qdexD8WgIqZNWj3l0B599NHF/hbtV2nPYNd16uc22TDGntvSyoHvt3agmPh5u/ncc89t6K+eg+3jjCsnul+2dNu2ba04Snur4p5Q0w8L+kt7Wmv0ytrh+4++K+3tjv17Gr3r4vnzn/+81Zmu/mqTcZosLdlOvwptfF566aXmySefnARC6kOaEDA99ePkNO2adUzwAaXkccQRR7Q2NNreuDXCj5fWX80uRB/Afo/9Rc94+eWXJzbbH94W9ctPaJ900kktKgWk9r33QeIY6O2u+Skl/Y33Pvvss+2BX4cccshM+5jteTbZa5Px5kNYsKXAs2aivTSuqH0q229J8rIqPSfaIcn76aefngT7ppvZpH+pLl195tprr21+8IMfTPwpf6aFAu+uflIz3tf25T5dmqZPcs/yCBBgLo/9zE/OZvyy1I8sWIsnrXrH3js6fsCN5UQnR/fVHPrS1/CsjOike6eo7xTZrLyxVzAPP/zwNiiKh4KUJgFsttIHUf404OhQ+gFFDpHNRmcOcZ8sbVDzK1KRUe3zM7aq06uvvrrBAajZgxknOdTm6IiaY+Bn443hCSecsOGAnEzvY+qjrnnqqafagF4fOXVdXPp0N/s9W0Uq9SWvyxnbbJJhmjr13eOdzUwOdn+mJ1lfnXYFM9svVQpwxujTmf0sOXP63ve1Gpn68uUwxn5Sepbu08ef1BzrWrsi3LcyXrJlXme6OPXplh9f4uSIAgg9X5MYak9Xf7XJQp/FYGOQd7L9WOEDcuv3NmFSWkGraY9d4wPMaceEbFw1XfO2yk8I63ebENC/48neJV/Bb5WJvGNQE8vIJq+tnlauBbPRNtvki5+ILo2Vfkyddf+k719xFTTa6doVzD491TNLstJkfmkMNR9NE1Dqb7ZAEPthlwyj3pT6jO8jfgzy42Opn9SM932MrF5xgmcMmz6k/3LtuAQIMMfludDSxgowY+qCb4RPG8lmyzSQKUXWZvXHCDAzB7LLKeoLMLNBaQzDZQOSXpfwi1/8YrL6W1ICv0LjZ0UzZ63k7MSAKwaYNbK0WeYuudU+P8ql5PxnM/tdK1ORofEqrdjG1RfdH6+14DSTjwJWcwjH1mf/PJ+65lOap01lnIfBkQy1in7BBRdMUiCzVVdzSmrSJacNMM1B8s5gycmctU/3rcxlDmjpsDS/2uydaOvrX/3qV9uUPL8aWnIcS056lP0YAWatLZuVtfVPn3Ip/nKq1f/0Cpe+/qpJusx2xnRMz8lWrBTcx0nWMQPMWo7ZmJBN0KgNfpLObJVWcLvSev14EFNAowyt/NLppdP4G5bpFOuYBdHZeJCdWjzr5EZmU/RdaZI1voIrcuvT0z5ZdQWYksXnn39e3JowtC6lPlMKMLPx1svJAsM4URTH+z5GpXqNYWfmMUZSZh0BAsw6Tit51TQGXzNmWfpFtvoWG72oADMOpjI+WUpV5pRnBnHeAabtuSy9OsGvOsnxiLPLQwLMODBPI8vMgYmDXMnZis+vHZRrAsxsJjRzoqNjmK2OxgCzxkmv4TKtIbCyrV5K8/Izz6sUYHqntxSMW8pniX2f7cgCjJKTU0rzjHtCZ3VG+gJMc0xNbnKeLaXQ2utXZmzvalwRsD2aXa+Y8m1R2TXvmh0jwOyzZb6dNe8b7uovsb/5dOFSVkKmV3ElKqZsZ3Xoc5yn2Vvq9bePY9eYUBNg9u2TjZkx2m6R7Z/0Nsj6pO03zva/l/Zg+ve6et0tBZjZhFXU39IYtEoBZs24kumFn3QqBZh+33dpEsGzrq1LiV+tP+XlYpPVMQj3472ln8dV7Jq+PKtNn3a85r5xCBBgjsNxKaWMHWBGI9HnJM7TITdnzh+YEfd11hrEzHEcw3B5I1o6cKWU9uNZlwJMDTClmV9zWksBZpcsa+RmjnLf88cOMPtetJ05hkMCTOlV6SX3NVym6ehjpshmgfo0deq6R/qovbrx/Y/ZqkMpna/PdgwJMKPjq7+zyZxZ+3RNgGntlZ4qXdG/yiQ+vyR3BUTZgV6eWeY49u0PHCPA1B7mmsOjZmVtbfXlaFXR3s1cmwqZ2c6aSY95B5hdHFR3WrUAACAASURBVPvGhNoA0xj6FVufiREPjakJMONEiV/NnMbfsAAzjt2loMrXcVkBpmWw1KTIWlDXNa74fh1lJRl1rWBmh9n12Ym+uiwrwJymXmPZmbHHSMqrI0CAWcdpJa8qGfw4Kxk7aTa4WgpDdNz8nphFrmCqjjoooOsl57UBZuaUj2G4sjQQv68nc5KywaQrzUsH0PiAKB56MI0sa1JkrW19zy+lyEZnuCQr71DYNepscT+qHXCQtbcU5GQz4gra4ym+YqrPvFJka/rpqqxgqh47duxotm/f3qYp+k+2X9in/MZ9sTHdMVstqTn1VPdJn0rppFmwokyNaT59qyM+5dDrUW0Kvy//o4/+P/a+NuSu6sr/+FERK6OMilVTv0QqqFhBwdgZ0kbFUmIVVBozilF8SRQcEirG9zfKKBV8l5iiaP6gEDGIopGJSBSsFWsG2tEySBpqERunfnD0Y//zO9N1u571rL33Oi/33nPv87sg8bn3nL3X/q33vdfee9+iPb+psUTsc18JppSr2T2KNrDtepIn2pNk8KWXXqo+//zzBYeYyCRXSl9TZXURmRx3iawcNga+NfUJqcRG2z7so/cOh8IqkRwUZE/NLSWY2teDN7AFuvy9TYKJdkRv8b7oZaSixataQnt9+O7UxIQuyY0kmFIRlvMr8LcpXulD31KnyAqG+uCklJ1oqzPCb2w1KW050nKQ2jtp/VlbuvrgdRs/wHf6QYAJZj84TqUVCTq0I7EOTRQbBErJiy6XQcAkgaRcM6IHI84d3+nTWPUpnLpULZWYNAEoso8Q/XsHnugSNX0Sqd4jkDpYpwmNOjiS2VlbBgnnk+IHEnngjRlQXLfhrU5ExqKNfZSXXmDr8S3Sv/ee8MXKDk4txEcmMVLyq1ethSci4xZP7WjxnnflAZ7RM/v6mh78JrP03uFHfcizDZSkzSOPPLI+eRGfP//5z/XpvnqCJ4dtajU/d5VISb5FL/SqnH3H8ha2Q9sY/bzQmNI3j/+eTstzHv0iF33ptDeBkcJA88A78EToxnM4DRTB2M0337xA162OoS9vLHrlw7PPes+i9gcenhG58myZ9BtZ6S3Jmm3Lu2dVJ4q6PXtCeM52WjqEZ54d8eQxOg55zup6G59wwAEH1NeJffbZZ4uuYJLE1SZo0g8OxJETtcUWyG9o7+mnn65Jhf+0/tzKvi01tvh4Mu/Jbkqn7QRFqn0tG7p8P1diXuKb7ctbNfb0pDTJ5smp+BXhneaVLnXWk7lWPj0M29AiK66ezqT4ZCeaLHYRfy9bg1K+16OrL5tekgX+Pj4EmGCOD9uxtewlYBJUWKcMh4qT+PTqgX5GB7T2XXuEtxgHGHZ9rDUGimfh0OSYafkuVY5YAicVtEq7p59+enXFFVeMmtHjsHvIvP0Oeix6taxEl/xu6UP/uDpFJ+nA5Nprr60uu+yy+p4tfOAscbUE/r3pppuq3/zmN6O7Oj2HaftJlRphPBFeyjUyMo4S33L9W5z1SoMNBLAihoNjMDuqj0AXOuxsu91/oq+78N7BdzoRAS14B3sdNX+t7kiwqq/d6VuebZ9CG/5F/z/5yU8q3McmH/BRXycTkfloqWpKvm0CY1eNLL6WBymdszYFMq6vnNHtSGmmxkFf0eDR7t3v2yXwtMGf1yee8Q73sRhgVQ5X60A38S/+tnYHV2boCZVXXnmlnnTw7FPKPoNGuUaqhGdUrjxbJrbcrmxFbWbqOdiY1Gm6KX1FW3LvM/7f47knk57t2blzZ73KKBNgaK/NfZh9+ATovgTjoFV8haUJPAA2L7/88kh+7GFSIlfQEfih888/v8bpiSeeqE81tTKGicfjjjtudH+0YKqv9hIeenKKBAo22JNdywvtq3LxjP0N7+FjqyHayKDllzcxI+3CHuprPqzMpeQUk8w5XllccLAaPqgiyelyyp5g4qCNzlgsYHdRUaB1IqcnOX8vK9hN6MrJUhte853pIMAEczq4s9cCArZcRx6HkdKldwSSCBCB+UZASpi9cvnUXY1dEEGwZa/H0O2BHnu4T5f+Zu3dEj6zNp6h0Zvagzk0OklPcwRScU3zlvgGERg+Akwwh8+jJUdhLoBDgokZwVNOOWXJ4cIBE4GlhkBuTyiwgK3I7dNug1euVBi/2Stc2vQxq++AH/ZOv1kdy1DpZoI5VM50o0v46u2l7NYy3yYCw0SACeYw+bKkqUrthVnqwd2SFgoOfkki4O1RFCBgJ7zTbvsASgf555577oJyzNR1RH30O+Q2kMx79xIOmeZZpK1rufssjnmp0Nx3eflSwY3jnE0EmGDOJt/mnmpvD2aXvVVzDxgHSATmFAG7T0mG2WafXFOIkMRihRR7JbEfaakml6WV5Ka48nkfgdy+dmI2uwjo/Yf2HIXZHRUpJwJ5BJhgUkKIABEgAkSACBABIkAEiAARIAJEoBcEmGD2AiMbIQJEgAgQASJABIgAESACRIAIEAEmmJQBIkAEiAARIAJEgAgQASJABIgAEegFASaYvcDIRogAESACRIAIEAEiQASIABEgAkSACSZlgAgQASJABIgAESACRIAIEAEiQAR6QYAJZi8wshEiQASIABEgAkSACBABIkAEiAARYIJJGSACRIAIEAEiQASIABEgAkSACBCBXhBggtkLjGyECBABIkAEiAARIAJEgAgQASJABJhgUgaIABEgAkSACBABIkAEiAARIAJEoBcEmGD2AiMbIQJEgAgQASJABIgAESACRIAIEAEmmJQBIkAEiAARIAJEgAgQASJABIgAEegFASaYvcDIRogAESACRIAIEAEiQASIABEgAkSACSZlgAgQASJABIgAESACRIAIEAEiQAR6QYAJZi8wshEiQASIABEgAkSACBABIkAEiAARYIJJGSACRIAIEAEiQASIABEgAkSACBCBXhBggtkLjJNv5OOPP64uvvjiatOmTdWaNWsmT0CDHpvS+sUXX9RjOvPMM6tbb721QU/tHt22bVv94tBxbDe6xW+988471a5duyaG7bPPPlsB48MOO6wm5u67765Ag3wn/F67dm2WB1E5Qru2z7bYffPNN9WNN95Yv/7ggw9WBx54YNumxv5eFB9NiOXFOIkEfVu3bq3uvPPOQePYFwbzNF5Pp6jHfUnKwnaox+PB1Wt1kr5wnKOK6Cf6x3PLli2rYyt8MP69e/f2Evv0HbeB1vvvv796/vnnq+XLl48TPrY9JgSYYI4J2HE2Kw5oz5491XPPPdeLcZgEvdFkuG9DlRqbJA9nnXXWCEON7dVXX51MKmD8Pvnkk2ySFkl0YOBXrFhRk3jXXXcVkz79vB2XvK/HYJ+RMb344ou9JWEevoLtk08+WZ1zzjnJBPOjjz4ajb8ky6XAK9dnG/nW7eVkoU3b43inhI/X56QSTOjC7t27R/okOv76668vkg9NJ+QdkwU2ubd6kOMPxrh9+/ZOgUpOl/HbpZde6uow6Fy/fn2nvschK9E2qcdRpPp7bpb0uKu/tL7K+ooIqmILUv4D+n/bbbeNmrLPRfx0hI5pPBPVT5nctXiffPLJvdgm3W4kjolgxQQzgtKwn2GCOWz+JKlr44RmdKhjIxuO5/jjjx8llxL0YtX0hBNOqL/3VtUis57CnyOPPHJBciWD0QH222+/PZpRLA3WOkt5XjsKHfDa9nRfNugv9d3m90gC07csR/qMjmWWVjCjY5r0czZJ1BM7F1xwQb1CfPTRRy+aXEmtAFr9kwDTBqc66OkSSOV0GbL26aefjhJg/I2PrrwAffher+JPmgdd+4voFPW4K8rDft/qcVd/afVb5AcoRFatdHKFd7wEE3K7cuXKkX8V/2mToEn4wnFyN6Kf0r+enGsSe5Ton9TCQIkO/j4cBJhgDocXjSiJlhU2anQJPeytjNgZMxs8Ap5I2Rsc3+23315hhfmAAw5YFFgK71Cq0qTsEn2/+uqro5JNYZem6euvv64ee+yxauPGjQvKENHn5s2bq3vvvXdUqor3bZLdtwhEZof7luVIn03G6clBk/eX8rPg7YYNG6o77rhjVOYkAY4ENx6/UvIK3dq5c2e1evXqBbDKpIoXMHWZCc/pMvTuhhtuqB566KHR2CRIfvTRRxdMGkUqHoYsJxGdoh4PmYPdaPP0uKu/3LFjR3X22Wcv8FOl1UhvFKmJDXwP/T3llFNGr0lSirJQO+Ezbl/YjQP5tyP6Oc7+0TYTzHEjPHvtM8GcPZ7VFFtnrlfE8HuqXNLO5Itheuqpp6p77rmnQkkjPjpQs6WC11xzTfWHP/xhFOTZFTNbruY5ADuL9rvf/a7CagZKOTxDpQM30NekrNSyOBUIeQ5T7xWUYHPdunXZPQFoBx+U0Or38V2XFTHQfdBBBy3avyb9YcU19Uxq1bXv1RVbKoMV4iZ7ME877bR6bzGS84gcAdNSn1p2EFignFHPdutVYW+ly1ulkpIrWTUDHcAfJZ/y0Trk0aD1VN4RWtAuEpe33nqruuqqq+qfS+VNnp7pdzDmgw8+uF6dlz0tuX10OV5EzaaXnHsJpt1rY1ceSv3lSlG7JJg5XfaCOtFvuyLrJaOlMaV+1/Yroi/QJXxKtv/dd98drRyVdArttZWdXEIgug//ZW3HEPQ44i8FG9gIT4/b+Msh6nFf/lLLeWqCJqcrTVfOUxOGbXyhLdWXuEvHY9qPad73UVUB3fZ0xdNPfJeKEzW+dmXY+mHB75ZbbqmuvPLK+lUdg9izM3J95nS6i91ua1v5Xr8IMMHsF8+JteYlSZgR1MFjKgnFytl9991X3XzzzXVCCUOH93D4xrHHHluvkOlgQxsPa8xtYGdnILUBlqDerk7oQGX//v2jBEOMtTbKCEBOPPHEugQtt2qRY0QqGC05zEjQq1cTH3jggUUJpuDx0ksvVY8//vgoISntP0yNJ5r0pmjvc9XBBgcY68MPP1x9+eWXNa+QHEO27L5MoeHQQw+t8B9WdT/44IN6EkFw8eRIJ12yYmT7fO211xbsjzviiCPqtpEAYJXXlmdKgqeTQxuQYJzYOyqraDapsLPkmgbI749//OM6GRX51WOUw5fsJEtOlzVewETas7Kh5Vv0XPNC74cFnSleRI1cSrZKCaa2N9G+8I7e46nfaxuo5HQ5N1HklaulEs/o+OQ5rQc5HkVtPxKgk046qV5tRdUF9Ojwww+vbXBKp5aiHusJ2JK/1JN5Vo/b+Muh6nEf/tLKf5skr0mC6Z27IDS09YXS/4UXXrigNB7t6WoivUIqdOg4K2oLuvpZSQC9EuNzzz13QcWJ9HXGGWdUklBiEvWSSy6pjjnmmJHdQEkz7IY9nBHvo3rlkUceqRcPxH5JUqz3rmvfDCwwQdMlCY/iyefGhwATzPFhO9aWtTGUfUz6sBodfOvDdWzwg7/tARjWYNrSER1gWyeTW30UOqzRAa1btmzJrmB6pTNNHIsNOL1TRjWmMLTaWHpBAwytnt2DwUZSed1119XG1As09QqVlOjId22SzNTKpB6vDpTtKah9Bb4px53CQK/sejITkaNon9qplfbGSb8yKyt8lH12OBzJJjIerVYvPPn1ElF9cBTaRX9YwfRk3WJrn/HK2uwkVKoNHSy1LX1KrUZomZMkH3gjUd63b9/opFl8501IWMPqjbNrglnS5ZzepPZD9VVq7QW0lkcRefEmU6I6BXxTK5h6BWPe9DjiL6H7KT1u4y+Hqsdd/aXVY5E9nHsgp5xGgqgmcYC3NUb66OILU5UaaBtj8WKeNuXAXfTTTuyBNjvhYWVX9FxiRG8BwiboWv9t7Gh9nkxqegcDtZ0YjMgMn5kMAkwwJ4Nz772IcccM9Hvvvbdgj5PXmS5T0Idh5Mq8JOhDkIuZptJJmnp2XRsML/CVckJvz1QuKNF7m5o4Fo1JLtDTY5DxekGvtwIGLPUR4DYAS616yHhlT6bgrWlObcaPrKrmVoS6lOzaJFaveshvnnzlSuvkqphIYJpKYGyf3nOlFSg96SLycsghh9QzqrnrbPSssJ59zdEq5aFYvceqbekkxZQuW33QtOROWPSSfX24VdsEM1e2qkv+dJmx3ies9RQTN/owHZtA4u8UX1KBii1VRBt6X2hEl73DiXIJpsa6rVPwVlpyPGpi+6M6lUswS7Jj5TTa5xD0OOIvpfqipMdRfzlkPe7iL638e5OlOR2V96NxQKnap4sv9JI3PWmucbLjbnLqalRXPP303rV0y6STZ5vENqbiJ2uD7AqpblN8I77z4gZ8zwSzrYcYzntMMIfDi0aU6KABL6aSP7sig5INHeREHCZWvbThsY5TrxBh9c4rk7B3duoAE/TrAHiaCaZlAmjRQW+qvO/nP/959Z//+Z8LDuBJJZiloFSXVAo9qUTcO7hHj6HkVMURpYL3qFB6DlacRJM9mE0SzGifTQNTW3qtZT9VsmNLnt5///0Fd3hFEkzsi9QBle2rpMteoGXthA1m2ib7EbnIJZj2fSundiwpXkdW8JsmmCj1sodpRSeLcvrk2doIjp5Nsidc56oARA8jtj+qU30mmNE+h6DHUX+Z0+M2/nJW9DjqL+0psakqmz4TzMhkbNsqA7v6qatPRP9SJfxNbEBUVzz99L7TK/KyOmkr4Sx90QRTZBZVQ6kV6ZRfZILZRCqG+ywTzOHyJkuZnsXGTDtWPmzwGCmTijpMIUaCbX2foj6gI7LypAemE01JooaUYFqnlEowscKLEuDUB7yx5YC6XDW16pETgkhwnSuPRdtdZm01bV0cX3RFJpp0NFnB9E4T9PYWIQG3hxrI3WKevNo2ogmmYCqBlUzmyN7kXLl7biZfB6j2gKNprGBaubar7BFe4xnvVGWv7SYXdntBrW5T7Kyns21KZ5u6oIi+tLX91OM1dTAspfRWj5v6S6vHmDzs4i+HrsdRf6kTTIzJO/k8qheRFUxbXeS13dUXallB6ac+D6Ov1bgu+okx24kKPYkZHX/TBNMe+uPFf/bUbSaYUekf9nNMMIfNnyR1Nsiwqy4pBbVBkWf4bNu61APtwsihHTn4AN/JdRuRBBMOwTskRWbOxp1gRlcSvNLSVILp3dvlBaAe3m33fkRmZL0xaKFq27cVTHHy9qADb7xtV81SpXWlPnPJnT1RFuOyDlT/jXJprMbrPj2nn0owdYJo+8L1GzooAd1yDYZdEZV3dXJo8bGz6PIO/pUAui0vImYzNzttJyfkcCP5vpRgehMnkGWslqNEU0/e9BHcebqs+SOn8ubG3HZ1xGIdSTAjeufZQerxigUnqHsJpp2ssPyw+5xFTv7t3/6tPtitqb+cFT1u4y/tiqfIuo05cvamlGB6dNkYBO139YVCB6q48NF2SH7D9za5ln32TWxqyed5/sHuK/f6kzjSVsTBz+CDZDGaYAoNOKzHLn6IjuAZlshGOD+bzzDBnE2+jQ79EENjS/QQ8EjgKysWYuSOPPLI+goEfH7961/X+yu1AcgF2AjcYISk3AN7o/R+NTFQaA+GA6s8diO3DcJsKYX8jpPLJHG1YwHtutRIH95SYmmkdC+18pc7oMQeoJNb4dArZ9GEV4+rtDKJZ1POW7djg6O2mGpnYuVNrknACvWpp5666JRiL6jNyYCVVTiwXJ+gTZ9IK+P3dMbKpj2UAPIsMm77FF0UTD/77LPq6aefrruDbEAfoHt4X07UW79+/SjgsHIgEzn4XnQop8t//vOfF1QyWN7aAyJy49cBjMeLko6J/NlSTvteTkbtHkxJpvVJ07Y9b6/puBJMkXkpL8ff9lRiK2tSHm/LnWU1PIJrRF/sKcye7Uegaw94ox7/ffLI0+Pf/va3RX+Z02Os1DX1l7Ogx238Je5stlc7ify32ZdoJ+/QVqoawdvq4E3cRPRRPyMVXp4dSu1vTJ2vkOrb9iG6HfWz8pxuXxLKFE+kkkZOkPYqfzw/YWmTPqU/a6c8LJvi05RnfH58CDDBHB+2Y2vZbhiHsuojpNExDIK92xLPIcDHv2IwULKDWf9rr722Ov/882ua7ewVZpuOO+646vLLL6/vJ9R7MK0BwbUHMBr41x5Fjbbx3UUXXVTPFr788sv1UdT4eNdRCC2nn356dcUVV4zwTLUbTTJTJ7FJBxiTPlrbMlKXmeQOckiVvdrN76XDIDxBKq1M4p1ICa1OYnTy1PZ4cO1ERd4QVOljzOWuSPTxs5/9rPrpT386GiLeQXKDC7i1M/JkQK/CiRzZPrHyJ0ehi/xpObG80ONOlRO98MILI7lFm3CAWIHTd2OKPtnDDHAVkFxPYzF+4403aj3DqiUw8sqX5J5aq8s/+clPKtxPKx/oCGbSoYuff/75gqtaMH5vbFFeyKRPxMDpySg7AQMaNmzYkDygzDswCX3KXYle/zoYsWP0bFtkDHgmV8KuZT4VGNvVTm03m5we7dl+T1/0NVQybrH9P/zhD+trep555pnR8G0QRz3+Px9q9Rj2pOQvc3rcxl8OXY/b+EsIXiq51PFAST9t0qZtZiq5RJuez7W+sNS393upDUtT2+SpqX7C/+qrqTza9fVWcnq3xsryTGPt2SVb1SZ+X2+v8nyzdzhQW5za8JDv9IcAE8z+sJzJltqsns3kQA3RMIgIFJoEy/MwbjsGOCpcaG5P4Pzwww/rVTcp/ZvHsU9yTNFy0UnSNIm+SknkJGgYQh+ws/rqCqEJ+GASYNWqVUMgkzQUEFiq/nIp6HHKF86LUqS2EGB8XsnwvIyb45geAkwwp4f9IHpeqg4T4M+7QykJWCrJhiPCfsDVq1eXmuDvQQSWaoIJeJb6ZE5uhQerXVhZbFIiGxQ5PjYGBJayv5xnPZ7nsYka5M5s+OMf/1g/9u1vf3sMWsMmlyoCTDCXKuf/Nm4YHW8fzlKApeum/lnGKBUoRfanzvK4p0W7t4d4WrRMo9+lGpin9KmP/V7T4ONS73Mp+0vwfh71eB7HZPU0t+c7cp7DUtd7jr8dAkww2+E282+xzv3vLIzsZ5x5hqsBRPZmztN4pz0Wu++myQEW06a9z/6XWiCz1Mbbp6wMrS36y79zZJ7kein5Qk+GwdXUHepD00HSM3sIMMGcPZ6RYiJABIgAESACRIAIEAEiQASIwCARYII5SLaQKCJABIgAESACRIAIEAEiQASIwOwhwARz9nhGiokAESACRIAIEAEiQASIABEgAoNEgAnmINlCoogAESACRIAIEAEiQASIABEgArOHABPM2eMZKSYCRIAIEAEiQASIABEgAkSACAwSASaYg2QLiSICRIAIEAEiQASIABEgAkSACMweAkwwZ49npJgIEAEiQASIABEgAkSACBABIjBIBJhgDpItJIoIEAEiQASIABEgAkSACBABIjB7CDDBnD2ekWIiQASIABEgAkSACBABIkAEiMAgEWCCOUi2kCgiQASIABEgAkSACBABIkAEiMDsIcAEc/Z4RoqJABEgAkSACBABIkAEiAARIAKDRIAJ5iDZQqKIABEgAkSACBABIkAEiAARIAKzhwATzNnjGSkmAkSACBABIkAEiAARIAJEgAgMEgEmmINkC4kiAkSACBABIkAEiAARIAJEgAjMHgJMMGePZ6SYCBABIkAEiAARIAJEgAgQASIwSASYYA6SLc2J2rZtW/3SmjVrqrvvvrv69NNPqwcffLA68MADmzc2oTdA87PPPlvh38MOOyzZK8bzzjvvZJ/74osv6rGvXbu2/rfrJ9Jn1z76er8prR9//HF18cUXV5s2beoFq9Q4ZkUOm+LXF9/atNOU1knxus1Y2r4De3H//fdXzz//fLV8+fK6GW+cYhPOPPPM6tZbb62fgx1ZsWJF9fbbb1f4ftKfWeOHhyEw8+QwypdxYu7R4PU3dNvUtz9L8SzCx2+++aa68cYbaxinFVNE+TpO2WrSdlQXmuhXk/6bPJuiwbYhtuvRRx+tDj/88Grr1q3VnXfeOegYswkOfLZ/BJhg9o/pRFsU43/WWWdV5557bp0wvP7669XVV189NWdQAkBofvLJJ6tzzjmnc4IpQSP6fe655zonTXC6t912W4i20lgn8fvQkg5xWEOXQwm6yOtJSGl/fdjgLaX/NnDSzw0twdyyZUt1wQUXZCfa+kMw3pLFMGe7o3yJ9978yVIiMgu2qW9/JihqP3HQQQfVSaPngzWGxx577Oi5acYUqYTto48+qlavXt1cUMb8RlQXmujXuEiOJJgYz6WXXlqTILYTcrp+/foFE30RGiVR3bNnTzZORZ+ffPLJaHIw0jafGRYCTDCHxY/G1MBpHH/88aOkagizjdFBNE2Mcu32vTLQJ21RPObpuaUqh/PEw1kaS1T/p72C6WGKAG/z5s3VvffeO7gEMyUDUfsY5cskZW0WbNOkcIvwcah46aqtScpP276a8DTCl7Z0tH3Ps534DrSWqtCkT0lmUVFywgknJKvO0O6uXbuYXLZl1kDeY4I5EEa0IQNKiBJTW7Yy9PIfGWu0RDaCTd8lRX3SFqF/Hp9ZinI4j3ychTFFgzdd5jWNElkPyyEGkyWeR2mO8qXUX9+/D9029e3Puk4UDA2vocpVX5PgUf3qWy8i9KNEVtvOJiuNdmXXkyvwluW3k+Ts+Ppigjk+bMfacs4BidJiRhwz4yiDOfnkkxeVMuhSBRB71113LZgx0sEYfsfeJf2cLuXxymf073jPlq/qJO6xxx6ry1LxseVrKWMrpawYG4we/tZ7MAWHW265pbryyivrtmWmrQlt2B+qS0Q0lvp7tK9x0DxatmzZCD+LlS3d+93vfjcql9MlXSJQEXx0me9DDz1UvfXWW9VVV11VN+E556jMNBHqaJtDkkPy+v/2NDb9RHhdkuWSvRGauuxvsgmmlb1IiX1O50FjTp+17uktDTK20pYB27fQq8chdrxEZxOe6X2soDWydy9layzm1jeV/ILYtpRPsftzLU+AGUrvSucUlHyffQAAIABJREFU6HJgtJGy+2KPrXxbf1rSqZI/E/8lpYoWN40rxnjwwQfXq0SyT9njWZSPNhHQPCjJLOgu6b7GGv7xmmuuqf7whz+Myl+1zr///vujck3BNKe3tm9Nr8Yce7qxt1C2GXn+dhI2KqVfGnM8o+VLxxqnnXZafcaCLkHdt2/f6DvLr1SJrC2Hx6ojSmJtgglMbrjhhgpxhshaSta9BFOfr4E+b7/99mrdunXFtkr6xN+njwATzOnzoBUFufp3GCI4PXyg9GI0keTIaqd9XwznGWecUT/z4osvjow4DBk+MDAStMCAnXjiifV3XumEXQGUZ7RRFGNzxBFH1MnlqaeeWu/32Lt3b91Pbp+Idnig7YEHHqi2b99eH1yjA7dLLrmkOuaYY+oZNxguOBE4KH24UIo2/QyMMDCRJE2CFr0HQdqBs9MJpYeV4GDL47TDl/EfffTRNc5i8Ev46PKS3D400KmxOvvss7My01RQZ0kOyes1tcw2PcRDB285+YHsQLdTsvzaa6+N7I3WF7E3EsTbgDB1yI+XcIEGbwWzyf5Haze1ziMwzekz9ovJJJ0OiJtWS9g+RS8xtldffbXGOUdnVOd1UGqTJZuYRPliJ0blb8jefffdV918882jfYH4DhOG4hfefffdSnwF7HmUBovFjh07Kkxofuc73wnJO/qBb9GHSkmyBxpBC7C/4447qkceeaQuc/Z8Ss5+5vyZHFqHZ2Q7jPgCYAK6sFdSB+apfZQ2uYhiaBNMjDe6/1FoTem+TOoBH4zVToB6stV0hdf6Tn2oIGzeeeedV2M4BBvlJZjWRmi7iOfFriD+wQeH73zwwQf197Cnhx56aC3rotNywF/KTlqeiV2DvNkE0z6bk/NSggler1y5cioHsDWNb/h8GQEmmGWMBvlELigpzVRK4oKDgfSJq2K0JPjxnKS3+mW/03X2upRCHIUEi95KhPedHY9X929psA5YAtEmtEnSAUcKGuw+A0urTeaEpgsvvHDByrAOWCBcOjDB3xLwisPVqwcRfGzJik2OU1hJ4irO15OjJsowS3JIXpdPak7xPhW8af5HZNlLnDx709cKpuwBwuRNtFw2ovMpfYZepcYTOU1b8E8FdEicZMWqRGeEZ6A3tboRXfmy401VT+hVDOsnJJmzK5MR/+HZ+6Z7Cr1JCbQBniEBxkntOvkDvbmExupRxJ/ZBBZtaH3BpMGGDRtqXyK+TsuDl7Skvkv5GFnxxUTr7t27Q8k5+vBkyEs09FkSNoFNyXOTU+O9SXntGyN0TsJGeXyx+pbSK1kggEx644l+B7wtj3P71+0ERMpX6IkBmeiS+MabGJ+FgwKbxERL7VkmmDPK8ZxCe79pAyUz6bbU0iZEnmONJJieg7IOEYmtlyRHEihvfN6MpvdcU9ow4/vVV18VN5vrsji9OuldnaINtQS5MKS5ky11uYotjfIScMxcpkqXUkGeLRnrI8HMtTk0OSSv81cB5UxlyeboFYOULEftTR8J5nXXXVe9+eaboxWnNm4gp/Mpfe4jwfQSLpvw6PF4dEoQW9L5vhNMTZde/da2KuoXIglmqtInGhDrZBH/Lyv8OgGypbR6jN7WFCtrEX9mt3ToNuBvNm7cODrtNVUuWprwEx3NJZiHHHJIXSrc9iqwlO7L5HbqpNo+EkxPloErPnaCaZo2KpX4C88FK/wtvPbin2gyaZ9LTWB59lloahIraFkWfmNlVfZdok1ZSRa5ltXvNnaa70wPASaY08O+U8/jSDB1uZIup9AlEV0STJvARgMJbbxk9VU7e/x/1wTTo032uqD9VPKnV3kRtMLxyoxcqozHzgTqMhXtNHRwI6VQKO+1M/mp1YTSXh19D2aTBCEquKU2UwnmNOSQvG6/ghlNVmxVgZXlSSaY2J+ET9N9cngnp/P4PafPfSWY1rZ4JYslOkv6OY4VTG2r8f/wAShX1SuYUb8QSTBTE4pNEkzhud4OoVcHU1UxETuZWk21/PVWlGz7OmH3ZLtrgilnJESSZktbSffFhkgfdnK0jwRT5E1XC9jy+BKdk7BRgoXWCaEdfgpJpeyzFB/eZ4KZmlTKJZiezkbkX+yBPkXbxkcpHY62z+emhwATzOlh36nnPhJMO9OZKvFsk2DCEKZWSMUoRgOJvhPMJrQ99dRT1T333FNJgqc3sZfK0KIJpgiCDkyBnaxuNi2R1YIls53aYQ9tBXMockhej28FEzKpJ18kYNKTJZMI3nQfKAmXgC26IlPSea17Vp9lrx72ROnJnbbBmbaLKFvU92hG6JxGghkpkY36hUkmmNo3YiJR78dPBeQRB98kwfQOL/L60Immtq1dE0ysdnsH5pXGGSk91W1IibRezewrwdTyhyRN7yON0DkJG+UlmKUS2WknmE1WMK284F2975IJZkmjZud3Jpizw6sFlOaCklLgIMGeBHlSGmONZ9SYRvYDoC9brhQNJKzxwt/20AXPOXg4CK16r0KJNsFLH4LiBQaWhlTgoce9f//+BU5O2sX+WDkoSCfqkRJiu/cGY9anvA0lwRyiHJLX21rdxViyOd5qtZXlqL3po0RWJs08W5JyCRGdtyuJWp+9A0zEBjfZgyn0SSD20ksvVZ9//vnoALIInRLETrpENmK/on4hkmCmDkRqExDLO9dee219cJ53voBdEbe22JOtiD8T3cD7+rAh+BiZXLCH0KFdfLDH2EtaUt/lSmR1ZZM9WyClN97ePduHXUm0+1L7SjC1bnz/+9+vvve97432rEbonISNsnwRn6Qnmq0P7zPBTO0f9uIG4XnTigB5D3zVcYDEYtjikzurY0bD9iVHNhPMGWV5am+JZxy8A290+ZR2QDrg8Jyz9573naycyQyqV9fvOVaZvRTj4tEuhu7II48cHbwj74GdmPmUEwntwTUS0OmViwhtKbx0oitjRpCBVYoDDjiguv7666vPPvtsFBSUknhdboUgBu2II5ff0N7TTz9dSy5WVLFfQa+w2gDNOms7lqjMWJ7mVCfa5hDlkLxePjotOnJtR4TXkJWSLP/P//xPfeqh7jPFC5TS6YkX7zlvMsnaNNEpsQt6r2gkGbA6/5e//KW2P5LA2vLJlK2U1SlgiQM6Ssf9gza9T8y7uihnm7DVAJUZ2j7mbK2ekPOek6C4xBeLv7blOPEcHyRQdgLR+oVUfyn/gau6BCO9B6xJuafnd0RGbFm0fJ/aU6hlK+LPkNjhpHQpIdXv62oXOfTGTmx4PIvy0dPvJr5AxpfzYy+//PKCa2NsSbDlq568xT69nTt3jq40KYV0wn/Lmwidk7BRli9yuq3WVcEDthKn+SPWuOyyy0axAjDw7F/0O4sR2kOcAT3CR0+kpPZslvgAWrz7LnV7sgcTbTU94bzUP38fPwJMMMeP8Vh6sA4Endg9GPp+SBw6gY92qNrRWqMhDkSIh0HBKW96rxq+Q2mDHJGNZ21Zi37eJptirPAeHASCCv3dK6+8Ul+z4tFuHTpm8R9//PF6Vln2QnrvyXjs+HK0wYFLOZ28r/dByH4u0I6jwfEvsBE6ULom3+N9HQxiHOAlHKwED7asSe9Lwez5+eefX/PxiSeeqE8NtOPEhvnjjjuuXrXEb7l7O2+66abqN7/5zYI25E5R2+4LL7xQ01i692yW5ZC8/r/7csfBa2kTOgAZ0rIMOyFH7IstsvYGE2FYqdM2wuNXyi6dfvrp1RVXXDGyx3juoosuGt0PZ+2XZ7it3bE6j/ZS+uzZVIxJ60vTPaE2EBeac3RGdf5nP/tZ9dOf/nQEA2y7lEhq2/DMM8/UtjfCF30YjeCNa0jQ9g9/+MP6Ghu0Jx/PL4Dnu3btWpBs/fKXv6x+9atfLaIB/kAn4iJb+NfucSs5as/n6nes3Ysklyl+aX8mE8B41sqQvoMTPgb6IT7XHjaneeb5Do+PKR+sddn6NA9HPQFsdR/2BhUO8FmXX355fX+j+Bh9VZm0q1e2MNYmkwRoI7dnNkfnJGyUp1/AB5VOOs4S+QBP4ZPlKjnRKSTzcm2UfIe7RQVfscGIEX70ox8t0HF9lZ30CYxx9QmuwtHl/XjRVkiV9Ejesadtp3SpFG9E+uMz00GACeZ0cO+lVzhIlFZxZqcXOHtvJLUHs/eOJtzgG2+8Ud9NV1rtmTBZU+2OvJ4q/OycCBABIkAEpoAAJj0++eST4kn7UyCNXU4ZASaYU2ZA1+4x46bvj+raHt/vD4F5TDowJsyUr1q1qj+g5qAl8noOmMghEAEiQASIQBgBrF7mViLDDfHBuUSACeaMs7Vt/fuMD3smyLd7OmaC6AyRbU+7nPVxR+gnryMo8RkiQASIABGYBwRS54DMw9g4hn4QYILZD45Tb8U7jWvqRC1hAuz+1ib7cZYwbDM5dPJ6JtlGookAESACRKAFAqkDelo0xVfmGAEmmHPMXA6NCBABIkAEiAARIAJEgAgQASIwSQSYYE4SbfZFBIgAESACRIAIEAEiQASIABGYYwSYYM4xczk0IkAEiAARIAJEgAgQASJABIjAJBFggjlJtNkXESACRIAIEAEiQASIABEgAkRgjhFggjnHzOXQiAARIAJEgAgQASJABIgAESACk0SACeYk0WZfRIAIEAEiQASIABEgAkSACBCBOUaACeYcM5dDIwJEgAgQASJABIgAESACRIAITBIBJpiTRJt9EQEiQASIABEgAkSACBABIkAE5hgBJphzzFwOjQgQASJABIgAESACRIAIEAEiMEkEmGBOEm32RQSIABEgAkSACBABIkAEiAARmGMEmGDOMXM5NCJABIgAESACRIAIEAEiQASIwCQRYII5SbTZFxEgAkSACBABIkAEiAARIAJEYI4RYII5x8zl0IgAESACRIAIEAEiQASIABEgApNEgAnmJNFmX0SACBABIkAEiAARIAJEgAgQgTlGgAnmHDOXQyMCRIAIEAEiQASIABEgAkSACEwSASaYk0R7gH1t27atevbZZyv8e9hhhw2QwjJJH3/8cXXxxRdXjz76aHXmmWeWX+ATSwKBd955p1qxYkX19ttvLwm5uPvuu6tPP/20evDBB6sDDzwwyWM8B2xE56ehP/NgdwTgb775prrxxhvrP0vYd1U84Hb//fdXzz//fLV8+fKuzY3t/RQmVvbGRgAbJgJjRGBW9HCMEHRq+osvvqgee+yxauPGjbWvgr144IEHquuuu25m49BOgMzpy0wwZ5yxUNQ1a9ZUr7/++mgkzz33XP1dLsCWAODJJ5+szjnnnJlNMGHoL7300nrs40wkdD8C9NVXXz0KKDWe8vtdd91V3XrrrZUOqj766KMllfRMS71E9sctF9Man+5X2wAtkynatDy+9tprE9Efm4z1aXc0r08++eRk8iU6unfv3qS9s3pewlPrfenZrrICvt12221Vboxd++jr/XElmJrXoLWJ75J3xT/2NdYhtSOTRRdeeGHte+zH4heVWevfxulrJ4knxoUJ9rVr12Yn5SxN404wvXhCaPD0H7Zh+/bt4Ykn277EKpPEXuyZjZcmSQP7Gi8CTDDHi+/YW7cBkTY+kRWceZhRjoyzD0Zoo5xysN4qEhPMPtBv3sak5KI5Zf2/0WUVbRo49WV3QPuuXbtGwXQq0NKBdSopsauqUUyjz/XB9XEHtn3QOK42wMP169cvCKIjcmSD6XlNMHXA7iUMVldEJ0pJukxgIQnDxLX8jQR21iuGkJBv3bq1uvPOOxslmOOScWlXJgr27NmzqCvNW/1cdOIJ+nD77bdX69atq6sgSpMS4xrrJCfnxjUGtptHgAnmDEsIDP3mzZure++91y0rgOG44YYbqoceeihZTjUPpWqTLPET5wqxsWXFQ3VWMyzinUifpFx0IrSnl6Mlsra7aeDUh91BgLJz585q9erVoyGVxpJKSCTYOfrooxes/CAIxzulLQRtsW/K+qWcYHoYR3ycDdo3bdpUJ0rz+BH/hMRPr2B6uiI+DBVAuRVJyNzu3bsXlH/3ob/Txn+SE0NNx4pS+/POO29R3AYdWLly5aLEvold+PDDD+tkWpfYT8p+NcWBz882AkwwZ5h/evXSm5X1ElA944WZsOOPP37RHkxbdqtnzPRs5mmnnVbvfcQsW7TUJleC5pX7Cnv0LKst74Ujxcy23oNpDa6me9myZXWZatuyEJn51e/bWUHQrVdNbNkyfpf3o+NOiaqeufZmo3XQjfJABBRCT65MpcTrffv2jfhfmgVPzcx6s6529tbKdmTVAv3ZZCPVruecxeHecsst1ZVXXlmTj+dQUip7lrGHBCWL+EiApvEs0W3L1TR/rWzYgNGTBaH5mmuuqS6//PJaL1PlVKk9mFgNlDFZ/bArQVbnU5hhb3dXuxM106WEMCc7Ypt0sI3nYSNLCYkN0FI6GZFtwV/bCBl/k0Ayx6+Sbus9vNpmW3mSROOpp56q7rnnnurdd98drTB6WEd11+O3V+KK/j/55BO3HNS2Idg3TTBz48/JpeY1bMHBBx9cnXDCCdX777+/qCy95Muj8p9KMFPve6vC+tnUxEtpIke3UZL5FG2e37I6UfLrWg+17HorhNqe5WIg8QV6L3QTfSrxEph//fXXixYNcgsKTeyC7V94fNZZZ2XtnMVM46Vxhv08/PDDR7EB+vP8UFu9KuHH34eDABPM4fCiESVeUmKDfLu/wDoFOJeHH364+vLLLxcc+HHHHXdUjzzySG3gdDKFmTMkZvggsTz00EPrWc0PPvig/r5UemSdmQ0YQB/2KOoVCVvyZh2eGF0ENpJgirETo7Z///4R3QgujjrqqOqrr74KHYiSYor0IcEojCU+NhD1giJbkhIZd44OnSxoow0HcPrpp1dXXHFF/ToShiOOOKLmF1Zq7OSCDrDxvPAamOGDMiLhtea/JJqlwC1VaoWEXw5HsQmCpunUU0+tD1OJ7t/zgqAtW7ZUF1xwwch5W1mBY5Q9zZdcckl1zDHH1LPFmMT47ne/WwfP0DPQjJIxoQnyB2yRHOB5HUgfdNBBLt07duyoA06ZSRZ8BA+dwEcmQ2Qs4vgRpIg8AscUHTpw0PKsJyJA24YNGyrYBl1WdcYZZ1SShGMfuMYMZVjAS+yF6GdTu+PtJfP0oZRc4p1cguPte4ruNbMJpqfTOdmGzNhVIS/hjQaSOX5ddNFF1Q9+8IOQHdcJtuADWX/mmWeqxx9/fKSLJ510Ui334PkvfvGL6oUXXligpynZa+T0/sY/nYCXfI5uv02CafGOlFqjTzvhaNvxeNvHHtGmCaa3OhnBLNqPxdzGLSn90n4MvubHP/5xbcvke/BdJopBr/Xr9913X3XzzTfXfk7sh/XZYg/swWigORUDyZkKei+0ji/axEVRHbAlzvq9qF2wfUWTS3nP+iiZiJJ24BPh08ArW1Kt/XxbvYpixeeGgQATzGHwoRMVOkBMrSSmDIkNuOyMvbwnB2PAmMKI6kMEos4mtaqYWp1JzVjbch1vD5ntSzBCQNzHSY+6VBZOB8mCt4/DJlVgdAmvaKDhteP15624esG2DQY8zHJ9llbZvABPyx9ogmPSe3u88URXQXSCKU7P2zdkZUUH0va0Ti9I8Zx7alVUTwZYpbeTKRFZ0W14ZU4lzPXqoj2FWeOMlVu7UqTpPfbYY+skWq9gSaCN7+3seFO7kzvhuskKSUR2JIiN7mmygeqLL764qKRQ5Dgn25Y2j3fRQNJb2dP8As0lO24DbbxjbZOnDyKTfa9gSrs6yYtOAODdpgmmV0KZWtGzumwTfPyuJ5S8ya+m9HlBQ8m36Hc8Gm2bqZXKaD8p2xg5ud7zg6l4xPp1b7JJ+2zQBZvi2cxSDIT3UvFFm7goEvx5FVL6vahdsP5CJmuiFUjaBmjdA97gKWIrb8LZm3BFWxKLRfUqghWfGQ4CTDCHw4vOlOScfcpR6FlzPctsiZFgS1Z4ZHaqaRDsBQne6oyX3DQp10kls5ruroCLA8wFok0TzCaJsIeH5/gj5Ux6xlhWBaK0R4MNG9zISqE4N0xelPYMSzCfS9SkHxk3jj5/8803R6vylu+pZNC78sOuMqGtPhJMPTOvV8GbYOsFS977qUTGJph6XFiR0itHGkNdHuytBnhXCDW1O5ErOfTqSGplq5RgSnCpy/8jSYxgf8ghh9TlYLaSAbIYkW3B1dPHlKx5dkx8gfcbxmNXGTw7Hinh9vRB+hxHgimJM3Ra7Ed0FbNNAmd1KrpvT6+Ge/QNIcEElvjkyr+7JpheCW40GcrFLFKe6sUjOR7ZSbwUf1Elk4qBYIsi8UUT212KRYBF7jCiKKZeP2Jrokmmhy9w9PaGapus22+rVyWc+PuwEGCCOSx+dKLGSwhsQmeDJR0giLPJnQ4XTTpSA9GraRIkeAcSYNXDXieQMtieI4o4gE5g/+/LkWCjCV52djZyL6ldvc2V5Hr3hOrERoJqKXWN0t7EkdpZZOxjlGQxeoVLKUmwCaacxJcqM512giny610t0ATbcSWYUg5Z2qPj9e9VF0iiJKsYEbsT1dVUCVcu6dFJna6O8FY8UnTohM6bcErhYNvL6WM0wYyUvUV0G7TYahGP3tRqVN8Jpl2VylUaeHxqk2CmqjpS14DofnVwje+90z+1TW5Dnx1n1F7kyi11mymacrGGft/6SPzm+fYcv3ITX00TTNGv1KSYV2mQSspSezAlYY/yImLbSpMBXRJMsSulw540ndqeYbLKHjaZ8/O6akZijZwPjODDZ4aJABPMYfKlNVWpmaQmgV6u1DESmKSITyV9tr/USuy8J5i5FeicQNjVCjtjnpoJLpXkRXkddaSlck2v/Nobd9MEEwGKPdxItzvNBLOUxESxxXhyCaZeuW+ygonkQQ5wQR+58vKuCWapxDpqFD065N2U7DSxLSmZxOqtPRRKJokiAVRJH5smmDl+RXQ7ErROagUzNZkXTXSARdsETq8m20QxIpPeyvo0VzDR96uvvloneqVPV73QuMtEX3SlrOsKpnffrZVpayui9jYygR1tq8SDUnls1C7k+olUOen3dfUUznLQ2ydKfl5sYle9KuHG36ePABPM6fOgNwpg0FLXlqQCHM/gohTOrvbI/pG2JbJegOAZ4Nz+w9QKn2fQIg6gK/BNVjB18Nx03Dk6MU5sns/dR+Y5D48Gi2MkCAVtUUeaSuRkBRNtSdmbXmm3h1W1STDl4B3vMuppJpi2ZMvyOoptKsH0StQiCaYtv5ZgwO7xRvv4CL6pElm74tPU7kRKZHUSmTr5tZRg6oMoRLb14UYpXdSBquxB8vZj4SAkT7ZxJQFOK9Z2ImLXUvSU+BUpkZX+0YfeiwyZxD7Tq666atHBRJqePlcwU7ZfHy5SupOxTYIJ+UaiUjpF2NNbwUjLJf4fFUIeLW3oa2ovvFJLa19tm95Kdm5iQb8PWUGVysaNGxvfM5nCQ+uaHGRmt77oSgDNO5tQepNRMmGbioEmXSJbKo8F3pHJoFwcgT70wUaR2Egw9k6W1qu74pv0tpa2ehWhi88MBwEmmMPhRSNK9KZqnOQVmeUSwykrXGLAZWbRO15aiJLA0guepJ3SATo2mBYDBUOOfVoHHHBAdf3119cJk14p0Q5QTjEVekCfnCyK/xenYFcDcysIpSA/xZgmCaaMydKLcciqR27c+toAoUfv87E0aqMfOSxBDjzA5ALk48QTT6z5cdllly040MnjdZT/lg5578gjj6zvasXn17/+9egIfz0mkdkmZXG2v9RqoZWVXKmyJyveynOqTX0ITmoyBbjIacpRbMWJg3+SwHgTBB5+Xh82gLTlfsIbWY2Q/dveqkEfdseTf0+nS2WduckJLyjNrYZaPdRj99qyM/byPmQbJxvb0kGNG/QRge0DDzxQ74Ut7Qst8curFvDkwFZHCM26xNCbtPGCSk/29JaJ0mnB3rNWTnN2vk0Clxo/xpfjgdU9W7Zs6bT8gh+TU9sjJ0gLX3ITUtbfe/ZV3te+yI6lyWpXZB9vyr9q/wA+y6n2uJJMJjxS/M7ZOV1yq+0BYgucCi66IXGRjYFgiyLxhdUn8f32ILRS4Ie+vP2N+r1cgml9lv1b+JvbGuXR6MkKnov4efCvtKc/NUlQwou/DwcBJpjD4UUjSqyziJ54qB0mkhsYVMww2hlqWUkCUZLMSXKnDS5m6c8+++wR7bn7MC3N2EiPNvEvjNvnn39e/7/30e1qp4Vx4/RWHI+Pen4J1HQ7GB/2e3qOQgKhVJCUYooXeKQCAUsvHBzex4w7ZnZ1gmz7K90vmgpahW/6mhJ8p2m0zv+ll16qrx7AKousYpd4re9cxLO58iebEIv84V/9nqXLHjoE+vDJybxXfoPrGeTeVry/bt26uh0cniCfV155pU52bR9ySqqWq507d1aQG/0dgk59lyTaBabAVrf585//vLrpppvquyq9jz2GX+uhl2xJG3bcOgi2QazGz/7myZ3ln/AMfWt7kbp7UwKKpnYnNV4viUod+OIF156+Ni3bSmFqD0USPqRkGxjm9PGXv/xl9atf/WqRrOVW7VL8kr3OJd2WST5PpvSVQdKOTbh08J6SEbkTMuq/LEZWTlMJh7XXbfvTupqzdZAL+Db4NOxts7YXf2tc0Zbc5yz70lIrRK7BMO1ZnuSSSzxrJ6W8lXyt46UJDuk/NdGRkhk9NqEZ/l38kjdxquXYTkxr31q6c1nbjpQ9RF/WX3vxhRcX6eucopMGuao00OLh691PrOMbq8/RkmVP7rzkN+LnrQ3y9Erume5CX0pX+P1kEGCCORmc2QsRGAsC9i5F6aRU9jQWYtgoESACROBvCORWiy1IH374YV1C2aQUehJA6xJw25+9U3dc9AwVm8h4dTm1fT6HLZ5tslIaoWUoz8A3Y3JS3/c9FNqa0FFKfnNtNdGrN954o14IiRx62IR+Pjt+BJhgjh9j9kAExoJA7iRAODGcazzbAAAgAElEQVQ46FNOOWUsfbNRIkAEiEAOASSY+JRKX4cacJf2vsH+lvZ9dpWQoWITGVdp287vf//7OmlIJQ7zmmDO8oSB5jtWQvFpuj+5iV5JJcCqVasiIsdnBoYAE8yBMYTkEIEoAt7eP7xbcuzR9vkcESACRCCKgC5PldJ/HL6SS8K8Q6ii/Y37udwesMi+uK70DRmbyNhy+8dzk6PSdu7Av0j/Q3vGHpw2NPoi9OhS87alq1G9ih4kFaGbz0wHASaY08GdvRKBXhDw9mBG9xf1QgAbIQJEgAj8LwJ2P1h0n96QwUsdUjMPY5sE7qk9mKU9iE33Qk9iLOzj7/uG2yaXdvLAYkq9mi8pY4I5X/zkaIgAESACRIAIEAEiQASIABEgAlNDgAnm1KBnx0SACBABIkAEiAARIAJEgAgQgflCgAnmfPGToyECRIAIEAEiQASIABEgAkSACEwNASaYU4OeHRMBIkAEiAARIAJEgAgQASJABOYLASaY88VPjoYIEAEiQASIABEgAkSACBABIjA1BJhgTg16dkwEiAARIAJEgAgQASJABIgAEZgvBJhgzhc/ORoiQASIABEgAkSACBABIkAEiMDUEGCCOTXo2TERIAJEgAgQASJABIgAESACRGC+EGCCOV/85GiIABEgAkSACBABIkAEiAARIAJTQ4AJ5tSgZ8dEgAgQASJABIgAESACRIAIEIH5QoAJ5nzxk6MhAkSACBABIkAEiAARIAJEgAhMDQEmmFODnh0TASJABIgAESACRIAIEAEiQATmCwEmmPPFT46GCBABIkAEiAARIAJEgAgQASIwNQSYYE4NenZMBIgAESACRIAIEAEiQASIABGYLwSYYM4XPzkaIkAEiAARIAJEgAgQASJABIjA1BBggjk16NmxRuDjjz+uLr744mrTpk3VmjVregdn27Zt1bPPPlvh38MOO6z39m2Dd999d/Xpp59WDz74YHXggQcm+8Nz77zzTpYuwebRRx+tzjzzzLHTvlQ6+OKLL2pZA6a33nrraNg5nkB+Lr300tGzb7/99lzxJCKPUfkYt05H6eBzRIAIEAEiQASIwGQRYII5Wbx7702C5Ndff33U9nPPPecmad9880114403Vk8++WR18sknV88//3y1fPnyIk1t3ys2/LcHJBDds2dPlaI92pZ9TtN+zjnnjD3B1Py4+uqrOyeYOqHpK5nZsmVLdcEFF7RKtJGA3HbbbUVZkweaJMeaV3g/gl9budAyd9ddd4USTIwdHySjwudly5YVeWxp1H1HxqhlwNLadvzee8Lbkp4In9AGJlBefPHF6v77719gTzBpsmLFirqbLjot7UTaSE0ieTYyqkuTwr4vPmrcpU2M9YQTTqj5dNVVV/XV1agdO+kSkWm8rGmNvtM78ZkGPbnxHo/KUhPaI3Y2Yi/tM03sx6zzp4tMRfAHP6P2oQ875smPltEmMV0TWezyrJU/aUvsubUdQxxDl/Ev9XeZYM64BEQVVJ5ranTbvtcU1nGvdvS5MlMamw3AcyuYpbZ0INZHIAOHtHnz5uree+9tnGACw5UrV45W7MQJp4IW7VxKtIujXLt2bT05Iu/u3bt3bJMCqRXMnCMX+iJ8s89oPCIJE963K+E6yW1DQ+mdiJ5EEkz000WnbWBSwkv6OvLIIxfIi5WrJvo0aexLvMn9rgNNq2uip01tf4Qem9RHbZ99D3/v3r278WRNhMauz+Tk2NrErn2JzpfsbMReghe33357tW7dunoiWcZx4YUXLphQ82iedf7IWDG26ES64BD1cxH70Jcd83hkJ2/x9w033FA99NBDoYWDPmQ12kbO10ryXYoRon3xueEgwARzOLxoTEk0WZAksakCt32v8UD+9wUvEGzTTuqdoZbIRsbYZBWw1F4kgUg5MzjLU045ZfRzKQkE5i+//HLt4Euy5wWY45aJJglml2QJgJWwSmFuA4Y+ZSESWJbkKfd7V8zQdqQNCaRRAXHAAQcsSDARvKxfv35BkCm8OOuss5Ll+F6wNm7s22It43n33XeTwTRwwBaBUsl+Exqk36OPPnpBwoK+YGdS2xFE71AJICX/49b1JuOyz+ZkEL9Zu9i1r4idjdjLDz/8sN6eoauUIls35oU/krg0WbX1+OnZ7qb2oasd82TKm2yM8LeLfLZ9N+Vrgcsdd9xRPfLII40nvNvSwvcmhwATzMlh3XtPevUyNcPfdnao7Xs6KETAh09p9QHP2ADDlieJk9DlhXjPllRIIvnUU09V99xzTyVB1/vvv18HWJjdQ9AuJcU28bEzjrZcUNN52mmn1ftGMU67OiCGHiuFWDFMlSV7CZ8t60UghiBZ9mBqGlCiiVLEEj6HH354HUzrUupSKWREYFMODXzaunVrtWrVqurss8/OJpipQBX9Rx2mLmmKjiuyB/Oggw4alZVrPJquBrVJ7L1JkRxWll9tMPFWLmTPKXQN/4990viI7qTsUCSoKslYpA30j88nn3yyaD+zV8ocCWraYl+yD/v27RvZDE9ONZbRcrFoIK1L40t2tMQX+d2bhITcHX/88cnk3Uv6o7qu+fLYY4+NyvVFFrXMW7+T8imlsXoyCD3cuXNntXr16gWv2xLl0sRaqW/5XdtBfIetLjaxL2EYmVhBG/PAHx2HnHHGGZ0nVqwfamofutoxKyepCZkU7/T7eqIM38tWBokhSqXRbfyK52vHMekV1Sc+NxkEmGBOBufee/H2h9iARZcrnXrqqXUShE8pAG/7njbqcliPpTPlcD2DuWPHjnrvkMzAppJQJFn33XdfdfPNN9eJHMZ30kkn1bPjKBFCYoZSSwTHMnZJHPSsf6rsSJ7Zv3//yBgjsTz00ENrx/XBBx/U3+uABkYYY8UHSa0keLJnT4IEoVdm+20CIavUoAHj0A4BGB911FHVV199VR8odMstt1RXXnllJWWcXnDd50puKmDRpVmCWS7QypXVRRIz+4wO0nOJoHV6NrHXKzCRACGl5PLuddddV8sKeI5PbmZ9WphY+QBGdu+el1R4e4y6YCZYltqQiYw777yzeuCBB9wDs2zQX5ocaIu97keScNAl9kHbDEk09aFmwFXvZdXtpWy2ltloMpOzo01XOO2EHPhWoiOl03b8Wp+sbsKOws7BryHZgn084ogj6oQTdt/2kdN19JObBPVkEN+9+uqrdd/yAf2Y5JADwyQQL+FRCg6snW0jn9HkErTMA38wDtGfkr5PAv8+7JimM7UAUOpH+0b4H3wgr/I9bNSJJ55Yf+f10ZevHfdWjxJP+ftkEGCCORmcx9qLno3WxlR/Lw5UvrN7lTSBbd9DG16QEElqdNCDA2jguG0Jm2c8rcFLOXWPBht0eGVH0qfMgkpgqPexeLNznpOOfOfRYA29pUn2eEbwifAiKqypGUj0gQAQgV5kJTxXPlpKMD3so+V2kRVMOXG45LhzmInz1itS8l1p/2pqlSJ38nAXTLR8fPTRR26po54BlxLHVBDe9WToHO6QGySVSNzBp5ys6ImuUslcaUU9h72nmzl+yAnGXtIQWa2Wtj/77LPwXrOInYjaAJ1cYQIvsuqaqkrIJZjSj2ffUz7HS9Z1shdZ7UG/drVXaNFyBD5s2LChLveTCVF5L7LnMYe3tbNN7WXTFadZ5Y+erNE865rgp/BvYpv7smMiJynZjfgpr+IhYr+7+BU92Y3J/jaH4zW1SXx++ggwwZw+D3qjwDrfVHDvrUBEZsdK78msod3zFAkcxABhpv69995b4Kg9gHTAqGf3UwlUrqQF7cvqn72ywjpzPItSU33YSyrBtNeUlBJMWVW1jssG9JEEqik+TYVQr1LqPT52Zj+SYIrcYBXYmyDJlTh5QXgqcbRjnFSCmSuDTh1i1CXJ6YKJ6Al0Civj+voWwW8oCaaeyABtqQQT9Mo+HymrzK1qdMHe081Igin0a5uRW6kSXrRJMLUepOxEE3sgJbF6y0AuqO+SwHh2PJJgejIbtU2RFcxUEgocu6ygpeystzqXmni0kwClCqZZ5Y9syZHxRiY7SnLu4d/GPuQSv6gdszGajbPweyTBbGu/u/gVbadQaYDy8pIclnjD34ePABPM4fMoTKENbtrOcrV9D4TaoAjfYTWydBqoDnRyTlmewzMwzAgY9YpC3wmmBH7bt2+vVwik1HUcCSb68u5lbJJgtsUnLGR/exBBiD7pUHivV5TwXTSI089aWkp7eG0fXrmmN75JJpjenaiRkkDQbcsWUwGgDUCQsEugH8VEl1ChPS9RaBugNJWxXMBkJzJET+3qovBYHygjYyxd59QG+y4Jpg0OIytgbUpkMa6SnYjyylZc2Ha9O4dzJZilu4rbJpiefIAOseu567q8oB246z2YkDu0B/r6vGfZs7PCG1v6Ld/n7GVkknge+BOV39JzKT8npdFR25xK/KJ2zNJZKpHN3ZndxX735Wu9qp4SL/j77CHABHP2eJalWBvEkhHSJSW54FR+i8yO6aBQZhQjM1U6MLMH1+T69/YEeEFKbgUTK4Yos0Ny55Vu6D5Ay7hWMKVtu4oaTTAjpW99lMjaGVfLHzuTLL9H5EDLoVcunBJ+XQaGZ0pJqQ6yLd5egBWVfY++XMBm74/U7+dWPr3yLNt3G0xEPuwhWXaVGqWvOoiJlFi1MbUp3G0ibNuW8sVUEl9K0tti3yXBxBjsuErlvPqdiMxr+6ztf6kU3eNdaoLGC2CtXntyX+KJjNXa98gKptZ3OegsusIV0f0mE2lRPUjZ2dT7EXtZ4o1gPG/8iWJu5VS2eni21U5m5VY2u9ox23+qvUjZd5cEE3S08SuerdATJFHb1YaPfGd6CDDBnB72vfcMJdZ3HKYCgJIRavueOHGsKm7cuLE+Ij36sYGZN9PqBRJdEkxraL39PdZpRANIL1iKlsja1V7rTFIlsl3wifIJfeCDJFs+oA/79eyJivi9beBVktFoIJAb16RWMFMYlAJq4Nr2mpKmwangpCcghM920iWaTEYC85LcNWnD06/Uig2+1weyeAFcG+yj9iEVcEH3tW6V8BGbi3dK+zCx2nLeeedVOFHbJhBdEkwrHxib3Y+ox+GtKqdsmh1/2xVMu183gqu2b6W9xLoCR6/6o18kxKh4aeIP29hZr2TSk+vStRDzyJ8m/MazJfyb2uaudsyjHzqLj97GUPIpeL5LgtnWr6R8rdabyGRaUz7y+ekiwARzuvi37t3beK4vVZaGbWmc58i9ICzynkd8qmwHz+YMiC0Hk8ROn/JqaZJ3cGARTmrFB2WsXtmTLYvL7ScQB4NSJ5voeGVr8p3sFcT7tizYG09ujLJvR9rSJ49edNFF9VUH9vCICD6//vWvR8El+se9gY8//vjoOpdcqVhq1Si3EuAlVyKD3mpxpMROy50uEbTyWFqhsHxDAOjxBO3KOLQMe9+lFNqW43kJtFeypwMGkYXS6mUXTDw69TU4OkAR+bPl7fa4e/m7KW91X6lqC423lyR5faYqAqw8tsE+Yh8gZ57s2ZUBPbbSQSXSHqoHUtdzSJlwyU785S9/qU/f1nYwJddeubENclOThXolMhIYg4aUjuD0WI2RnSzU+NixlPZIRpODlH0UfnhYebg2sbM5nbJYeYljClObyM8Tf0qrZVH8m9iHqAwJP+zqaM6uSCVJdFLW2y4R8W9d/EoqwdQ23l731sS/tg6k+eJYEWCCOVZ4x9e4dZiRIF+osQY2Nctvk8WSYUb7Nti0CHiBku0HDl8O3ZFyJpRXStmeJFt4Tq5f+eEPf1jfC/bMM8+MurR9RcZj6ddlnR6dCLJxz6N8LrvssupPf/pT9cYbb9RfgS9wAHBGujTriSeeqA8e8cq1dD94H1cdIOBDkC3lw9KfDo6sA9D4yDjwntyHicBfSoNBR24CIFeSmCt9jSaYOrguBdNWpnK0pYLHiMwBe8gTEnCROa1D+P/oyZkSOCAQFrnAZIi9BN2bHNHYRGd5m2LiBQ/gg1zvY22Hbh/8l7taJRH0Sj1lYsRLgjxLaROu0oRBahXO6rRtJzfh0QT7iH2APF5zzTXV5ZdfXt+fi4/oD6oA5E46i0e0vNzje+r6Ks+O4lnYG9AZ5ZPHa72qkltFljtWS0meJ5/YAwl90boJmd21a9fofkzgCL8lJ5NbPU75xJwvy9mnnI8RWcrxMmpnI/bStpXq10vaMX79/jzwp0/8RW4i9qEPO+YlmKBBx4El+2h5ir/hT3BnreihfIfzFbQtEv7jyir9rLZTnoykklKJJVMLEvi9qX/1fAi/my4CTDCni//c9Y5gzd6bJ4OEMcFHrjaYu8HP8IDsoRWzNBR7X6rQ3rY8renYP/zww7r8Lbf627TNrs9PG5Mc/bARuBty1apVXYc5V+/n7OOWLVvqJKnPA2RK4M0Tn3K2IFfiX8Koze+YfMTE6CR52YbOSb4zSf4Q//acnYZfGaJ/bY/g0nqTCebS4vdYR5s6Ul06/f3vf187VTrWsbKhVeOzasQRlGPFwrtOA/KI4PGUU05phUnkpSEm5tPGpIQbA7zFCEFOt27dWq8eenv1wNNJT8zNE5+wimRPvRYu/PGPf6z/99vf/nZJdDv/Pk9Je2cwVAOT4g/xb8+1afiVIfrX9gguvTeZYC49no9txN6+IuksZ5zGRhAbLiKQO/mu+PIAHrB7rYSk0mRHH6RH97z00VeTNqaJSY7O6EEuTcY6L8/m9uflgu9xjH/e+JTbp1hK7PvE1zugqM/2Z7WtSfGH+HeTkEn7laH6124oLq23mWAuLX6PfbSpPZjRvWNjJ5AdzB0C3r6lyH6UuQNCDYiYzB53U/uRmu5Jnr2Rj5/i1F6w0t7C8VPGHoAA+TMbckC/Mht8GgqVTDCHwgnSQQSIABEgAkSACBABIkAEiAARmHEEmGDOOANJPhEgAkSACBABIkAEiAARIAJEYCgIMMEcCidIBxEgAkSACBABIkAEiAARIAJEYMYRYII54wwk+USACBABIkAEiAARIAJEgAgQgaEgwARzKJwgHUSACBABIkAEiAARIAJEgAgQgRlHgAnmjDOQ5BMBIkAEiAARIAJEgAgQASJABIaCABPMoXCCdBABIkAEiAARIAJEgAgQASJABGYcASaYM85Akk8EiAARIAJEgAgQASJABIgAERgKAkwwh8IJ0kEEiAARIAJEgAgQASJABIgAEZhxBJhgzjgDST4RIAJEgAgQASJABIgAESACRGAoCDDBHAonSAcRIAJEgAgQASJABIgAESACRGDGEWCCOeMMJPlEgAgQASJABIgAESACRIAIEIGhIMAEcyicIB1EgAgQASJABIgAESACRIAIEIEZR4AJ5owzkOQTASJABIgAESACRIAIEAEiQASGggATzKFwgnQQASJABIgAESACRIAIEAEiQARmHAEmmDPOQJJPBIgAESACRIAIpBH44osvqjVr1lRnnnlmdeutt04Fqi40bNu2rbr//vur559/vlq+fPlU6Gens4fA3XffXb3zzjsV5Oewww6bygDa0vDxxx9XF198cbVp06Zad/mZPQSYYM4ezxZRDAXevn171vngmdtuu2307tVXX109+OCD1YEHHlh/Z39/7rnnQkr9zTffVDfeeGP15JNP1u28/fbbtROf1Y8EAa+//no9BIuTNy4xhHv27Kl/jmLXB0ZwHitWrKibOvnkk5MyAAdz6aWX1s/dddddoSBr3nhr+eTJqh3zJPmpeRmVPTw3b3wSvfB44enMpGxOjp6U7mmZi9gSLQOR5/uwIZNsw8q4+IwTTjihevHFF6urrrpqLOSkkrstW7ZUF1xwwUSC7yEnmCKnjz76qOu/IzGGtUWeTgj/cz6yja+yQmP9uPhH+EAkLPpj/aHuv4kdzgnutCYIvOQOPMBnUnEaE8yxmLSZaJQJ5kywySdSBy+55MIG1jZohgFYuXLlyOBIsllKRMSIr127tk5G5W/MEE/KeI2LfToQKgWwgtekA0LQuGvXrlGymAoC8P2nn346mlDA3/jkZvKXAm9LOrN169bqzjvvHE3CjEvW0K7lpcjfOeeck519nmc+YWybN2+u7r333gUJgE70SrrZJ888OyrtW1upaYxOOCEIffbZZ0f8xt+7d+9eMBHY53gm2ZYO+C3PpmU/U/I1SVyG0FdOn6IxBsYhiZnnB+3kTEon2viqHIZeQiu07N27N2lb8cztt99erVu3rvOKcRtbME65sPHeOPti20sbASaYc8D/0uxYzqDAgcAAnnLKKSMkIgZYHIoNgGyQNKvwAhckGP/xH/9RLVu2LBnk4Tk4oo8++qi68MILQyuDfWACHu3cubNavXr1qDlvFhrf3XDDDdVDDz00cpSl2ep55612+KkEDsHnY489Vm3cuHHsCabHSx2w5ZIoLwmZJx2EXmkZ17iUJsD60DPdBio+zjvvvEUBp7WvUfup2/Ym5+zkQd/jmVR7gse7776brLBAIoDkWlfVjJu+tisr46Zr0u3DXrz88ss1b1K2phRjSHJZmvDJlT229VWRBNOb1NCTrl4bKX1vyh+RbSS0Yr+mVa4qCXeJT03HyOeJgIcAE8w5kIuc8W9aoiVw2JlEC5MEDUcfffSCpCqSvKQg1+/iGSn9lECyVD6my3xLKz8ltoOWV199tfrHf/zHurQ0ZZDR50knnVQ9/vjji/b3TLp0FviAHr3fwks2UrwTTIbIW122lFt5LPEVv2N8DzzwQHXwwQdX//qv/1p5suIlmOMonSoFR+vXr08G5fPOJw8bsQF2laRkOyJykXsGWH/99deLSim9VbA2iQvG5fG6ZIdzNMu7WAHGSjC2MYjuHHvssdmtDX3aLuFZaUKgabmqLYPUeiy+QMZ7+OGHj/ZgXnfddfX/yzYIYOi9K9hqunXSf9ppp9V7xLA1QuRx3759o++sXfFKZKNyW0rw2sq3TKSuWrWqOvvss1slmE2SllyC2cZXlcadoi2iV30kmHol9P3338/GEqWxiO/SW5K0L9T+SeIVbYswYaq3SaE9ea7k27rYEmsPSzok27a4BzMiEcN+hgnmsPkToi7nfOzeSm1UUo1L4HrWWWcl92GmlL/tPhO77wK0oYRTvocjP/HEE+vvPKdhjZhur03pqiSY//Iv/1Jj4K1iinPGCuGVV165IMG0+NhgqO8ZRC+5FD4CS7sykAuCh8ZbK996oqHNRIIkmAg0X3vttdrpWxmxCaZNACJ7iULKm3moVCI573yy0IgOffbZZwuSbq3r2k5EV1W68MmWNgtPIFsffPDBaG96KblK6WObxELbmksuuaT61re+VSeTkmT99a9/rYeMqgZJNLWN6NN2jbucObdaLAkCxiaJoOaDl9B4ZcoywYh2ZNJT9vGhhB58xvfo49BDD61trSSackCJTtiFhqjc2mS5r0N+dPKzf//+egxNVzC1jzn11FNrO2oTdq1fKZvV1leVdHfaCaa2DzL2M844o/NKfWo7DGQKsQp4IYmo9pHeAkDOt5177rmjyZimtgS8sTSgIkV0SOuL6JCUTmsfH91iUJIF/j55BJhgTh7z3nuMBCHa0ZdWgCLlSqmVyrYJJkDxZro9h5QKgPQJgV3LyyTBhIFMBapSGocDKuwJhR5PxlG6mFtpyK1URhJMe+DDNHjrBR6lFdiSgukEE6VK3h4wm2BafnbBokQffkf7GzZsqO64447kHqAh6eA4+KRxKiUqXsI/7hlwb5+W2ApvZSGXZKZWVCK23ZOnVFmqp/fe5Jw9sbSt7UpNCkR0IPqMt/qLfvWhQZ6+emOyWFgZ8pIEr+3od1G5bSsHOQwlGYHfLK1CpvrX/kcSAfnuyCOPXLTHsZRg2ooo0N+mIkDGPe0E05bPpxLDqKzLc57th86jzBxnYujDG4EB+Adf571X8m1dbInHP6FBbynKre7zFNmm0jGc55lgDocXrSlp4nxK5Upe0OQRNo7g1mszkmB6CUfXBEAnmNKWXsWU1UvMYKN0ziaYXtDThE9NhUGvWoijH1KC2Za34qD0fpncbHcEN5tgSh8oH5IkILcHU8+ullamIvR4z0BW8Mkdzz4kHRwHnzQukrilZrOj8tWWHykbaA+C8oLh3CqbtNt3gunxIxWsW5r7tF2TSDA9W48x4COHzUUTTE/m8J3InTdxGU0mSyWyQqvn8/r2Hdq/YXxtE8zUe6lJ2aWUYOoYQRK+vipfPB+I/uye9dSESeq04JRv8+xTZLLKszlRHRr3BGGfvoBt+QgwwZwDyWjqfHL7D+yMWwqelPJ3WTmMBole39bRdTXk1gFbh6lx8gIH6wCAI1ZDcyfXdRVFmwhLn/jXK5FNHXIwNN6mVhHaHqrkJZh6hQxJI0oc7SE/enJG9nGN4149W3Y5KzrYN59k3IJ7rtQ9aju66phNQPC3ngRomyjmSmT1ybJN6G8bFPZpu0orz03Gk3vWrkba/ZxNEkw9mSH7LGUVJRocR5POqNw29fE5rDz71yXB9PYOp3xIKcFs6qtK8tN2BdPDqNSX/d3bniTPtNnaYdu3E0E7duyoUE2lS6ijCWbJt7W1JUwwm0rNfD3PBHMO+NnU+aQCWF0yU4IltUKYWlUptYffo8425aSsQe9Su28TTJ28XXPNNdX/+3//b3SFRQkLuR+zD6dSwtE6gtyKileOhPZL40nNfuZo68pbvV8J/XRZOUwFDzoY/sUvflF99dVXo1NkS2VEJb5Ef7dyl3tv3vmkbYJXbqexicpXlA+l51KVHm33UqZseG4ysERjl6BQ8OzDdpVWn0vjiPyufQKSQruSE00wSyWy85BgWt5afD0/lZLPVALXNMH0EhF813U7RC7B1KWjFoOuCSbkxLtiCf2kVncjcq6f0TKNCU/vHtlIghnxbV1siaUhqkNcwWwqEcN7ngnm8HjSmKKmCaa3SumV5HklF5o4vNPnNSXRIDFVQoQS1r7u3/QCfaKkM9AAACAASURBVHEM2Jx+/fXXZ8uvciWWjRnc4AXw9vjjjx+tqmAcQ7impAtvEQhg5TdXLtoAotEpsnDK9rh4XWosK2ZoG6vP+MhKcNcSbI9er6TK21czVB0cB5/kkIjU4SMyaw9MoJd68mOcAYrHK9DQdsVE5EnfIdylGkQCdlulEClr69t2Rctku5zaqVddv//971ff+973FqzkRBLMXAnrPK1geran7Qpmyg56ZdboN6eTbX1VzvY3LeGVtppM9Hn957Y4CAZ9HfaDMV577bX1IV42/iklmF6prcdTJphNIgw+KwgwwZwDWUglmDAU9qAQz/DZ1SGBRB9UIUbR25iNTeUI/rusXurgTK88entG7Xd65cmys3SgUYr9noMRw4t3ZNM8/t+WpmK/hd7LYPuwpwi2WWn1+OEl/DbQlGRJr1569Nvgdlq8Ffrt8eqCaZvTeEv7jL0AwB7OIDoDXiKx+a//+q/qRz/6UeuV1dyqgt3/pfcCzzOfpCIht+8ShyA98sgj9YoVTifM2Y7S/vMmriC3lcDKihds22fEpuhy2C6rl96+T++wDu+7iO1qgpVOLLAiavnpJddN29f+wyul9nRa+03gcMABB9TXTeltDFoGcYo5nrnssssW3HnstR39ztvK4cmp0CH2rk9Zzk2MCB9yk9h2DLmJkdKkj5Z5z1c1lYvUVpnUwTWih/aQqyb9Yoxil1L3XZZsW7Q/wdOr8PDGqPHHCbE4vRX3027fvn10Mrf1bQcddFB1zz33LNCLqC3J0aBjSU9f+pbxKKZ8rj8EmGD2h+XEW9KrLdK5dq5e4mWdeyq5RHve8dZ235uloU3AL0Ydx8HLB4E7VuLsdytXrhwdc41nZbwoD9HPamY0uabEw1RjZhN0b58FntfHe3uCAZx27dpV30vVpnS2RKftU9Npy0u9BBPvD4W3coS5h2NT7Ky8p2TDrlDZBBB3Cso1FFpW20xo5JJLjFl0ainxKZfkWN0+/fTTqyuuuKJoO8SetOGR7jNX/ibPaX3z+vMSTGsHm9gtS5++5xH9Y2UXfcrdj/ju6aefrp544onRVSoia3Iqtr4nUrff1sZ7dt76mS5ONJWoWlkSXOVwNozTu2sZtLz00kt10oln5BAw7WvhD3F/pP4OWyguv/zy+n5MGR+qSDABpZ+LyC1WtD///PNFPEISDH/XVZaFntRKXynGsO/L396kkPWVKdpzvioqHx7dKT20k5dt9c6T79RkSuoO1uj45DmJ8eyVcnb8euyCr/hOXFEj1/igXe3bbrrppuo3v/nNArsRtSWvvPJKfRWStjk/+9nPqp/+9KcL9MDTIU83oAv8zBYCTDBni1+kNoGAt8Edj5ZKDMcFKAy8tycC/cGZ4yPlLG+88UZ9b1VqtnNcNM5KuxYvTXfTy9nHPeYPP/ywPiK+r7vqxk1vn+3PCp+WMo8i/G5iuyLt8ZnxIUBZHh+2bJkIEIFuCDDB7IYf3x4AAqlDiyTBxArRKaecMjFKSyWYv//97+tkEv8hmMNK2KpVqyZG3yx1lNrrJmMA7/vad9sVF/B9586d1erVq7s2NXPvzwqfljKPIkLVxHZF2uMz40OAsjw+bNkyESAC3RFggtkdQ7YwZQTs/hQhpxQsjYvs3CZ+nQzbo/XHRc8st5s7gTK3D27SY04dajFpOqbV3yzwaanzKCIbUdsVaYvPjA8ByvL4sGXLRIAI9IMAE8x+cGQrU0bA20va1/6UNkPz9oCgnS7Xa7ShYx7eSe3H67IXbB5wGdoYyKehcaQdPbRd7XDjW0SACBABIvB3BJhgUhqIABEgAkSACBABIkAEiAARIAJEoBcEmGD2AiMbIQJEgAgQASJABIgAESACRIAIEAEmmJQBIkAEiAARIAJEgAgQASJABIgAEegFASaYvcDIRogAESACRIAIEAEiQASIABEgAkSACSZlgAgQASJABIgAESACRIAIEAEiQAR6QYAJZi8wshEiQASIABEgAkSACBABIkAEiAARYIJJGSACRIAIEAEiQASIABEgAkSACBCBXhBggtkLjGyECBABIkAEiAARIAJEgAgQASJABJhgUgaIABEgAkSACBABIkAEiAARIAJEoBcEmGD2AiMbIQJEgAgQASJABIgAESACRIAIEAEmmJQBIkAEiAARIAJEgAgQASJABIgAEegFASaYvcDIRogAESACRIAIEAEiQASIABEgAkSACSZlgAgQASJABIgAESACRIAIEAEiQAR6QYAJZi8wshEiQASIABEgAkSACBABIkAEiAARYIJJGSACRIAIEAEiQASIABEgAkSACBCBXhBggtkLjJNv5IsvvqjWrFlTrV27tv63y0faOvPMM6tbb721S1MTfffjjz+uLr744mrTpk2dMYgQvm3bturZZ5+t8O9hhx0WeWVJPXP33XdX77zzThifcfAPvLn//vur559/vlq+fPlE8G867okQ1bATbwxtsYzaE+H/o48+WsH2eB/I04oVK6q33347+UzDofLxJYbALNjtiC54bIOuPfbYY9XGjRurAw88sPrmm2+qBx54oLruuus6+6gobp6d8L6L2oVJiuekbTf6+/TTT6sHH3yw5tcQMZkk/uxrvhFggjmD/JWgC6Q/99xznZIrcWx79uyp7rrrrplJMDXdJQzgdJEYIhmHUW/6wfs33nhj9eSTT1bnnHNOOIFq2g+c8qWXXrrgtauvvrp2Rvv27auTafBJPqVxN+2/6/NNnXWXBFOwsjLbNilqM/ZJyUUb2qLv5MbQFstI0KRlPZU8ajs3TwlmV3sU5e1Sfy4l2/I98IFtffHFFxtPSumJjxNOOKH2wW0naFO6oO3pRx99lJxowXO33XbbiN3WJmo7e8EFF9S+TMbu+cOmds3aCaHn5JNPXjDRF7ELk5RZoTPi08FvfFITYSW6Zeyvv/56JT59UglmFz9bGhd/JwI5BJhgzqh89Gk0hmb4oyyJYoDntm7dWt15552tEkyhp2kCFR2HfS7Vz6zyqS0OufckKLNBzDj6KrU5Kbko0dHl92mMIbI6GXmmy7in8W5f9mgatM9in1a2h5ZgAlNPzqMJpk4IdfIivGqaYPbh79pOTk1avqJ2D8+tXLmydYKJcVm5azPZ3QYf8ZWebLRpj+8QgSgCTDCjSA3sOZbIVqPyklyZcJ9GPVoy1FVUPKcn48BY286idqVraO/3WQ7WZWzRIKVLH+N+dxpjiJQFRp4ZNzZ9tt+nPeqTrnlua1J2uwuGQ5TzLrjNSoIZGWOfk1y2RLaLzETeRZy4efPm+lFUYM1TJUhk/HxmuggwwZwu/q171wkmGpHSSpml+vrrr+uyHV2Sob/TZSF2Zcwr2dHfSWmmpuG0004blXDamTIxqvfee29t7GDoZOXp2GOPHZWfYhzWAObKf2ySrctQ0NYNN9xQvfXWWwvKSj18hAm2b1s+fPzxxy/ag2kdqaZp2bJldVlT09JjG+yjzQ0bNlR33HFHcl+hLa9N8eCWW26prrzyylou7OqfLTs++OCDK5R/yV7GUimWl6ToMqSHHnqo5sdVV11VQ+6tQOtAC88AP3w8DIELytukPTznBTY5+cvt05T3cpihz9y4RbY0/br00xoAeW5cOpMyONE9mBFMUivttvQO+73Xr19f5fZg2sBbyyjGosvEtXx6K9sRObCrQddcc031hz/8oVq9enUNXdQeefbQK3MXPYUco4z/qaeequ65557q3XffHZUX5vpM0Qu9EfsPurW992y5lUlbfq8Dcez5k5JMsZlRnyEYYh9ayR8IzQcddNDIR0QqFnJ2+7XXXhv5So92T55Ah9gulJhG/apg5vE0pwva7gk9mj/etgDx/xofr9S1CZZCP8YOXwqf4fnoLnswI/a+FGdovfLKXa1saz9vE0wtx8Dyn/7pn2re64+8r/HF794Kod3O9MknnxT3YGpM9u7dW8tr2+0wGA8+Yo8uvPDCRdugbOxg4zvwHbiiAgxjhL22dKUmFHLY23jNk62Uv+L3s4EAE8zZ4NMiKrVyWickDkieQaIjm8rFKMJAwCjgsBovIBSjo42xGAv0J8kTCMPewEMPPbTu44MPPqiTAjxz7rnnjpzxJZdcUn3rW9+qA4XDDz+8/v6vf/1rPS4YcEk08bfQmjL+QpO3irtjx44FSZEOaCwGRx99dG1sPUxsYIuxP/zww9WXX345ws3uNdm/f/8oIcLBQ0cddVT11VdfLXAoEXGzpVH4W3jlvQ/aEKjLwTaaT5oHZ599dvUP//AP1SOPPFI3I4dDoW0EHrfffnu1bt26OqG0DiPHi1NPPdXdowo6du3aVWNsZczbR6wdHWTqxBNPrN/1ZBH8QcKNsciBS5YfImdwkBi7yJp8r/VC46p1K4eZ7lcfblSSWyujWk91MjsOnUnJn00wS1im5Ag6IHuFdSAsOiY6JzPrSKSaJJigf8uWLRUCfcHfti06jyQItkL2yEXkQAIy6IadAMnxFX3KZEjKHoq+6VUMvKf3d5900kl1hQJ0UQI5fbCY1YUcvZ5dE/6DBkyYgSY7LtFN8A+Hxwh9CLiPOOKIOrkUndd+pOQzrC1K6aNgotsWnm7fvj17gFfEbpfoBCY521Xyq5JQyp59y1PBLqcL2oaL3MjYdJJg7bS2q0gKhJY2WApONtH3Jj9s4m/p8s56iNh7rVfwqfgg0ZE4Q+uaJJr60D/0gaRODi8Uu6YnF7R+eZOW3uqynfSVZ84444xR/GL9Muw+Jme+853vLDpXQWylxgTfQd8wVpGVSPwgz4iNxUSOTCxo3um2PHnD7+Jn//mf/7nCZBs+li58B5vgycDu3btHeAB70V+J93IxWJOx8tlhIsAEc5h8KVKVKpG1ht0ryfBWyOwhBZ5RtQGX5/BsIiFBjjVsqVUfHajbZ2z/GgM5vOCss85adOiRxSCVUMvpo2L8bFuRVR7P0RSZaR6QfpAApRyCfsXyPMUDG2TYRNSukupEqMQLCQBtoqWdu3Xe3gpmLrCKnBZssUgF2R4vNaap9zz6vORM41DaK6wdL5L7cepMShYjsh3FJKVfOtgAHZHSM22HJFFEsKjLxNGOnYQRGtCPTKAgUfICbWtzJPGSAAsHrGAFs6QDEXsoeqJPkpTvJCHWYyv1qRNFS6/8bU/a1pMzeAa232JqA3Ero4KrPrE54jOi+miTXq8/K8vSdsluR+i0iYm1XRG/ajEUetF2SRc8/56y62g3NXkquNnTz1MrTtav2PdKvlMqQrz2vXcj9t7zqV5b9juv8sfqqJYz6Lk3mevJi5UP0WFJoGQSU+uVVx6fw6Rp5ZPVBz1Jou1tajU0FZOJPdQTT/a2AW9CAaveWDwQmfBsuT4YKyKTTWMpPj9dBJhgThf/1r2nEkwbtEUcoWfkIk444gRzAZUO7LwExTo7KQOyJRyYYX3vvfeSJaQeBtK2LnORGTj8hqDMrqxEgp4UX5owWgIT0IBVSXyieydSpVQeBprveqWiVI6jZ1ltSZnmqdCSOqXPS7wicpfD0nNSER3w2ixhpmfFrSzrYNLKrSfXFvMozblEOcWn1FjtGKJYeoGdnrDyVhhBg8drS5s8g2sX3nzzzQUr1ng2t6fRJkURTAWz0oEYHrZd7KFnWywWXp8Req2M4B18ZPXSu9bHBv4R2xfV3SgfmiZFKXmytEfoLNmutmOI6kJbWfL0IcI7zyZ476XatzIUTTAjvIhiYe2QXjW147Ol6fBRqDbyrmnzaBQf7eEGX42PriqS5yKT3RG7WIonwCddkYTnvZV33Y43gY8tTVgBRbVIji7Lb2/SL0WzF4NN6oqxEo78vRsCTDC74Te1t5dKgikBFAJw2UcgK1mCgewNSQWFXjBgV4nef//90VH1Uupqk7qIo+4rwZRgX5cc5hI/PbuIYNyuSEeSJYtnaq+PxwsoQmoVzNsfpBMMvTIZCThyShdNikormDIeu9LkTcbkxp3CSo/f2xcTCWBLmOf6thhGVjCjmJQSTuk7EkjZINHKZC7BFNshetwEU9ljaCdHIvZIHzqWkhcrV7kEM9en8CRFr9UzVHrkSuEtb0Q2I7YvqrsRPkT6szKcWhFvk2CibZ3Q2/K/tmPw5EHzSCY1o0mVTQq8VfQ2WMr4bZI/SwlmJMnRPMaYvYlcK9eplXItj6nVuEklmHqi2fOXqQlr7QewoitbXDwZzY03shqZi8GYYE4ttei1YyaYvcI5ucZyCaaeOYs4wqGuYNqg15thQyKFgC53oE7EqGuDOKQEU++RtXdoibRZYx4NalPBjk40Jakt8SKV7GgakWjqgH1eVzAjWAnGEsjJfkLBK6K3HuaRvj0rNfQE0ztYAuPI7TO0ehHFVPMAiZtMXOEC+1zpczQp8OhIJZhN+CmrKt5Em/SJhBFlfHqfO/QydcCZTP5EkpR5SzBztisiSx5mfSeYNhHG397EYNPV4FKCqfcEesnEEFYwIyX4wiPvICY72SLJf25SK+WTU3Y9Gns1jSwhn961Kt4EhG5bfseKNOyEPrW+6QqmnMUhe4h1P964I0lpUxz4/HQRYII5Xfxb955KMK3j8wJH+13OyHmrS3YFsc2MfYkuAJPaF5rq365YpIy653i0ccN7KE+1K0sRR9r3CqZOPCSA1EladF+Hh7fdE2FPZMU7+Hgrol5yaPuwh9ngHb0vYxYSTFs2miqXkuciciuJYe7AkkgAaxPMaN9dE8wSJtaepJJAj/+WNos3cLG46RU+Hcx4ttDb+6jHYw8QklUQHPB1/fXX13s/pYwuN+EldEQne6LJiO0zRS/a07ZDr2joZFLa04eTgAd4Xk9UNkkwcz5DZLbEh4itTclKyW7n7I7QXrJdJf8F7D3MorrgyY33HfiEfcVeEJ9LdiLBvEe/Z/+ivIomU231KlU5gYlZLfPgARJuxC1yejPGIPbTHv6WGjMmZuxkDvghHy/BahJ75Q4/ywWOoDd173dqf7+0p8tV7diaJJjyLNqVwwfx/+ARMP/ud79bH4pmT/T1yvVbB8l8ceoIMMGcOgvaEeCtgNigwAtkvbIfSah0kGFnurzyyYsuumhRImYDFrRtD9fwjJz9Tg7a0YdySIKFVTWcMHrAAQdUl1122SgRjByOghPZDjnkkNoxSCAiY/vss8+qp59+umbIyy+/XJ+MJit4tlRPl93pwzlyM4RecBwN9vFcaq+CbVd4jJlsJMoIduRqARmP3QtkE2NdBiQHKOV4AX7dfPPNCw4lsgGKLVnyDg2we78k2I1e9yIyYo+S17SXnKzwRMsbAjhv/1Qbuf3v//7v6gc/+MGio+chOyhLwsm149IZlB7ZC75zemMPnolg4iUtwlcJWsQu4KRNfFIHWlh58OyeR3+qrK0kBzYphQzjQJb77ruvlu8m9gjj8rDQQSbsEU4VhX7axNlLRqwNRLD2+eefL1iRtAfIaNthDznCbzZB9+Tcs11W1yI+Q/Z6l/hgJwttyV+uxK9kt3EAi55A9HybvZLK2q6UzQWeUk77wgsvLOKptmc5XZBJPUl2rL7oVXUpj7a+xF7DIn9HsYzIhcQYKTtRmsyI2HvPp3p65X2n4x2Nj67M0Xrn+SSd8OIkZNFZfQ2QtO1drePhbs97sKfPeslpLraQ/kV3c/dlW1ts/YHHEy233lYdawu0XHhymdJBHYP99re/7XRFixdb8bvJIsAEc7J499qbTjjQsHeYinWeMA442VNm7RHQyvH6aEPPWmnjjLbl3jrM8uprSuQ9JGxyHQS+Q/L3pz/9qXrjjTfqccOoYlYOxkj2TeI7JHVPPPFEfT+mfGSjvKbtpZdeqh5//PH6XTg0BKXyAd36igeNh7ePUQyiPHfttddW559//oKjtvUzaF8CQczI2fs70Q6CRAQGmiYpRRODm1u18pxh7t5OwR20A+s9e/bUXQNHOEH8a+9VxBjQJj46qIec4B0Eq7JnMnd3o+YFeIK/NU+BEY6NP+6440Z3qOl9THas6AtBnfQt9HnfeQcxWF3A+6+88kp9ip2my5M/PcOqFVSSjRxmOsiQ8enratCexgoztNBB4ZXuD//vYdmXzniBgbUPGMMzzzxT02H1Eat3JUxs8Krtif4N/eC6AewHTJ0O7MmITGoJfqkgXcuaN8aUHMAeQmYvv/zymkfaptqxleyRtYdCq76375e//GX1q1/9ysUa8pDrE/zEXbUpeq1s6VUa7zete3YiSsvCzp0768TJk4+cz9DXlKD/lD/w7KvYh8gKR85u61NOZbzWt0Gn4bNStgu05/yqvqZEcLYJcUQX7DMis3oV3cqH5quX7Gi7GsHStq9tiGdz//3f/71CYl3y5dCF008/vbriiitGJHs+AHc2A0/tUz29whUaorN4Nqe3GINMmlo65X5H6U8noog5vOohacPGXxYfiVdysZeHia2Y8Pbsg147CZ4qlbcTElY2Idv6cB+07dlifcWbZwu893RfpRgMcmQxt3aLfw8bASaYw+YPqSMCvSDglVz20vAcN0LMFjOXmMymwCPYtadKzuZIJku1Lqe0Kz2TpcTvTUoy9dU28qQtnx4CvaRh+AhApvThPtOmGJM9mOS15xRMmy72X0aACWYZIz5BBGYeASYGzVlIzJhgNpeaYb4xtKBxmCgtpipVLjgE+nN77UAfaPcSzyHQThqGicDQJqKksmrVqlXDBIxUZRFggkkBIQJzjkDupM05H3rr4RGzxdARk9biNJUXvf32PP6/OStkH67e7tC8lf7fSB1uhZ4wOeadIto/FWxx1hHw9iB721AmPU7vkKlJ08D+uiHABLMbfnybCAwaAW//WWrP4aAHMkHiiNlisInJBAWwp65k9c3e4dhT83PfTOokzCENPLUHM3UI0pBoJy3DQEDvFU0dtjYMSknFrCHABHPWOEZ6iQARIAJEgAgQASJABIgAESACA0WACeZAGUOyiAARIAJEgAgQASJABIgAESACs4YAE8xZ4xjpJQJEgAgQASJABIgAESACRIAIDBQBJpgDZQzJIgJEgAgQASJABIgAESACRIAIzBoCTDBnjWOklwgQASJABIgAESACRIAIEAEiMFAEmGAOlDEkiwgQASJABIgAESACRIAIEAEiMGsIMMGcNY6RXiJABIgAESACRIAIEAEiQASIwEARYII5UMaQLCJABIgAESACRIAIEAEiQASIwKwhwARz1jhGeokAESACRIAIEAEiQASIABEgAgNFgAnmQBlDsogAESACRIAIEAEiQASIABEgArOGABPMWeMY6SUCRIAIEAEiQASIABEgAkSACAwUASaYA2UMySICRIAIEAEiQASIABEgAkSACMwaAkwwZ41jpJcIEAEiQASIABEgAkSACBABIjBQBJhgDpQxJIsIEAEiQASIABEgAkSACBABIjBrCDDBnDWOkV4iQASIABEgAkSACBABIkAEiMBAEWCCOVDGDImsu+++u3rnnXeqbdu2VYcddlj1zTffVDfeeGNN4oMPPlgdeOCBvZD7xRdfVGvWrKnOPPPM6tZbb63bRL8rVqyo3n777fr7oX8+/vjj6uKLL642bdpUjwUf77uhj6MvuueVpxH+9SG7UdmBbj777LMjHY3QN0vPeHI0RPrHZRtlrNYW9yFjQ8QxSpOnHxajaFt9PBfV17Z9jXNs05StcY7LYj3JvtryeVzviXw++uij2XgK/uT++++vnn/++Wr58uXjImfU7rj1ZuwDYAcuAkwwKRhJBCRYevLJJ6tzzjln4gmmBE8gcIgJJvBBUL927dpRkj3UBHPLli3VBRdcUE8QRD4yjj179lTPPffcKFmOvKufsYnB0HmKcX/00UfV6tWrOzm/vsZZcrwpHW3KpyE97+nVtBLMpnozyQQTcorJt6Hax75lKqKbSB5uu+22Bf6qbzpy7ZX0tSst40yOdNuTkq1J268+5MPq+IsvvjjRZKytDCFpvPTSS0P2YpIJZl+xRltc+N74EGCCOT5s56blcTq1EkhDnqGHYdy6dWt155139raKW8Kjze8Izjdv3lzde++94QQT/YwrWBoyT+FY8ZHV5zZ4yzuTHOc0dbQLRt67Q9GrtnrTNx659iYpY5Mcl9dXVDfnSRemifkkZWuSPOva16wmmJClSfK0ieyOK9ZoQgOf7R8BJpj9Yzp3LXY1yF0AiZZ0dOmjzbvjXqloQ1Pqnbb8k1UjrND2kXAJfUPlad9ObpLjnJcS2SHpVVu96VN3S21NUsZKtIzz9ya6OS+6ME48I21PUrYmqWtLWT4mydOIjMkz44o1mtDAZ/tHgAlm/5hOrEVd8oBOr7766gV7ImG0P/3003rlCitYKHU9+eSTF9TVi2K//vrrI7ptOapn/L3vdLmLpcfrRzqU8lv8bfdgWoOoyynwfNvyTSmVERruuuuu0b5PbexOO+20ek8lSkUF33379o2+k/ftb3oPZqq8z2LShAa971WXY2pMPMy9UmfIBT76N/xtjX6KXlsO+rvf/W5UjuuNfRw8Lcmx7hNjk9JCwdzqksYxFdxaWdT8w/vRceqyrYceeqh66623qquuuqrmSaRv9Hv88ccv2oPZRcbb7qvu0mdOr77++uusbfB4quVS9FPagb3zvoMOPPzww9X1119faZuodSM3RtDR1DbKOyVb7bUdlTHPKVmd8cao/YW1M022LeQw61s3bQKhdVuPJyqry5Ytq+2F6HdTfdX0PPbYY3UJLz4WP+s/rT3GO6nSxdQY5R3Zn53r38ptF9nS8laykyW5juq22Czbn415ovLh6YxXZqq/k3jE6opuS/uJCN+eeuqp6p577qnefffdUeyWix08uuU7zdNdu3aNZNH6Lk/OJJ685ZZbqiuvvLJuUs7lKMVlJRmIxhq5sfG34SHABHN4PAlRBAO2fv36kcERgwYDd+6559bBGAKks88+u24Pgevhhx9efw+HicN58MFhPUcffXSdwyO4xwAAIABJREFUXImD27t374LDQrTjOeigg+p37L5MGIgNGzZUd9xxR70pXAzKGWecUfeF4NHubUO727dvr8eAjyRy2th5M25N90VZQFMOBg5fOzPQc+ihh9b0f/DBB3WQoRNaMbhy0JF2KvKcNqx2XMDqkUceqctW5V08s3LlylECVKLBjkW3IwcleTO21qAL7z0nplcwd+zYUZ1wwgmjjf+2jFDLyv79+yfCU6E9JcevvfbaaO8J8DzxxBNreRfnLoGeN4vq8RQyYvXPyjuCnYjsoh04etCT26+q5c62izaQFH355Zcjve1LxkPG6G8P9dWn1StPh3RgBp3BR/NU89mWhQnOYgfBK8/2eXqTG+Opp57a2DZKsBa11dbuRmQsx8OUzcc7sGvnnXderesY9yeffDKahJMkK5Jk5jCDr5F9YX3ppu0P/MY+OZm0kcBYH4qlbYH2AZgoPOqoo6qvvvqqnqy96KKLat2P6Cv2vIuvRJJzxBFH1AG9yIn2sxF7LJjbhAnfY4IJvl3b8WeeeaZ6/PHHRxPLqf5TPr2rbEXtJJ7TfkPb67a6LT7L0/WIfOR0xvoNGaeODzw/qWMv2JwI3zDJcNJJJ9UH8tx+++0VDudBHJeKHcTnp+jXtlR0V8YjPsbKmcSNsFGXXHJJdcwxx4zoQewGP493JNm0+ER8ped7LYZNfBGfHQYCTDCHwYfGVNgZJhucRpJFdGpXDFMzV/oUWesQkCDZAESekQTSnkSmE2IpvyytdiGxwbMwol1OlE3N1MqqoxjhCy+8cNGqpj7h1gbCGLO34uSNSzsXvGf5JclZjgZp1+Jhg79UoLx79+4FK942SZLVHjhrCZbOOuusBeWyeEc7O4xFTwBMgqdeH1aOPXmzvEqV6djnhFcWC+uodYCWkl2rNzYYjvZtZbovGW9imPrq09Mrj8feZIqnf953Xh+Wfk9vSmNsYxuPPfbYOhHJTezJ4Vy5Vaa29tEGgBiDlkM7eajtnLZPKVkpYdanbtrkEZOaOvgVGks0eRNG0rZOtEv6mvKD1j7h75I9RlJi3/Psr8VTT+SKH474+Yj9ytmHqJ30dKatbqd0XccvWq9T8pEbl5d4e/3qNiwPonzDhIRXUSYTCl7skDvIz6M9ZbP0KbLeBLTYCRuTaT+aihusr4y808QX8dlhIMAEcxh86ESFXmXRq2SRIEo61uU53gxpKcGUpMYbiDWQKeedS0auu+666s033xyt+HUCTL2sV0JkBs9LNFJJIma19VUtkQTTlkLpsQj2MmuoVw8tDV6QgLZsgOHN2NqJBc9R4Ts8h1nU9957b7Q6renVpTreasakeZqS40hQEE0wUwcl2IkJ+Tsnu9KWVw6nA3k7+WGPmfeSIeFTFxlvq2dd+owmmBGeehhKQGV1N5Jgajy8MXrBWsQ2Rm11KjHqYh9TyTvGggk1veph5cFuyyjJi4dZhI9R3UT/ogvQKaw8llZ1orKqbWtUXzU9ssIj30kAL7ZeT1569lgmcnXgHynFTE0w2mso+patqJ30dCYiEyndFhnUvknzq6l8WJmO0mbtr65Cacu3SOyQu1YklWB6Ex6efHjxzg033FBXyHn9RmVAeJWLNUq2hb8PDwEmmMPjSZgiPcuHAMMmDZGgxc5Mvf/++4uO3LaOxzoEKbGxKzreQHIlWblkBHsg8bF7BcJgmQf1DJrss5QgftwJZmrlUZMYoSGVYNpEJ5pgCl9l1VmXxuC3VDBpA1DtSCfF05IcR4KCaBCbcpryvpRe2j2FKdnVAa6d3LETFqm+U0Ekyg/Bj7Yy3lS/xqVXpZVwqWgY9wqmJAcpXNvaxoitzgXiXe2jlR9dhQCZ81YBm8hGTi761E3NH6EvVcbbVFZtwoC/S/oq9Ng7arXtTiWY1h5LqbIO/L2VT8uXrglmW9mK2kkpF9WT2BGZwDhzE7qCPfad2hVMKcvGM5Eyb41plDZNn13pb8u3SOyQ08u+E8wUj4WGqAzovfG5WKOJzeGz00eACeb0edCKAptcRFfYdLKIjvsokZUEE+3p1TxvYLZ8Uz9TCiJlv07bg32kr1J5VCS5E+ffZgXTG6fFKkKDBEipFWJJmFMJpt6D5mEj8oFVVHvQhcdbnWjafY16dl47uT546uFp9SMSFDRNMK0cWjqajlP4qWfb2yaYfcl4E+PUV59DXsEsjVHsggS0UdvYNcHEinYXXdJyhskIvV++FESWZKSEWZ+6KUkFEjrvcJQuPsCOM6Kvmp7SCmbJHnsrmKlJRk1r1wSzrWx5pc+gKxWr9JFgeglnqjIhJx9Nk7RIoqtLV9vyLRI7NKXdk1GPPs9G2cls23dUBrTvjcQaJZvD34eBABPMYfChERX/n73zALeqyNL2QkCy5CxBQEBAUECCBEUU0EahDWgbWsfQStvd/zitrWNGW+0ebZ02M21sdcYwIIoooIIIqEiWnHMQyTnKf77CulO3rB1OuOfsfe63fXiEe3dY9Vbt2vXVWrXKlco/FYGpN1M2BYpXxxIUIqs/traXC9fhgMDw6mx04YMEJu7hWk+SDDy/Z2TLg6kHoVhfYXu19ML2MCGyXqHG9poq1wDDJfTtZDm24HIJWthgDkbtdTfZqFPXALgoBaYuk/4w64GDPVC2/+1qu3YiA1xjhhzZAxevD3qQR8S+T5gJjCi9V2HaEexNxoMZpk8zPU9h+g5bYGpRAI+JX9+YCYGZTv9oflN69uwpHTp0KJTISyeNM78VuAZ8MAHllXU4DLOiEph4J3DYyVXC2OQ12ZTs+xpGYMIzGaY/1vcyPZiaHX6HhCs6TBH268RGmRCYqbStsP2k650J0yZc73uY8YvJw9U+gvq9ZPoYrxwUqdZbmLFDsiGy9nff1c70c+0JdV3HSADk6huQJMzOOGvWm17qEWasEVQv/H30CFBgRq9OQllkD1b14B+CBdn4MHOO1NZm4gg7jBAPwrk6fEO/5Bs3bpTXXntN2YHOCgkozOyirg+C2dGYBbC3ILFnac1Big4p1JlnMWixRanro+VKCOAF0RWiqz/u8Eghw2iJEiXk2muvLeBidoimbebMKLLMIjugFu2uLUdcXjwdfqTttbc7MUNrXILSDPMyswjqjKr2xwLlB1ctYPXvdSZbMzOxLWZcC/3tgYAdwuOyOdN1atvpasd79uz5WRZgu92YA8/bb79dxo4dKwMGDCiU4Vev53K1OVskhCmnPfizwxG9noPJCVemYtTn559/Lu+++26hdz+VNq7Dlsw2kqv3Sie98usbYJuLlxdDc/Cn3yPcQ4c9mssF0PbRLyArp9mn2lzRXz7xxBOFQvKC+kbt5fTrq3Ff1/sXpo2F+qAY7Fyh8CYf835B0SRh+tutW7dK7969C2XoTufdtL+N9r3C2OT6Buj3wJx0CPu+2kLDFpRe3zWzP7b7ci0kvNb46gG/a2LLfn5Rta0w/WSYZ4d9t+33QX8b6tSpo9YJ4oAQN+sjmfGDORawx016WyMzE7z9fpgTsqnUm/l8r7GD3xZTXmMIO4Tbq33Yich0mzRDjnX/YG/Z4pcfJMxYI2w/xvOiQ4ACMzp1kZQl+oXUnQzS10Pk4P933XWXzJw5s2AfNwyYMFOETkN3gnoQhYGo3pcLYnDw4MEycOBANch68cUXVWIX+xo942p7AOwF6FpcmmnQXYXEgAbp3zHIMIVW586d5frrry/4GToonKe3M8EvcK0+z14P4wVUf1D070eMGKEGjiin9iqaduBDord70c/UW69oW9CZ4jA7Wt2heoW12ANPPbDTW6KEsUFnFjSf6xW6ifK5hK+uXzM002YE28wtFWAbzh8yZIiUKVNGRo4cWdCOvPYCM+tKly1TdWp+rO12DDbwTpvPRBY+V13pgbQpMlznmQMe877m1jD2da62279/f2nevLnyWqIezDZsD+rtD7R+b8EVkxtYa6S9GJlo4+gLMNGCPiZISLh4ZOq90iFTQX2Dq07NLX/Md9de84PyITuo2aeZ76dm78fVTPMftm+ETdo7iL979dWuvtjVrl1tLGjZguZqTw7Z/add9jBtIqhdoI2h783Eu4l3b9OmTeobqA+ILHMrFPwcdtttKqitaoaffvqpNGrUKNT76rIHk1YQN7aNmHy0vwep7oOJMqLc5rY5mofr+aNGjVLiy/zOZ7Jt2e3G7xuE9h+2v3a9248++qjcfffdBXx134j/n3vuuWpLNmzfEtQ+dGZ7+x3Q/zb7ZtQT6hqTAfjOmHtnu6433xu7j/eqN3sZjNfYIcz+xX7XupIIudqH6S13veN23+DXBsKONcwQc6964c+jRYACM1r1ERtr7HUNUTB81qxZyjvnFyKSCzu9BGYubInbM6Nap3HjmI69aL+Y9DjvvPPSuU2xuTaKfWOxgZ/nBQ2zdi/PEbB4ESUAoYgjnS3kIlo0mpUiAQrMFMEV98swiMIRlAI+W5ww86ZDGrP1zLDPCfIMhL1PcTsvynVanOoCXht4Q/z2VytOPILKGrW+Mche/j4+BCAw7f0y42M9Lc1XAn67A+RrmVmuYAIUmMGMeEaCgBkjj/VpWJeJ5A5RmK2yk9pEocLMhDhY74hQ42effZaD9JCVE8U6DWl63pzmlegkbwqYoYJEuW/MUBF5mxwR0O+gzl2A9b0IBQ8K4cyRuXxsMSbAifRiXPkeRafAZJsIRcCO209276hQD8mjk8x1BV6bcudRcVkUEii2BNg3FtuqL/KC22viwq57LXLD+AASMAjoHAiZ2qeccPODAAVmftQjS0ECJEACJEACJEACJEACJEACOSdAgZnzKqABJEACJEACJEACJEACJEACJJAfBCgw86MeWQoSIAESIAESIAESIAESIAESyDkBCsycVwENIAESIAESIAESIAESIAESIIH8IECBmR/1yFKQAAmQAAmQAAmQAAmQAAmQQM4JUGDmvApoAAmQAAmQAAmQAAmQAAmQAAnkBwEKzPyoR5aCBEiABEiABEiABEiABEiABHJOgAIz51VAA0iABEiABEiABEiABEiABEggPwhQYOZHPbIUJEACJEACJEACJEACJEACJJBzAhSYOa8CGkACJEACJEACJEACJEACJEAC+UGAAjM/6pGlIAESIAESIAESIAESIAESIIGcE6DAzHkV0AASIAESIAESIAESIAESIAESyA8CFJj5UY8sBQmQAAmQAAmQAAmQAAmQAAnknAAFZs6rgAaQAAnkM4F9+/bJbbfdJitXrpS33npLqlevns/FZdlIgARIgARIgASKOQEKzGLeAFh8EiCBoiVAgVm0fHl3EiABEiABEiCBaBGgwIxWfaRkDbwiV199dcG1kyZNkm7duqV0r6K4aNGiRXL55ZfLHXfcIVdddVXaj3j44Ydl8uTJSXuDXNe5bEv1/mkXzLhBWGZhz8ukbZm+F3ivW7dOnnrqKSlXrpzn7TNZL1u2bFFtEe/Jfffdl+ki5eR+ukzXXHNNRt6znBQipg8N2570+/rcc89Fqo+OKfacmh22Pwp7ni4MvuePP/64vPPOO9KiRYucljHMw9mmw1DK3jlh+6IwFrm+KcmOOZJt/2Hs4jnxIECBGY968h1045cYJOvOoHHjxoGD9WwVW3dGs2fPljfffDOtga/2BA0dOlT69u1bJAITneH999+f0v3TYQpOCxculAEDBkgyzJLt7NOxMdPX6vY6ZswYufnmmwPbbKofKrSbN954QyC8tIDN5EfYj4s9+YNzH3rooVCi9h//+IdcfPHFoUJqMeHSvXt3ZUq671mm67k43C9MezLbQtQmAVOpI7Q5HOZkptmPpXLPqF5j9yHJfCeS7bfiJDCj2Kbj/E3MRPsP0xeFeY7XNyVZvsm2/zC28Zx4EKDAjEc9Oa2Mi8ci2Q4pqEqKusMq6vu7yocPNQ7t4c00syCmufq9njTA84M8mKnaCJYvv/yyDBkyxNdDmur9g65LJUQW7/Y999wjjzzySCiBCRuKS5sJ4h3l3+tBWz4ITPST55xzTiGBafdjUa6LZGxz9SG5+E4kY3O2zo1am9aiN8ykZbYYxfU5/KbEteaiYTcFZjTqISUr4vLyZ1oIF/WHHR8oeLyylZDFVY+ZZpZSA8vSRWFDZFMxJxsCNsiuVGxIpY0XpzYTxDyqv8+XcEKXqIjL9yjZtuH1/mb7O5Gs3dk6P0ptWk/MoeyIdMqHiZxs1aPrOfym5JJ+/J9NgRnDOjRDRU3z9Yzd6tWr1ZpHhKXiaNeuXaH1HHpAf++998qNN96ozsHHcvTo0QXC6vnnn1ehojh0J63DgvAzOwzPDgU0Zw/tTsoMjcS9zJBBMyzD9Rz8zDX4tpm4QmhdoUeuQZE9cDDLZrMM23y8yuwKoQTbfv36KW+mXk/ndb1tv1lHZt2ZYbe6bvbu3auegRBVux7ClkufZ4aMPf300zJhwgS56aab1K/NZ/u1R3jr4LXDwMDF2a53s10hLFyHiHq9B3i2XXZzDaY5UELGV6xrzkS4qdcA1WzreMfmz58vZ599tvz+978vqBPYbLZlu37Nd8fk0bFjx4I+IJ2Z/KC6c9WvzSzM+2rbmGqYoP2euNiZbcvub1IdkHqFpdlh/VjKcOutt4peg+lqw7pOg9jrfuqll16SP//5z/LNN98kvW7P5mX2GWbdwl79TlxyySUybNiwQl0EvhWw2zx0O/DrY23ba9So4VwbbffvdntJZULGtNXr/va31OxDhg8fXmgi0us7YdtmPgvluOWWW2TVqlVqeQSObLR9zVn3/WHqXddnUJv2KoPXuCOTWbW1B133f2ir9hr7sN/Izp07q/fJ9X55tTfz3vYYJOh9Tuabay+jqVixorRs2VKt2XX1Rea3Dc/R30rXcg1dBvSTeO/xb3NdfzLvM+zx+267vlPmO5fKUqhkOPLcoiVAgVm0fIv07mE8X+a6TC0o8VG54oorpEGDBgVJTlq1aqU6U7zQGKyjQ2nfvr3aXgEDl9q1ayvBiQG53WFgkIZBk05KoAdt+oPkmgX74IMPCjpEDckWdvo+difo12FBMOkPoDngMjtN20483xwU23bAfgwmtGBKtlJRTw8++KA8++yzKtzRLpeLTxhmXmsk9EDHHizjfHhmEYqKTtzPpmTKiPuOGzeu0DpgLdy8JhfMdcKoG9iKA+JUD370Ofg52qG59hbrVfVHEpMprVu3Vs93tRnbQ2p+nHXbMgeH+Bna+4wZM6R+/fqh1kv68XIJTDsE1m7TLu+I18SHrmfNukqVKoI/qGeUAZxSEcph6g68Ybv29pttT/cf9pppfV/UF9qJrg89GHS9q8m0R7+QZDC54IIL1EAMti5fvrygfvVzkxWZrvYEe7Udug3pOke/hIGbOdBDArS6devK7t27VcIr3VfbE0x4Jx599FG5++67C96Htm3bKo4PPPBAgXANw8u2z+aGCUedPM5+JwYNGqQmMMxkRa4+y+6jsKbYfJdN2++8807561//qiZGXRMnrvZy++23/6xvSFawwO7f/e53qj9Eu9D12aVLl4KwfVeURdB3witngBlG7DVBmOpEZpi237BhQ8VMt8tk6l3z9mrTenyAsYIugylmzXEH2msmExmZfWr58uULxi6uZ/h9I1999VX1+mBZBcZDZht98skn5d133y30LUJ70wx79OihJkjMcRf6HD2Z63qfk10agmeB3Q033FDQj+mkULBbOxdc3zbzW+liYLZz3OuJJ55Qk0k6QWMy77OLlfndxj1xYOmK/k7BPv3t0kIzU8khw/SJPCezBCgwM8szq3dzCUzXz8zBq1/H6xpguWZT7Z/Z/7Zn0MyBhx5g6I5YA7MHnfrnLptcg/GJEycWWsPnGiSk4sFEh2gOoFOpYFzfpEmTgvWV9gcd9zS9lfh3GGY4z1XfLkGjf4YPnB4E+NmUzCDNHqibgjyoPeI5rtngMD+zhYnZZvBR1AML1+DQNcvrNaGRSp2b17jqw550wPlmUh+XwLSZ2GxdZfLyrIUpU1Dd6XarB/52u9XriW278W8cpmfBrqNUvTi6XPakl7ZNTxTZosJ8l1xejyBeLs4og90v2aGlrn7K6712ccRAPllBbPe5phff5u71TrjCIl0C068sLttdHMO0Fy+PUlC94fd2/4Wf4X5BfYj5jvp9J1z1Zva9YKkTvGl70skiG6bt2xm0w9Z7mDbtKoNr0jdM3SRzjjnRievsie6gPtn1jfR6v8KMQcz2sXnz5p9l0k+1zbr6LnPC3u/bZk402v27PVno9e56fRfCsnL1eZn+diXTbnhu0RGgwCw6tkV+Z9eLbj7UDH+yQ8Vc20J4eU3sj53f4M+c4dIzaNoO2PDtt98WzBSbtnrd0/WRMDtmPci1t5twzeQmKzBhLzwK6Wxj4RXODLvtGV4zDCUMM68PgPlx1YNPtBWd6Aa/114Eu5GmMnOu6ygonCWZ9hhGYHoNaO1BfFiB6Ro0Z+Il9vJg6vBkl0BwvYv2+6K9S36RAukIzKC+BIOmP/zhD8rr7LedgmuCy55gsjmnKzC9Bll4juk11csIzOenElJsP8/2Dur7223Mqw0HscfETFAbSabtmv2U2Qd4vRPpCkwv2704BrWXVAfrYKQnMV28zOUh9jdTlyHoO+ESI3h3vdpZUbd9l9CylyW46jdsm8b9XWVw9cPJtFG/c22vHs61vYj2FliuyR4zGZzf+xVm0szLXq/vYFgW5rvqikxx9X2u+nR5z+027uqf/EJkwcyenLZZue5JgRm29uN1HgVmvOqrkLVeAlO/rLqjx3pKdKb65ffq6NMRmOZM929/+9tC62jMDhU2uT6sXh9Vl5cqjMDUAwdzFjoZgZmpfUW9PLOuAaRLYOo1Ml6DEa82YIsaeG5wmOE7pucp3ddAh9vgPrZITaU95rvABCcztBL/9gvT1vWjOeNcvX5FhxCF/XAnU9d+dafDnYI8aGHfV9OudAfZuu8zk3WZHmLXbH0yXOxz7QGSl7BPRmAGvTeZEJi2Z2natGmF9mDMtcAMO0GSqsC0Qxu92oDrm2n2ebjO6z3w6st0jgN7Yq6o2z5sTaXew7Zp/e7ZE9NFKTDttdR2Pbrqxu8b6eo/zHu6Js3we79w16D3OZn+xx5TuULKvfIL6G2FzLGDjiyzy0CBmUyt8FybAAVmjNtEKiGyOiQxkx5M+4PoNdiCgNLJWOx1lfpjbX8Iwobpufb+dM0c2x89v9m4dJJn6GYVZoDkJwz8mJkixbVOQYdKYZ0U1n/qNUZhbEr1tdD1qAdNYUKDXAOP4iAwNWNTaOr27xIPNhOvEFnXRIXt4Q9Tv0Hvnq7boJBS12AMCWNcs92mkE4nTNB+NyDGzTBE23sRhoffOZkWmEHsM+HBdPUDdl+ea4Hpt6bQa8CfTHi/K7rAVc9eAhMTGEHfCT/xq72n5gRiJgSm2X7stp9qvUdZYIKjvWWO2Qd49VFe38hkBKYeU5mT2XYbCvM+p9IHmULTjmShwEyFKK/JJAEKzEzSzPK9vMSRa+awqDyYOmGAOfPlJzDhQXOJSVdcPu7pWk/iCk+x4/9d4TzJeDC15wM2wGaXgA1b3XoQYYtqvW5CJ0FwCQP9s2QEuC1u4QV1JUrSmR/NEGBX8qWgctrXoC516KTtEcG9XPVnT3gkIzBt8WSLsyiGyIKRKXhsT4pdBr+wp6LyYHqFuem+RL8baF/mxBDKgvcHbRdhaV7vq9f7oBPwpCswTfHQs2dP6dChQ0Eorzkw87M9qO17TSR5CaMwkwJ6cBvUj6frwXSJ7KgJTN1fBPVVqXowNWtXyCr44NBr1r1CZMHM7zth22Z60vU3DufoCZdMCEy/tp9qvYdt037t1zWxHfYd8zrPXP5hh8EGrf00+wHXpLfXdmVhw551G8KEWtD7HJYDbLaTDsIeHPiWpxMia4vkMN8dXd9hWYWNtCnKifCwrHleegQoMNPjl9OrXQkY7DWLekBTp04dtVZq//79gpBZlwcBnZTdwWhxZA7C7J/Z12kxhA4bWcG2bdumwmL1LKJXp2+G/5nZYM1Mnq5r7dATnanVzGzr9dFzMbTLk27yFzsUUjca15YZyNI3duxYlWEX7IKYBdkWJEztNWiprD+zB7pm+KEOo7S3LPBrj6469qv3jRs3FiT0cXlczMEAstUhu6n2vpmZIr2SQrjCtJN58V0DM69QSR22bA4ycX2JEiXkhRdeKPTe6vcQbJFFF+dce+21BW0GNnpN3ISxP6gvwT2mTp1akGnUvKe9pYGZ0TnofdCiNJ0ENtoWXQavsHwzFF5fk0rGXRdn+9m4v7n2Gf2jzsZqe1jCsEcSKz+vSVAd2+1a96N4n1577TV1+Z49e5xZiE2hjC2V9Hulk8fofgxbb4TpY7WtLo5B7UVzTWWbFlxrhxtqW+y8BXpiRZcV31GTv6ucrn7LnvDCu24mg3J9c4Pq0vV7r7afTr2HadPow+wy+Hmivb5RYcpsJ+ZJhoM+1+v5rvEQrvH7FpnbvuBc3YaCvoM4t3nz5mGKXCgBoDlO0uuU/fois2+z26s5VtSTHboeYZjuQ3XGV1OQJ8PK9T31e+/Nb3QoQDwpMgQoMCNTFeEN8Uocg87DTAOvOwUMqNE59OrVSw1CsaUEDr1WTnshsdBfHxA5+HiaP4PIxLV67QjONdeCabGCa9AJ4f/YZxMhRPqAHeZ2KWYnrMO+zEGf2SHaAwFzrZ/9uzD7YNpraPBh3LRp08/KrPd/02VIZQBq2+fa9w/lRpmQrv/KK68MZPbLX/5S7aGmD9eeVn6zu0E2hW2Rn376qTRq1Eh5LfGBNevFbqsot1971Ptu6Q817vXiiy+q8F7zZxhca88v2rxub7DZK8wa7RN1Z+6Zqd8R7Hl2/fXXO1mmIzDtNoYHaGEBNiNHjix4n7zauq5Xe53RiBEjlOgEF3sfQj2h06dPn0LtKJmU+H51Z75ftl12qJZdb+ZZZ+grAAAgAElEQVRebfYaYxhrJ6AKWuPp1051G/dab+xle9i2j/Pse5jvtvk7tGWk5McWA/A6u9qhrh8/9ueee67aYuL1118vMDNVRuYAEnU6ePBgGThwoHqH0R/prQR0u7Uz/6LdmW1Bt3fdByCCwezPvfpYeAn9OHr1VfZevqkkKUPZbN5+exi+8sorMmXKlMDvBN5NvKN2+4fYQH953XXXqS1Z9LN0hnf7m6vXzCXTJnGuX9tPp9792rQ9/oAdo0aNUpPbrn4Av09VYNoTD65JJLOcmp/r+2Am93GNr+ytoFxl8WtDYfvSMHWMesX3DmMVcxshc5sufR8wcX3bkMXYfC+99t7V3xgdJRR2zITzXeM119gGk2v2dwrjGv1+oCxBCQTDcOM52SdAgZl95nxijghkIvQoR6an/FgzfCvlm0T0QleoTURN9TUrlbDkqJXTDCeMmm20hwRIgAS8COTzN5K1TgK5JECBmUv6fHZWCdihSFl9eA4eBgF2zz33yCOPPPKz1OE5MCfjj8wHganLkM4a34yDTfKGYROxJHlbnk4CJEACRUog37+RRQqPNyeBAAIUmGwieUvAHrw/8cQTYm5wnY8Ft8OGUgnnjQuXdEJXo1RGMymS336SUbLZtiUoFDXKttM2EiCB4kOgOH0ji0+tsqRRJECBGcVaoU0ZIWCve8hnsaWBudKWZwRmxG7it14rYqZ6mmO2zzi3Ta8syXGpB9pJAiRQfAgUl29k8alRljSqBCgwo1oztIsESIAESIAESIAESIAESIAEYkaAAjNmFUZzSYAESIAESIAESIAESIAESCCqBCgwo1oztIsESIAESIAESIAESIAESIAEYkaAAjNmFUZzSYAESIAESIAESIAESIAESCCqBCgwo1oztIsESIAESIAESIAESIAESIAEYkaAAjNmFUZzSYAESIAESIAESIAESIAESCCqBCgwo1oztIsESIAESIAESIAESIAESIAEYkaAAjNmFUZzSYAESIAESIAESIAESIAESCCqBCgwo1oztIsESIAESIAESIAESIAESIAEYkaAAjNmFUZzSYAESIAESIAESIAESIAESCCqBCgwo1oztIsESIAESIAESIAESIAESIAEYkaAAjNmFUZzSYAESIAESIAESIAESIAESCCqBCgwo1oztIsESIAESIAESIAESIAESIAEYkaAAjNmFUZzSYAESIAESIAESIAESIAESCCqBCgwo1oztIsESIAESIAESIAESIAESIAEYkaAAjNmFZYpc7ds2SJXXXWVdOvWTe677760b/vWW2/J448/Lu+88460aNEi7fvxBtEmkMn2o+91zTXXqDaJY9GiRXL55ZfLHXfcUfAzLyKZtCWZZ0+ePFm6d+8ukyZNUu9ROkcy5U32OQ8//LDAVryj1atXT/Zynp9BArqen3vuOd8242oPqL833ngjq/WItrNu3Tp56qmnpFy5cmmRyEY7tL9DRfleJQMjbL0nc898OjcbbSOIV6o2RKWNBZWPvyeBbBOgwMw28Qg8T3eIs2fPloceeihtgYmO+f7775d27dpRYEagfrNhQqZEnRZpsPnNN9+MjcA07U5XYHoxSLce9+3bJ7fddpsMHTpU+vbtmzFhgvtC6GBCIF3RkW4Z9fUmQ797ZpJDsrZD/Fx99dXqsqA2Yw5aL7744iKpRz/79fs9ZswYufnmm9MSmEXVDl32mwITv8ckFb5zZt/iVe5//OMfAtaZnoRJpt6TbVM4Px8md13iDu/AwoULZcCAAalgSfqaXAtMPY7Shuu+CgxwhJ3EDNMX+r0P+vow74wN2XzXvSrAqw82x6W4Npd9ddKNhxc4CVBgFtOGkSmBoPHlw0eumDaFnBc7rjPAxdWDifp6+eWXZciQIZESmOPGjSuYLPPyij/44IPy7LPPZlxEhH2J0mkzqQ6Aw9rmNVjEz+PiwbTLELZvQXu555575JFHHimStpFOvfvVnzmgT0UQpNo2snEdxhQ4dFRLNp6Zi2fotmELKnOSJ5W69RqTaSFrTxzZ4jCVZ2p+XuNLU0Sak2z2N0Wfh/sxKi4XrTIzz6TAzAzH2N2FAjN2VZa3BrvEQBwKm8mwt7AD4VS4ZFKY6EFIpkRHKuVxXTNr1iwldnV4vleb+vTTT6V9+/ZFIiLClCWdNsMQ2TCEC58Ttm/J5DvisjKdevcrNcQJoglWrlypTsuXMPii7A+Tb0VFd4UuZ5cuXTwncdA2mzRpkrTQ9pv01yLTFUmRCfZ+40tXmT/44APp06dPoQnLdDypRVdjvHMyBCgwk6EVsXN1J4GZr6efflomTJggN910k7LSDjeww1e9OgAznMcr5NX1MXZ1Zua9YJM9Y6bX99x7771y4403Fnwg8Rd7fag5uHr++edVSC4Ou4MMGii4wrXKly9fEIKmyzxt2rSCcDY8R8/mmbOKesZx9OjRhc5Np5zmQASDBoTUuWYSTTtgnzn76QpZts8PExpth4HOnz+/IITM1X7C1hHsNW3EejT8O2gNZjLtxeSI52GtJA5dbrNsdn2F/cDag0b7nTPrzQx/cr1XrmfadWa2dzucSr8Hpg26XE888cTP1mCGeTfxjpl9S8+ePQtCDnVXqJ+xd+/en72zfm3Zfk9NIdC4cWNVX2HaqFeXHEZY2AzN5/mFmZnnhekvTRtNJvC46n7MLqvfGkz09X/4wx8E4auuPtDvXU+Ws37nbrnlFrnuuutUuKlf+8XvzffMLHtQ36zPDepHzHqz+0b7O2S3A5vNXXfdJTNnzixgafal+jukOdus/dq3/Z1BnoNbb71VzLW3Qd9or7atf45nPPDAA3LDDTeI/l4FhV6b99ScX3rpJfnzn/+sQuntMga1F69+Ldnvk9k27O+p+f0NYqbbKzzR8EijTLq9NmzYsOA7H2bsYJa9Y8eOBX1fqt8LV336CT19PuwYPnx4wdguqF2Y75FXXoyoCUxXmYpqUiYsP56XPgEKzPQZ5uQOGADpkDB7sO/1UcXATYc6eQkEs0MyB1kYaJofIjucw/6w41p8UHV4gzkb1a9fPzUYxYf7iiuukAYNGqj1BfhY/uUvfxF89PX60Ntvv72Q+Ktdu7YalMELgfVlEGF4tikSg2L39cdfX6vX3KDTHTZsmNNmM0wHHZ8OtcP6iEyUEwMQc7CKASfKOmPGDKlfv75znaxXOdAgUc8XXHCB8uiY9qKsui78BvB2yJg5ANi8eXPBxxb3CFtHJmedOAS2QgCBu07oY69JTKa9uDjiGebPsS6rdevW6md26Foy6yFdH0B7HZeuI7MOXR93W1DY17nqWrcXe1CpvRr6XbcH9n7vJtq5X98ClnoQp+9vDvp0m/Jqy7Vq1ZJNmzYVWheKd0hPAKAN1K1bV3bv3p1WcpkggWl7A22WmFFv2bLlzzyiZh9qehZ0/XzzzTe+IV2uEDH9bC2WvNqgPk/3b7rPM5/p966fc845SXO2w+n0RALagfaW2e3JyysTJDBtUQbWmHTSfT3Kqft/fC/s+/lNrJmTV3bd6rKYCZSC3j9TBNl9te4P9Tuv+1LYrwVmmG900MDCfE/DeMJMYarXZkN8oZ0j3F0LMN2e0M97vZePPvqo3H333YW+TXa/Fub7ZIo+87vten/9mOlJaj2mqFy5shof1KhRQ401jh49qoqPyRn9TP2dxP/ttepmn4TvRZUqVdQ3Fd9jMAl6V4PqDr/XdVanTp0i8Tx7eTB1P+K1tjrsBKtfGb0cGObEQ9BkCNo32lS+eOXDtIl8O4cCM6Y1ipdu+fLlhdYc6VkuVwfh5THQWWRdoW+uwbEeYNpZKe3OzGsm2X6ea0Dm6pxs8acHBfYMXdAgRle3K9zM1SG77mcOLDNdzjDiz2yy9uAOv7NnPE178Xu/D7++tz1Qxc9N8ZRqHbk+Gq726iW4wrYXF8cwzzE//EEZbE2BiUEaBjIQrWYyBld5NTtzkG7bFmYCyO+dxYBa22G34aA269e36PffzizqstevLds2JTNADtNlBwlMr+d71bnd/7jejzAhXV6z8mHscfVZNvegd11PDvmF5Jl87ckE+/3QCYh69OhRKITPFs1e3w1XXbomYLwiZOz+38+D6WWrfg9NgRnm/fNq37Bh4sSJhUIe7YmsMN/ooHYOTpg0MN9zc4I0zPX2+dquSy65RPVlXu9l2H4tzPfJ1TZc728QM9eEi1e78/qum+Mam4X+ttrRVakKMt0m0k2i5VXPdpSKeZ6fuEu1POb9XdE3+vdhyqu/beZ3LKg98/fRI0CBGb06CWWR7pyCvHXmi+6aITS3KbEHE17rrVyds9dsGQpjzsibXjPX4MWrE09HELqAhr2fa+DvlQwiE+VMNizEa2CPMqNu/bK6+WX9DZpp9BqA2dso2O3CVefJDCZcWya4bHFxLCqB+dvf/lbGjx//s+QxfusVXYLFa1sWsw7tOnMNXO0EPH6TLq42G9S3+NWh2Z/4tWWvCS/T0xSqI/Q4KUhgmpeZAzFXOLpLLJncbBP8IgO8mNjviautuvoss41pr5IOdTTt0u1Ge3TCcg6qa+0VtQesrsF5pif/wohO3Q7w7fv2229V5IlrGy0XW83P6/1z1aXXpKzfu+D1jfZr/7if/Z6HmeCw273dX9t9lvZYm+0lmX4t6Puk7Um2P/Bi5mqvYcRkWJHr960JmpC06zMbAtMVIqv7M6/vfyYFpr0Nnllvfv2k6Z1P5zvAa3NLgAIzt/zTero5MPJaY4kH4DysWzRn58J0lK5Bgqsj1s+wOzNzhheDcHvmLw4C0y4vQmfMbJWmgEaHmW45kxWYmr05UHB5Gm3PWpiGp23R66rMwXcqAtMOTdJbXMRdYHqtO/MbiOl31147aQ5S7LBLrLOy3zH7GYhiwGGGdLsGWEHvpl/fEiQ69L66UReYpnDUa6zsQaJXH+jyUiXzTtn7YGZCYOowQb93PRnhrfs+P2+1l8DUz7FDiu3Il3Qm/5IRmHodpZf3xE+866gJ+/1ztW+v0EC/c72+0X7tSXt5XecETTrra4ImLBASmqzAtPu1oO9TsgLTjv6wxzVxEpi6TWQ7RNYcs7jeh6IUmHi2OWHjlWQoalnKw/TtPOfnBCgw86BV6E5df1h0GJQ5WPKaIbRnmOywCtcsUxgPZlAYntfgBT9PRbzoWelMz5LDHt3hYnCPkCIzbCPT5UxFYJofBAyUzb3DvAY8yTR7U2jqD0IqdZSvAhNiwZWQyS8UOUhQhAnR03Wow9BgB7bgsL00yYbImm3D7luwjjYfBGaYkFRXKLM5OPdKoOH3bvl5MM1JomQ9mFjv55rcsm3JpMBEP6gTMtmeX1f7zXTfnIzANG11fdNssRXm/UtHYAaFe/rtxQnbvKJoXALPqz2mKzDtHAZaTNrvhd/3KRmBGYZZnARm2HXbyXyr7b7bq4/y69uKWmDqduJKYAi7MGmAdcxR2WM5Vf68ToQCM6atwE5UgE4BmQWxiN3l6QgjMDFQxUcjaN+pIIHpEhJeA46wIY9hQ1qTGcQErd/RTcOccTNn/FweqnTLmYrANO1Aps8OHToUCgPTs932wMqV7EKXGXaYQlU/Q6+1SkVgYhLADg31mlDwGkyEbS8ujq57hv2Zq5uwn+Eqmyu80jW5Ytthh756Dd5MfvDSBE0I6XVKuM4r4Zdf36LrMMwazKh6MMNEb+g68lrTpsuG88x92nBvv4yPLiausMqwAtPVBpEEzetdz0SIrLmuTt9Pt08tjFzlTKZvDgq193ofvCb8dIinlwCzvy9h3j+/urTFl12fLnGcDB+U3/Wd1s8Js8bWZYM9AeE1IRG2X4OdQd8n/a65IqzM0NwwzOIkMFHuMGGyqYouFy/z+44lGa52kg2BqcckpgfTa+LETpwX0yF7sTSbAjOm1e76IOKlxc91BjQ9q2yGYkCA4kBWNbuD8Qu70R2B16yb3WHYg239QcLAB8/FQBep0V2zoK6PpGvwbj8zmRlBe6Bhr6lyZeY0s8fpZpPpcia7jkbb4fehMj2QZnP3W2xvD570QEOH36VaR2ZbRB1oj5jerkHbpLP16YGynzfQZYuLoyspR9ifuboJ+xmuWWFXm3QNTG079Dk62Ya+98aNG+W1115T5px22mkFZnkNnF3PD2qzWE/6/vvvF8oSqvsWXV96MIh6QpZPV/IYr7bsx0SX1+TteveDum2bn3m+qy3pvgR9JjIMb926VXr37v2zLYLMiRev/jJMAg1zYOeaPHO1S3tQ7ydMddi2Lrd+r1avXq36XxdnF1O7j3UJDpet9kA/mb45TF+vRQn6DZO3ba/dDrzsMAfjOAfvGbKZ+71/e/bsKZRR1Ksvxs91llL8HX2aDi32+0Y3b978Z1WC8ugM5l5eTrMt+00Wm99kHdZu15vXexS2XwvzfXLdy5wEgjdr7NixKiOs+Q22xzX79+9X3i9zTOG6d9ifucru962xv1VBGaU1G10PrjWReLfMvtf1rnn1hV4C0xwPJLMPZjLvsF/klG6f5vhDn29uCaTLlc52VUHfCf6+aAlQYBYt3yK7OzYMb9SoUcF+aGbnZHrcYABeZAwC8X+E0cLT+Ytf/KLANntQ7zIa1z3zzDPy+9//vmDPMDzz9ddflxdeeKFgDy1ci04LHwMMZPRAB4knMBjF/+29x0zbbaGHPb5wICZfH/jYwLNgJrMYNWqU8t7qDsovgQ3uYzNCJ4bNjP1CSlxhSbZ4S7WcqIPOnTvL9ddfX1DOZDpWWwDadWh34EGZ3FAuMBo5cmTBXn2u1Ox4Ttg6cu3ViOtHjBih2pAO17bDtJNpL14cUbcIyTE/Wua2Dfo9CVsHrlDyQYMGFWrzmjHubQ4w7bbpuhcGfKaAwfs3ePBgGThwoOc+hPa6FbvO9XNhj9e7iTYH8ePVt+Bas82jTegwSc3Wry27bLrzzjvlyiuv/Fl/pEOkkhGY9nutb+o1YaR/r9sg+g/0ASiXLdL0uWY4qF13Qan3cY+gd9GrPeBau38Ms0euV/8e1Afo8oYpo22X2Xd5tUM72Y6r7lx9PRibe4jCzldeeUWmTJlS6JsAsYGwYbNdmttZ4Od6WQn+rrfO0rb7vX/oS7AExexPtEiz6wnvHbYBwTZcetlK0DdaT74VPCDxF7sevMKSzUG633pMPbGh+xXdB+rIBrtO7fZilyFM0jh7fbBf27CFl72PpTmu6dWrl5QoUUK1CxywRe+vbI4JMDn34osvBo4dXH0SJhv69OlTqD25vhc6VN0rosSsU/13r37LHgP4iVF9L7veXM/zahf2pJlZp2ZdeY1NvMph2+DK5+ASl7jO1ce5ysSfRY8ABWb06iRnFqFjwmFus6CNKe5hCsxqlrNmyQeHIICBhx4khzg91CkYLCBUEWFqXA8TChlPIoHYEHB5zmNjfAwMRf+JCZIBAwZk3NpZs2apPtmVETnjD7NuWJTlKmrbef/sEqDAzC7vyD4NXgm/zF0QWC7hGdkCZdAwdKiYfYanLhcdegaLwlvlIQG/pB/pFDfVcO10nslrSYAEskOAArNoOReVCMy1wCuqchVtbfDuuSBAgZkL6hF8pteifZiKsAlzQ+cImp9xk+zQnWTCVTNuDG9IAhYBOzS7qMKI0C/Ym8azMkiABOJPIJnQ8/iXNnslcK2NztTTzQRb2Z7sLspyZYoP7xMtAhSY0aqPnFrjFbsfZl1RTg0vgoebawkoLosAMG+ZFgFzAqQoxKVXltS0jObFJEACOSfgWidXHL/xOa8IGkACeU6AAjPPK5jFIwESIAESIAESIAESIAESIIFsEaDAzBZpPocESIAESIAESIAESIAESIAE8pwABWaeVzCLRwIkQAIkQAIkQAIkQAIkQALZIkCBmS3SfA4JkAAJkAAJkAAJkAAJkAAJ5DkBCsw8r2AWjwRIgARIgARIgARIgARIgASyRYACM1uk+RwSIAESIAESIAESIAESIAESyHMCFJh5XsEsHgmQAAmQAAmQAAmQAAmQAAlkiwAFZrZI8zkkQAIkQAIkQAIkQAIkQAIkkOcEKDDzvIJZPBIgARIgARIgARIgARIgARLIFgEKzGyR5nNIgARIgARIgARIgARIgARIIM8JUGDmeQWzeCRAAiRAAiRAAiRAAiRAAiSQLQIUmNkizeeQAAmQAAmQAAmQAAmQAAmQQJ4ToMDM8wpm8UiABEiABEiABEiABEiABEggWwQoMLNFms8hARIgARIgARIgARIgARIggTwnQIGZ5xXM4pEACZAACZAACZAACZAACZBAtghQYGaLNJ9TiMCiRYvk8ssvlzvuuEOuuuqqnNDZsmWLena3bt3kvvvuS8qGhx9+WCZPnixvvfWWVK9ePalr7ZPDsgh7XlrGGBenWkbY+fLLL8uQIUOkXLlyvuaA4bhx45Lmn6ky8j4kQAIkQAIkQAIkQAKZJUCBmVmesb4bBvvdu3cPLMNDDz2UtiDwEkv/+Mc/5OKLL05btAUWInFCKgJz3759ctttt8nQoUOlb9++FJgWaAjuiRMnylNPPVUgLs121a5dO3nnnXekRYsWBVfimjfeeCMjLMPUO88hARIgARIgARIgARIoOgIUmEXHNrZ3xoD/8ccf/5kQQIGK0uMEwXfPPffII488khWBmU4FperdS+eZUb8WbQNC0RaXpocS3IYNG+YUmbYwjXp5aR8JkAAJkAAJkAAJkMDPCVBgslX8jICfwIQIHD58uNx0000ZJxcn0RYnWzNeUY4bol387ne/kwcffLDAOwlv79ixY2XAgAEFV2jP9XPPPadCk80DTJs0aZKzkOlscOIzSIAESIAESIAESCDfCVBgxrCG7VBWHbKqQz7HjBkjN998c4EnCYLx6quvViV1hSjaCLwEJsQBRMNpp53mpJaMXatXry5Yg9mvXz8lKmC3PszwUwiP+++/v+B3ZoiuLvM111wjHTt2VPecPXt2Qfn1c/AzO6TVFSJrhms+//zzBc+dNGlSIUHkEphm+CyMNesA/8Y169atk3vvvVduvPFGVR48b/PmzaHWo3qFFdvcbVv9fm8KvpUrV6p28uabb6r6sMtosm7cuLEKp9Z1octmei9djQS24FzX2lW/38XwNaXJJEACJEACJEACJFAsCVBgxrTatTC45JJLCq2HhAiAMLr99tvVGjjTK6QF0DfffOMMf9UovAQmfg5hYXueTIRh7JoxY0bBWk8tZrTYstfi2evztFiGiMKh14wiWRAOJJbR94fYrFKlihLapqCFeNJ2QnhCJIGXXlsJEV67dm0lLtu3b69+DvFliiKX+DI9ePr+Xbp0KRCUENBXXHGFNGjQQDF84IEH5M4775Qrr7xS2W6ysJulKRJtZmZoqR2CCpuXL19e0Ea0WAc/LSjxLDBAmcGuVq1asmnTpkLrTBcuXFiIdd26dWX37t2FBDNEvl/CpiABaQrYXCV+iml3QLNJgARIgARIgARIIDIEKDAjUxXJG+LyGmEQjwMCBiIHIYvPPvtswZpGLVT8xIzp8bStsr1jLquD7MI1Lm+cK9mLLeTs60whp71nLs9k2J+51gi6BLdtly3kUEbzXg0bNlRC1SXuw2aHdZX9D3/4gzz99NMFYammR7Jly5Y/C1u1JwB0e3AlbvJiD9Fseir9wl7NuoaY9xPSegKkfv36aSeRSv5t4hUkQAIkQAIkQAIkQAKZIECBmQmKObqHFgem6DOzsPplhfXLBJuOBxMoguxKRmCaaE3hqwWyy+sVVkwGhcjq7UfCCEw7jNe0W9ePVxhpqgIzyCNoemntJqrDd7Vn12tNpLkVi5eHEefceuutvl5xPN8M4XZNcGiBiXODQm1z9MrxsSRAAiRAAiRAAiRAAgEEKDBj3ERsj4+dgMe1ZUSY4noJTNM76nefILuSFZhaWEKU6HWWev/MKAjM8uXLK+9kjx49fENEMy0w/ZIxaaHvtd5R119Q0p1MCkxTZCLU2iUiw67lDNOOeQ4JkAAJkAAJkAAJkED2CVBgZp95Rp9oigysk0NYpN5jMEiAeBmS6nXm/fzsSkZgBoXIRklgolx+nrdMC8ygcGeXJ9mu82wLTDzfiwM9mBntGngzEiABEiABEiABEsgJAQrMnGDP3EO1QPjtb3+rbopEK0juY4o4/N3c3D5oq5EggYlnQsya2094CReXXWEFpiuE1Q4njYLARCit9rLamWNNr2+mBaZm4VW/F198cUF2XjOMGkIOyZTQVjIRIhu0BtNuG17bkXANZub6Bd6JBEiABEiABEiABHJFgAIzV+Qz+Fy9/s+1rs1rbaBfsh4/gQkxYSeW8SqKn12u5DLmcyE2SpQoIS+88EKhDK7mPVu3bq3Oufbaa8XMputK/BP2Z64kP2bmVSRPcmXjNdcXmjz01ig6jNbORotz/RLtmPdynRdUv14Jm3Rb8fKCusrolyEYWV/tLLKu8/3Ctu3JAq/nZfDV4a1IgARIgARIgARIgAQyTIACM8NAc3G7oGQvtsjwEpd+SYHMcvklCLIFkWsNoG2Pax9P/TPbphEjRijRiS0/sI0IztMHvIcQmn369Cn0s1tuuUWuu+46tT8mDog+iORf/OIXBefdcMMN6u8vv/xywc/Gjh0rw4YNU9t16GPUqFEqa6ves9PcV9TeB1OLS1xr7vNpXuPFwm5HfucF1a/NUIvLMPUAO2CvuZ0KfmZ7al3C0SW6g7ZiMdsLBWYuehM+kwRIgARIgARIgATSI0CBmR4/Xk0CkSDwwQcfFFp/m22jICbNfUBTeb5X6Gwq9+I1JEACJEACJEACJEACuSFAgZkb7nwqCWSMgPYUemVmzdiDAm4ETynWdqayxUg612arfHwOCZAACZAACZAACZBAMAEKzGBGPIMEIk8gmbWxRVkYhMpCZOL/eh/RoOelck3QPfl7EiABEiABEiABEiCB3BCgwMwNdz6VBDJCwFz36be+MSMPC8XL15MAACAASURBVHkTiF2sZR0yZEhBRmOvS+G5HDdunNx3330h787T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IAESIAESIAESIAESCBGBCgwY1RZNJUESIAESIAESIAESIAESIAEokyAAjPKtUPbSIAESCBGBDb/sFk2btgoO3ftlFIlS8kJlU+QuvXqSvny5VUpSpYsKccdd1yMSkRTSYAESIAESIAEkiVAgZksMZ5PAiRAAiRQiMDhI4flwP4DsnjhYpk7d65s2rRJjj/+eKlTp460ObWNVK1WVQnLSpUqSdmyZaVEiRIkSAIkQAIkQAIkkKcEKDDztGJZLBIgARLIFoG169bK559/LmtWr5H9e/dLrdq15MDBA7Jt+zY5cviIHD16VAnLgQMHSuvWraVMmTLZMo3PIQESIAESIAESyDIBCswsA+fjSIAESCCfCBw5ckRmzpwpj//tcdm5Y6fUr1tfupzZRXbs2CHTZ0yX2bNmy9YtW6VSxUry4JAHpV+/flKtWrV8QsCykAAJkAAJkAAJGAQoMNkcSIAESIAEUiawds1a+eabb+SdYe9Iq1NayTlnnyO1a9eWgwcPyuo1q2X8uPGyft16KV26tJza5lTpeEZH6XVOr5SfxwtJgARIgARIgASiTYACM9r1Q+tIgARIINIEZkyfIZMmTZIp06bIhf0vlCsuv6LAXng0x44ZK2vXrhV4Ojdu3ChNmzWVWwbfEuky0TgSIAESIAESIIHUCVBgps6OV5IACZBAsScwevRo+errr+TQ4UPS+5zecm7vcwuY7N+/XxYtWiTbt28X/H3Y8GFSvUZ1eeyRx4o9NwIgARIgARIggXwlQIGZrzXLcpEACZBAFgj877D/VSGySOzTo3sP6dqla8FTDx06JN9v+l727dsnu/fslqf+8ympUKGCvPDsC1mwjI8gARIgARIgARLIBQEKzFxQ5zNJgARIIE8IQGBOmTJF6tapK926dZPOnTsXlAzrMDds2CB79u6RvXv3yrPPPau2Knnm78/kSelZDBIgARIgARIgAZsABSbbBAmQAAmQQMoEPhn9iXz99dciP4r06tWrUAIfeC7nzpsrW7dtVftkfjTqI6lVs5b8+eE/p/w8XkgCJEACJEACJBBtAhSY0a4fWkcCJEACkSYwffp0+XLSl8qLOeDCAfKrX/2qwF6svRw5aqSsXr1afvzxR9m6eas0b95cBg8eHOky0TgSIAESIAESIIHUCVBgps6OV5IACZBAsScA8YgkP+++96507NBR7XOJdZZHfzwqP/zwg3z8ycdqu5JSpUpJi5NbqHP69O1T7LkRAAmQAAmQAAnkKwEKzHytWZaLBEiABLJAANlhEQb72uuvKUFZtmxZadq0qRw+eFjtf7lq7SrZtXuXVChfQW65+Rbp2aOn2ieTBwmQAAmQAAmQQH4SoMDMz3plqUiABEggawTWrlsrn33+mSxcuFA2/7BZalSvIYcPH5Y9e/ZIqdKlpETJElKubDm5fNDlcmqbU6V06dJZs40PIgESIAESIAESyC4BCszs8ubTSIAESCDvCMCLuXXrVlm1apWsXLFStm7ZKnKcSOUqleXkk0+WypUry3HHHSd1ateRihUrqr/zIAESIAESIAESyE8CFJj5Wa8sFQmQAAlkncDUb6fKd3O+U1uWbN+xXXbu3CkXXHCBNGzYMOu28IEkQAIkQAIkQAK5IUCBmRvufCoJkAAJ5B2Bt995WyX8+c2Nv5FFixbJ5599Lrf+7lZp3bp13pWVBSIBEiABEiABEnAToMBkyyABEij2BA4dOKQS1CxdtlSkRCK084TK0qJlC5Wwhkd4Aq//83WZPHmy/OmOP8mcOXNkxPsj5I9//KO0bdc2/E14JgmQAAmQAAmQQKwJUGDGuvpoPAmQQCYI7N21V+Z8N0dGfjRSShxXQoV0Xnb5ZVKlSpVM3L7Y3OONN96Qr7/6Wv54+x/lu+++o8AsNjXPgpIACZAACZDA/xGgwGRrIAESKPYEZs+YLcuWLZNde3bJju07VObTrmd2lQYNGkiNGjWKPZ+wAN5840356quvKDDDAuN5JEACJEACJJCHBCgw87BSWSQSIIHkCPzz9X/Ktm3bpP9F/WXJoiWyauUqqVi5orRr207atGmT3M2K8dkUmMW48ll0EiABEiABEviJAAUmmwIJkECxJzB71mzZt3+fNG/RXMaOHitz582Vjmd0VOKyWdNmxZ5PWAAUmGFJ8TwSIAESIAESyF8CFJj5W7csGQmQQAoEXnzhRflmyjdy5dVXSutWraV+vfop3KV4XkKBWTzrnaUmARIgARIgAZMABSbbAwmQAAn8KLJq1Sr5cvKXsnHjRilzfBk5/4Lz1X6OFStWJJ+QBF5/7acssncyi2xIZDyNBEiABEiABPKOAAVm3lUpC0QCJJAsgQN7Dyiv5dCXh0rz5s2l8xmdpVu3bkpcHnfcccnertie/8orr8jEiRPl7rvvlrlz5zKLbLFtCSw4CZAACZBAcSZAgVmca59lJwESUAQmT5osEydNlOnTpyuBedppp0mHDh2kZs2aUqlSJVIKSeCFF1+Q8V+Ml4eGPCQL5i+gwAzJjaeRAAmQAAmQQD4RoMDMp9pkWUiABFIi8MprCc/blxPl4P6D0uSkJirZT6vWrdQ2JbVq1UrpnsXxoqeffVo+/exT+etjf5VFCxdRYBbHRsAykwAJkAAJFHsCFJjFvgkQAAmQwNhPx8qc7+YogXnCCScoUdmiRQupV7+e1KjJfTDDthAKzLCkeB4JkAAJkAAJ5C8BCsz8rVuWjAQKCBw6dEh27dolBw8eVGsKK1euLGXKlJGjR4+qn+3YsUM2b94s9erVkypVqviS27dvnzp/+/btcuDAAXWP8uXLq3vWqFFDSh5XUqTEsVvgHPzBs3/88UcpWaqkVKlcRSpXqSyVKkYn9HTBwgWyft16OXTgkLK7bJmy0rBhQ6les7qylUc4As8894x89vln8pdH/qJCZIcPHy53/OkOadeuXbgb8CwSIAESIAESIIHYE6DAjH0VsgAkEEwAgnDmjJnyww8/SOnSpaVr165Su05tOXLkiHy/6Xv59ttvZfQno+Xaa69Vv/M7Vq5YKVO/nSoTJ0+U9evXy+HDh1VIaadOnaR/v/5StlxZkZ/y4nz19Vcy+avJMmf2HNmzb48SoV26dJGuXbrKqW1ODTY8S2dABO/du1d+PJJIJ5s4SpYsKRUqVJCyZcvK8WWOz5IV8X/Miy++KOPHJ9ZgPvSQzJ49W959712V8Kf96e3jXziWgARIgARIgARIIBQBCsxQmHgSCcSbwKZNm2TMJ2PUVhzwXF5y2SXSpEkTJQ5XrFwhI0aMkBeef0H+4z/+Qy699FJnYQ8dTnhBd+6SWbNmyeeffS4zZ86UTT9sUveod2I96XRGJ7ls4GXSsHFDKXV8KfU7eLOQVXTxwsWyb/8+qVCpgpzW7jTpdXYv6dG9hwpHhYjL5+PggYMCdvCKwoMbhQMe7b179sruPbvlwMFjXuhqVaup+oCHu0SJn1zQSRo79MWh8sUXX8iDQx6UmbNmytvvvC333XufdGjfIck78XQSIAESIAESIIG4EqDAjGvN0W4SSIKAFpjLly9XHszLr7hcmjZrekxgLl8h77//vjz7wrPytyf+Jpddepnzztu2b5OpU6fKt1O/lWXLlkmvs3pJ/fr1lbcPWVg3fr9ReS8vH3S5VK1WVXmvEHZboXwFObXVqVK2fFnZtmObfP3N11KpQiXpcHoHOfPMM6VBwwZJlCR+p27csFG2bd2mylmxUjT21NyyeYsKYZ0zb46sWbdGtYM+5/VRnuVy5cqlvDXLs889qyYVHnv0MbWm9b333lMezNNPPz1+FUeLSYAESIAESIAEUiJAgZkSNl5EAvEisOn7TfLJx58oYViqVCm5bNBlBR7M5cuWy4gPR8jQl4bKk088KYMuG+Qs3Lp165RHCh7P8hXKy6+v+rVKhAPB+smoT2T2d7Nl3YZ1ctlll6mf/fXxv0qDExtItzO7Sc9uPZW4+v6H7+WDDz4QCN0yx5dRIbnYEiTfDqw33bd3n6xZu0at7dy/f7+cccYZUrNWzUgUdcWKFTJm9BhVHz9s+UG2bdkm559/vvIsI8ER6i+VwxSY8+bOk2H/O0zuvOvOvKzjVPjk2zVo5/iz/8B+KVWyVN5HI+Rb/bE8JEACJFBUBCgwi4os70sCESLw/cbv5aOPPpJlS5cp79TAAQOlUeNGcuTwEVmybImMGj1K3nzrTV+BuWTJEnnsscek0gmVlBjBujok9cH9NqzdIPDUrd2wVho2aiir1qySIQ8NkUsvuVSuuvIqqVm9ppQqXUoJrdUrVytB+/GYj+XhIQ/LOb3OiRCpzJhy+OBhWbNmjbw77F3Ztm2b1KlTRzFv3LhxZh6Q5l1mzZ4lWC+JvT6xLnb+3PnSpGkTtTVLm9ZtUhYKuOcX479QdT9v3jx5f/j7cvsdtzPJT5r1FdXL4flGoi+s48aa5dq1akfVVNpFAiRAAiSQRQIUmFmEzUeRQK4IbNiwQe1JiLDFvfv2Svdu3aVW7Vpy+NBhWbt+rUydPlXGfzFeCczz+56vkvdgfR6OqlWqSrXq1WTt2rXyr//vX6VVq1byb3/8NzWYLFe+3LEiHRGVJGfL1i3quukzp8tTf39KBt88WG684caCYh/98ah65n+99F/y5N+flGf+/oxccP4FucJS8FwMkJHoB2sTkRG3UqVKqtzw9qZyHNh3QFavXi3vDX9PsUTI8DVXXyPNT26eyu3UNfAU/bDpB1V/R348okRrxQqphdxi/Sy8jcjuWrFiRflu9ndKXMKbjORLCJNN5Rg6dKiMHTNWbv3drbJk8RIZN26c3PXvd0UyRBY8keQKbRJrTlHXJY5Lbe1pKqzifA2883hnsI4X64uRCKtatWoUmHGuVNpOAiRAAhkkQIGZQZi8FQlElQBEDtZETvxyohKKJzU5ScqXKy9IQIPsrhs3bVQeNwjMju07qiQ+q9auUsVp06qNEh5IBnPTjTdJxw4d5aEhD8kJVU74vwyrRxMaMzFYh0BbunSpyko7/P3h8utf/1oGDfq/kFskk8Gfl156SZ588kn5z//8T+nXr1/OsSHb7fwF82Xnzp1Sv159FT7cpk0bKVc2NaGFAfjWrVuVx3jm7JmyeevmtAXmoYOHZMqUKbJx40bZd3CfnN3zbGnQILX1qwsXLpR333lXtmzbosJkIYYHXTpI+vfvLw0bNJTjj08tc+4LL76g6v3CCy5U7Wn+/PnKm9mxY8ec17FtALxv2HLn6OGjygtfrkK5yCRhihwsyyC0wa8mfyVYy4vEVWedfZbUrVtXTc7wIAESIAESIAEKTLYBEigGBLB+8r/f/m+1VcnOHTvVtiLwXEG07Ny1U5avWC5z5s6Rxx55TFq2aCnDhw2XEiVLqMHjvt375LzzzpO69erKzTffrJLzPHj/g3JCVUNgJhju2bNHbYOyedNmmTtnrgx7f5hc8+trCglMjXrofw2Vxx9/XJ5++umceDDhvYKYhNdyx84dAj5bt2xV3hgMkk+odILUqllL6tapKzVrHgvvTca7hbBBeHR3bN2htnNZvGxxSgITImjLli1q31HYiwG9yvx66ICcWP9EZSO8y7A3mWy8c+fOlddffV3KlC+jyoxEP107d5Uzu54prVu1TupeqFOEPsO2/x3+vzJx0kSVAAoCc8GCBfKbm38jp5xyihJxNWvUVKGUuT6Ux3rbdtm/b7/yYB6X+K902dJqjSzCvqNwYMIGybmwhyzaAcLZwa5e3XpS+vjSWRfDEOMI9961e5d6Vzas26DCY/FuYEIGNuG9ql27tpxQ+QSV3CtKB95HCOOqVauqPzxIgARIgASKjgAFZtGx5Z1JIDIE4LV846031AARA0Akc8FAFQPXNavWyMejP5ZX//mq3HP3PXJS45Nk2PBh0qdPH6lYvqI88sgjKnHPueeeK7f/8XZpdUor+dc//KvUqF3j/0JkEyVds3qN8mogSQxCcuHNuvGmG1UiH/t47vnn5NG/PCovPv+iXNj/wqxzQpjuooWLlKiet3CedGrfSVq2bClVq1dVSYyWLlkqy5YsU9trdOvWTW2vkswWIxho4xl7du6Rz8Z9Jt/N/y4lgYlB8dRpU2XBvAVKsJ3T+xy1fym8wAhpxr6d8A62aN5CCeGwx1dffaW80Kif004/TZYtX6bqrHSp0qo+sF1JMgeEEPZG/W7OdypTMNbVIpEQPMPt2x9bq3t86eOVgE3V65qMPUHnTvhygixevFh5L3Go0O0jh+WMTmdIp86dgi7Pyu8h3r6c+KUKNd67e6/ytjZs2FD69eknVapVkTLlymTFDv2QDRs3qC2K0FYkge3MzmeqMHtJRBXjvV+5cqXs2L5DzjrnLDWhgARfUTowiYR3sV3bdmqrJB4kQAIkQAJFR4ACs+jY8s4kEBkCEJj/fPOfyquGRDN9+/RVA0C1TcmyFSqs8ZkXnpEHH3hQhcBOmz5NCcXNP2wWrKu78sor5cJfXChPPfWUyv7as2dPNRjHABPblGBwCXHx5YQv5dze5yrh8/iTjyuxculll6q1Wdh/E56uJUuXyPDhw+Xjjz+Wu+66Szp16qTswjnJCptkAMMjtHvXbtm8ZbP6A/EH7+3OPTulTs06SnjDG7hn7x7loVm9arXyDEK4YYuVGjVrKI9m2AMCc9f2XfLZ+ITAnBdeYKJO9uzeo7Z4gUd4x64dauC+f+9+6di5o9SofszDBuEJz2b16tWVndjHEuG9WBcbJIanTZumwpO7de8m9erXE4iHMqXLqDpA3cK7HXRA8Gzful0JSuXZ2rFLeVdLli4pp7Q8RTZt3iQIxcV6VohL7cGEvWCKZyTjdQ2yx+/3qHu05e07tqv6xd8Rxoy2DIGE9npg/wHleateo7ryYsNO/D2bh/JYJzzB4Il6RzuEnZhQgOBEyDbaINpj5SqV1TZBqYYzhykX3tfdu3erdgi74EXfvXe3qsu6teoeW6ub4KfYJqIBwBaRDsgYDbboa6pUqXJsfWuKe6uGsdPrHNiu14rCE4xoAIjfZs2apXNbXksCJEACJBBAgAKTTYQEigGBsALzb4//TS7+5cVqLeXHn3wsYz8dq7Y2QSbYX1zwC/lo5Ecyf958tR7zhhtvkNatW6sBLrLCfvHFF2qN4F133qW8ow898pA0b95cevfqLV26dFECCAM8eFLnzZmnBvV9z++rhNuG9RvUOU2bNC2y2sAAfdWKVYIMqvBaNm/aXIWDNm/ZXG2x8v333yvR06xpM6lXr55aUzpj5gxBQhwMouH56NG9R2j7EH6M/S/HjR+nnhc2yQ/CNuENnjF9hixdvlTO6HyGCkFUoZGJ7UMwuMeBOsLeo1jniEmC8mXLS+9zeisPJ0Jf/Y7FSxarvU+Xr1yuyg0hMbD/QOl7Xl+p3zCcaEHCIWSfXbB4gbIFHq16J9ZT3jV4QpGICCIU98f/cc6smbOU96tDpw7SqGEjqV4tOwLu4MGDMn3qdFm0eJHKdNy1U1cVCl6tRjUlfBB+undXwluc2OcVe4OCddvT2kq709qFru9MnIiJlu9mfSdz582V9RvXS8/uPZWdlatWVtxWrl4pEydOVGunMZnQ+9zeRTopg6Rdq1avkmnfThMkrjr9tNOlYeOGCVOOyrSp01TSKfDDpBLCi4+WOKrsxyTSspXLVOZkRDxAsOdCYGKbIOy7u37teqlcsbL07t1batWppfbr5UECJEACJFB0BCgwi44t70wCBi9OlAAAIABJREFUkSGAJD/Dhg1TnkKEKJ599tlKRMFjgm1DRo0aJS+9+pI89NBDMuCiAcpuJOoZP368TP5qstqWBN7ItWvWyvQZ01WoHLYjgSArkfgPa/iwlq9alWoycOBAtcYJ91y/Yb3yvtSqkdhbMbFGC0IG3s5qlaupgefJLU9W3g0ITISVwoPZqFEjqVK1SkbW6uGeEDar16xWou3Hwz/KwUMH5dCRxFrLRJIjeF8RGgmxC28MPGvIzoqMmDgQLos/EIsQdhB4WEeIPyo80OeAB3P3zt0y67tZ6vkY3MLj5DoQogmRs2LVChWqCjvBKrHLoNo+BJ5F17oxeJQweYAQVQgAeLjAGVvJIJGT13rHHzb/oEQMtpaB5wkM2rdrrwR3pcqVFBfXAaGGLLbLly6Xrdu2KptR73jOyc1OVtywR6o+0L7gZcV1EOyrVq5SXjCs28MfZOpt2bylShZ1XMljwjlTB+pUr7uDkP7xUILm0R+VCIKtEJGwG2trce7B/QfVWuSVq1aqSRMliBImNajfQHm34TEsigOM4FmHkMP7Uuq4Uqo+INDBBu+pZop6g1dYrx0FQ3gL4W2F4MyERxgTMfD8oa62bd+m2iDaFva5rFq5qnp3MMF05FAidXTigFjD1jbY7ga8cB3WOsKDrdYGlymrvNqYJMF7U9SHilJIeP/huYRHHe0O7bTKCVXUhFiFismFuxe1vbw/CZAACeQjAQrMfKxVlokELAKbvt8kn3zyiQqzrFO3jnTp2kV5ujD4Wrt6rcoa+z/v/I/as7Bv377qaoS9YV3dG2++ocJhL7roIiXAEJr59jtvy5SpU5QwPLT/kDQ9uamcc845csP1N6jQWwgUhPnBW4n9N7EPJ4QJxM+prU6VSwZeovbILFWmlEoOtGnDJrUOFCF28HjifkECLkwlo3wQGVivCO/qSQ1PUl6pU1qdImvXrVUeysmTJyvvG9ZbNm7SWIkL7SXE4B+CFDZCcMN7BPuRYbbd6f7eLRV2mRiYQ9xjoH5y85M9RYoSagmOYz4fo9aFNm7QWNqc2kZatGyhBDh4apvMcuutNlBOPOfLL75U3CE4+l3QT4U5uw6V8TchDGEj7gGPFMJYIaAhrLy8TUjwgsH7xx99rERI61NbS4sWLVSdw07YaNqJyQXcHwf+ruxct16mTpkqa9avUUL4sl9epv5f6vjUtoTxageYWNj8/WaZNmOajJswTtUxhBDqWDPVZYVt8BBC2EHYIwPwN1O+UW2mR7ceapuVxic1DtPkkj4HYhFMxk8Yr7ynZ511lrQ9te0xj3XCEwzhrZmCH9ok2vTSZUvlk9GfKO8gJmt0lEDSBlgXIOkVJjk+//RzlWCoSbMmas1i5RMqq74CWxChHZzV/Sw5scGJat0y7NRJsJSgS/xBvX829jPlJQdX9CvgX9QHkg8hymLG7BkqlPisnmcplgjVDmrfRW0b708CJEACxYUABWZxqWmWs1gTgEBC4hoMTuF1PPHEE9VMvsqmmsgqi4Qs8+bNUzP8GLDi3/Akwrv1/PPPy+ntT5eLBlykvCTwls2eM1tWrkgk9Uh4pyCOEB6HcNjOnToXhMNhgD9jxgyZN3+eegaEGtYGnlj3RLXXIv7A4wGPCdYcLli4QN0bg0CIPHjssIYLXs0yZZNIaIK8LQlNs2L1Clm3fp0SDPBAQkBojx5s27d/nxr4QmQ0btRYZWXFfpW2kNNeUHiYlixZIiWPS3j3sC3L0SPSrEmzgqyZ9nXaKwkhtv/AfnVvrEPVhxaH8JBiAuDgvoSXL3FPeHvgCYbnKhmRjbrAtijwLGI9IdjCQ4jBNTxwBXuWJvkmKKGcqKNFixYp8Yp6VBlNE+0HW1NAxGKdXdgDbQHrW7F2E6GzJRP/wQuGMNCTTz65EKOw9zSZom4x8YGtV9AOkHEXf05qdJLyTgetq4Q4wkTHqlWrZPny5VK6ZGn1B/XStFlTVWYtVJK1T5+vBP6BQ+o9w/pXHGiP8BaqEO1EnSmPoMehxHNC6GNrHYTLog2jPcGDjGtRJ8mEgaI+sdYTohXvvN5yCOIW98Hvjx45JsKV979ieWl2UjMVaeDXruBtRdvGOwgRDw8r+KNt6yiBVBma12E/TtiNCAB4MNX7mfAA451r2rSpEsfmu5eJZ/IeJEACJEAC3gQoMNk6SIAECgjAQ4GtTLBu8MKLLlTZP//2t78pr58WmCqxRxEdEHGTJk1SHp0K5SpIr169pP6J9VXyldAHHGaJ6L3xE8fL9FnTVXhm967dlQdr265tau0Ysl5CFCGDKtaxhT0g0CGYESL87dRvpd+5/aRt27ZyYsMTPcNKve6NQTxsA2uso4TAPK/PeWlnMUUiGwijkR+NlIrlKqqkTae2PVUlMErlOHwwkaxo5y75cOSHagIAIh3eUYQ8pnsgnPK9d99Toh71fP4F56e1plB797B+dco3U9Q2Lq1at5LOXTunZCrqZ8rXU9S2O5iswJpheDMxCePyKId9CCY89u7cK5+P/1yJRKx7PaPjGcoznuyxaeMm1X7gpa1etbqq79ZtWivxF/aA2EUSnzFjx6hJBEQqdO/ZXQk0JPiZOGGiimhAhunT2p+mhHbYAwIYZf1g5Aeyas0q5ZVH5mMIv0wdsA1tCQxQL+CIvXsRWs6DBEiABEgg+wQoMLPPnE8kgcgSgHcJg+kxY8aowSXWxq1YvkI6d+msQmB1mFlRFQDiCJ4nCBp4VLAWEaGTFU+oqMIAg7KbYj0i1hVu+WGLCtlTSXESXhisE4VH8eDhg8p0hJzCm4Jw4WSEErxEm37YpNaYYdsDeN9wwFuC8D+IJHhp/RKaqMy9Ca8lwhAxmIdYUd6VhDDGoBv3SOeAtwj3RUIbCCSEL8LDA68WxBbCdTEgX7d2nbRr106FOaoyJAQvQkOxbyc8swh9hcd225aEpzFRFyqEtkzCu5xoE81ObpaRvQThdUI4I9arwlO67+A+JfxhK9arJrOmEB5HtV42IZYgMsAUYhhiSZcxWa4qhDyx7ljvR6nbDjhAbMGbmeyB7XHQRtG2sR4U6yix7hXRAV4hzX7PgPcfIhBlR90fV+LYWlZkm0XGVLRHr/Wt8K4vXrRYRRiAP87FO4P1lvC6K291om3Da492irrBO5OM91GFfyfqZOHihDcz8e7gGXgHkGUWSb0wiZWKd10lZkq0a2SvxrpevJvwMiPiARzhra5YITgbcrL1x/NJgARIgASCCVBgBjPiGSRQrAhAVIz+ZLQKiURoJNaDYTuL9h3aZ5UDBBDWhm7dvlUNQC84/wI1cIR4MNck6jVf+P/MWTOVYEFW1W5du0mnMzqp5D1Yh4e1owi9Rbhvj57hs8H6FXrCFxOUIIe4gX3wbh1f7thaRqzz04defwgbIQKwPyRCgrFuEll7sf6zILFMBiljQI8wRazNhBgaMHCACoOcN3eefD35a7nm19fImd3OVLYi7BLZZR957BHp17efXDzwYvl07KcqORKE6qBLB0mjxo0S6jyDBv50q3279ymG773/nlqnisypEL9VKie2uEgIMIgml2iHUNHr/eBRxjrZEkdLSIcOHaTXOb0ybija44IFC+TocUelS+cuKswb4gsCzisxkln3EEFY24g9OLEeGVvCZDJTLUTmnDlzZOG8hWpdLOoR7RGTAnqrELXeNHGAHSZKsE4S4bYIye19XiILccLrp/dvxe/x855n91Qh8OkeWLuJKIWvv/5aTXKc1e0slcRKZR7+KUNyULZZtccs1kYnkjJhIgkZrJF0qE79OnJe7/NSEv3plovXkwAJkAAJFCZAgckWQQIkUIgAttZAiCW8WRi8wwMErxo8Atk8kGAEYW/Km5lYn7Zn3x6VlbJu7brKI2Vm1oRQg83wssEzopLNJEQJvJYYfMJrAo8WPGLYpw+ZdDNxwNuKNWbwGGLdIwbH5SqUUwl9zI3m1brAhMcSiYXgbUJmTXgWsU6yRfMWii1sDhpcJ2uz3tMTIhHeX2SWRYjwhAkT1DYlEJh9+/VV+1YiFBbi5P/92/+TQZcNksGDB8uyxctUQhds06K2y/gpU2iydgSdj5BReKHgdUXmTwha1Bu8eliXCdvVnpXWAY/1mjVrBNtpwOuGrVogplDHWEOc6QMZkLHtyt79e9X6UWR8RXvE87DdjuuAGEI7xnVYJwshhXaIPw0bNkxqnW1QeRABgK1Dtv6wVb03qP/ylcorr2PLli2PbR/zU2g2th9CKDrWK8KW48serzyWmFSCR7l8mfJqcqZMuTLSoGGDpLyWXnaiXpFECO8rRO2PBxNi8WjCm5lYY936lNZqj1d4If0OeF0XzF+gvK5oN3iX8M5VOKGCWksdFOUQxJC/JwESIAESSJ8ABWb6DHkHEiCBIiSwf89+lYV2xKgRaoDcolkLOaXNKQWJZbA34MIFC5WH8vS2px8LVW1QX3kykbhoy/Ytav8+eJwQ5md6FjNhtk6I8snHnyivLwa7Z555LGOpFozI+gnvINbKQRT17NZTibra9cKtEYPXRmV7/cn7BLuVVy8RBuyX9dUuH8TDuM/GyQcffiAvvfKSDBo0SHk1L+p/kQrZxF6RV193tVx//fVy//33q8y28M4hJDRbB7YKASckiIIAA0vsl6nDs83MuahfZN3FNjAdT++ouEJQYUKhqA54oCHkvpz4pRKOLZq2kOYtmkujkxoV8sJpzzrOnz1ztkrAhIQ+8KxiTWy66zg9ywcHZWIN8uzZs2XkqJFSoVIFtWYSe7jimWhDaAdff/W1Cv/F2k/sX4pMwigTJkHgjcX6YmznUhQea9iuMvV+9Y3KMosw3N5n91aTAhC6OsuvLqP2WuL/2EsXkQNbt2xVkw7YVkklwyq6Ki+qpsT7kgAJkEDeEqDAzNuqZcFIID8IwJsCbxGE5M7tO2Xfnn1qjzusp4S3A14WrLWCd61MqTIqBBVbYCBJELJHQvDpbKd6K41MktHiD540eGWQ1GTzls3Ky4UsrtiGAuvkkKgI23FAKMHrhfVs5p6Rfjbt2L5DJWFB2TAYh+ezSqUq6n64b9iEM1pgfvb5Z/LRJx+p9Wqdz+gs9913n5QtXVZmz5pdIDAfeOABtS4PAjbTe1T6lRWeTLVONMESazThyQZTZD5GchjsBQlhBHGHEFqE1JYoWULq1KqjPMEqpDbhDS6qQ4VnJjxxEIsI8zx84LCyCdu+IGkUvIUQPrARnmMINtiltmJJeFkRDYA1jDpkNeN2QmAm/kCIIRwVaxXhOcXEBgQcRHvturUFkQrwpsMjiMzDWGeLdZuwU3ktE/t/4v1BWyuKA20RE0fwtMIGRAIgizLWoyJJj5mgB20CEzSIAkBf0LBeQ+X1RIZbeC1V4rEisrMoys57kgAJkEC+E6DAzPcaZvlIII8IIDnKksVLVIgnBvUljy8pzU9urtaHwWO4fet2QRgjsse2atlK2rVtJ3Xq1UkqWUw6uDBo3rF1h0yYNEHmLZgnFcpXUAlOMOBvdWortWYvleyZKPfK5SuV2MJ+onsP7FV7emJrlbon1g2dwVYLTKwB/XbGt2pfw4YNGsrDDz8sdWrWUV62a/7lGuXBfPDBB9NBkZFrsU4V6yo3b9qsyoq1gBB2SDy1ZNESlSkU3unqNasrYZntA1tiQEROmzZNCUmsVUY4KcI2sQ546dKlSuSddfZZ0vKUlioEtCjFr6v8WE8JTy+yCiOpDpI3NW7aWNmI8GdksV22ZJmauMGaTexBi0mZrB2J+RJMoIweM1o2/rBRKlaqKGeccUbB3qoQ9PB2Inwbnmok7BrQ/5jXEvtc8iABEiABEogeAQrM6NUJLSIBEvAgAO/F9m3b1RYh8H7Ak4RwQ4REYg1mhbIJr2XCk1m1RlW1RQX20oR3wysBS6ZBK29rImHN5m2bVVZPCGF4jZBsCJ42eC3hwUz2WL92vRJ/8OjBkzN1+lTp06ePCm+EcMG6vjCHFpjIvIl1cPg3QiPhCTq397mK1b/8y7/IDTfcEAmBCc+b8gYntrlAJtd1G9YpAYIMx9iSAxlIUcfwZmVbuIE31tYikykEENZYwkasIcX+qvAwo76rVk+0xURyKuVhT6wDzvQ626B6R5tEu0HWY3gL8QdMVb0n1l7CPrTJEyqeoPanxN+LMsT4Z/YmJl+URzjhncRaWoheJPjCpAy8mN9v/l55YbG/J+oeTDHZANuzamcQaP6eBEiABEiggAAFJhsDCZBArAhgUI9ssfDq7d21Vzp07CD7DuyTCRMnSM1qNaXJSU2U6Exl64N0QSAcFpktEeaHMM//GvpfKqPpxZdcnNatIaZXr1qtwmSnTp0qH370oVx73bXHPGM/JW8J8wAtMLFWdM+ePWpvTIg4hMsOHDBQhaH+223/Jr/5zW8iITBRJqwZhBcY23ugjhFiim1Skil3GDbpnoNET1OnTJU169aopFTNTmqm1j4i4VNUDnjBkdwHmYXhGVQZe1u1VFv1YEIm1wc89Mh8jH1qv9/wvXqHwRJh4J3ad5IGjRpI9RrVc20mn08CJEACJBBAgAKTTYQESCBWBGyB2aVLFzUA3bhpowr7gwcGHq5MJ/MJAwnryKZ8M0UlfUFClVdfeVWty7towEVhLvc8B55beJ42bdwkX3/ztYz4YITc+rtbpWvXrsozFtZ7ZwvMTp07qQH8k397Utq0baPWZA59caj8/ve/j5TARDZgeOE2fr9R7W0JO5Mpd1rwQ14MtliTicyt8GDCIwg70TajckDAoR1hUgFrh7E1TuWqldU7U65sFsNiPYDg3UZ7xHuEsF5EKsD736JlC6lZvaZUqFgha+HuUakz2kECJEACcSRAgRnHWqPNJJDnBBB2CFGFhDYQFPijD1tgdu/WXW1bopJ8JLbTyOWBxDMjPxwpEG7YuuKfr/9T7efY/8L+aZuFUEfsuYnsuHPnzZWrr7laWrVuldR9bYHZ/6L+KiHNM08/Izt2HQtHnTx5stz+x9sFSX54kECuCGDt7f+8/T/yqyt+JZ06dcqVGXwuCZAACZBACgQoMFOAxktIgASKlsDqlatl3fp1sv/AfmncuLGcdNJJ3gKzx08CE2dESGAim+irr72qktBcdFF6HkwUDRlkhw0fJnt3H0vw0/b0tknvoegSmNivc+aMmfL2O2/LmE/HqDDcu+66S2WW5UECuSIwc+ZMeX/4+/LLi38pp59+eq7M4HNJgARIgARSIECBmQI0XkICJFA0BCCAkJkTG6mvWrVKfizxozRo0EBOanyS2uoBSVJ+5sHsaQjMojEr9F1NDyYE5suvvCztT28vAwYMCH0PrxOxl+Yzzz0j5cuWl4sHXCzValRLep2pS2Cecsopsmv7Lvn7M3+Xt/7nLZWw5k93/En+/d//PW2beQMSSJUA9vH86MOPBF52RAHwIAESIAESiA8BCsz41BUtJYG8J4B9+RbOX6jWX2Gvyxq1asiPR39U664GXJjYmiCRjTNWAvOlhMBsnxCYA9MXmMhO+uhfHlVbXdx6y61qW45ks+O6BOapp56qsnSO+HCEfDjyQ/nqq69k8C2DVZgsDxLIFQEKzFyR53NJgARIIH0CFJjpM+QdSIAEMkQAm78vX7ZcVq5YqUJk9+zfo7YwqFSxkvzqV7+SunXrFluBCQ/m088+rQTmjTfcmBJxiPPvZh/bogQht9hvsPFJjdW9Zs2eJdNnTBeEJp537nky4KL0RXFKRvIiEkgQoMBkMyABEiCB+BKgwIxv3dFyEsg7AiqL5N5jGVOXLF6i1gQiGyzWYV540YXF2oOp1mC+P0wqn1BZ+v8itaRByBy6e/duObD/gEqghEys2PsSBzKM7ty5U3bu2inVq1VXrHmQQK4IUGDmijyfSwIkQALpE6DATJ8h70ACJJBhAsiYin0fP/vsM7U1RZmyZeSaa65RG8GrENmEl03tg5lIeNM9QmswV6xYIe8Pe1+6ntlV7df4cgZDZFHuOXPnqHDhVqcklz1WV8+RI0fUVhoQk9gHER5h7IWIA//G9hXfzflO7Yd5crPo7N+Y4ebF28WAAAVmDCqJJpIACZCABwEKTDYNEiCByBE4evSo7Ni+Q5YuWSrjJ4yXpcuXyl1/uktlk1UCc/pPAjMRNholgbls6TJ55+13pEfPHtKocaOMCkwwwdYtJUqUKPA6JltxYDdrxixZs3qN2q/xzG5nStNmTdVtcO9ly5bJ8y8+L73O7iWXXXpZsrfn+SSQMQIUmBlDyRuRAAmQQNYJUGBmHTkfSAIk4EVg1+5dsnHjRjl44KDaCL5UiVIyeuxomfXdLLn/vvuladOmxwRmYlsN5cFM7JcZJYG5ZMkS+e///m8566yzpEmTJhkVmJloNeA6aeIkWbp0qQqV7duvr7Ru01rdGiznzZ0n9z54rwwcOFAG3zw4E4/kPUggJQIUmClh40UkQAIkEAkCFJiRqAYaQQIkAAJIPjNt+jS1FhChoC2btZRx48bJ9JnT5f4HDIE5KyEw10cvRHbxksXy5ptvKg8gxHAmQ2Qz0UJUFtnPx8niRYtlz5490v/C/tK2XdtjAnPXXpVY5bY/3SaXD7pcbvvX2zLxSN6DBFIiQIGZEjZeRAIkQAKRIECBGYlqoBEkQAIgsH37dlm1epUsWLBArb2sUqmKCt0sVbKUDPilsU1JRNdgLlq0SF5//XXp3bu3nHzyydEUmJ+Nk/nz58vmrZvlwv4XSttTjwnMnf+fvTeBuqo48/XLWRAVBQWCAuIAShQlRLBBk2A7JMaLQ6LGIdqo7RhXm6t/087zym29cS3jeNVEo3aribbGxIukxTZixxjEYBIDtkHEIYDgiKA4/b+3vO/JS1F77zrzPt/3nKws/M7Zu+qtp8Zf1VtVb7/jBea5F5/rjvjWEe67p3+XQgmBthFAYLYNPRFDAAIQqJsAArNuhAQAAQg0msAvH/qlm/7odLf49cVu0pcmua/u/VW36WabunXXXbfUezDnzJnjReVee+/lRo4cWVqBOfvZ2e7l1152X/9q1wrm5z8TmEuWLHGz/zDb/eDqH7hvH/ltBGajCzXhVUUAgVkVLh6GAAQgUCoCCMxSZQfGQAACQkBcTeVEVjmIZquhW7ltt97W9dqgl1trrbUQmHUUEe8i27WC+Zsnf+NmPTPL7frFXd1Ww7aqCMx5L85zv5r+K/ePx/8jArMOzrxaPwEEZv0MCQECEIBAuwggMNtFnnghAIGaCJT5FNlOWcGUfa1TH57qxWX//v0rAnPxksVu4eKF7rTvnIbArKl08lKjCCAwG0WScCAAAQi0ngACs/XMiRECEKiDQJnvwfQC85YuF9m9yu0i+/TTT7vnn3/eX1MyfOvhPjfefONNJ6fg3vXTu9yUf5iCwKyjjPJq/QQQmPUzJAQIQAAC7SKAwGwXeeKFAARqIuAFppwiK9eUdJ18WqZrSrzA/HGXwPz7LoE5orx7MOUwIn+K7P/4uhs9erTPh7feeMu7zZ519lnuW4d9C4FZU+nkpUYREIH54AMPuv0n718po40Km3AgAAEIQKC5BBCYzeVL6BCAQIMJqMBcvGix+2D5B263Cbu5zw3+XINjqS24TlnBjAnMN5a+4Z6e9bT753P/2R1+2OEIzNqKAG81iIBMIt1///3+TtZddt6lQaESDAQgAAEItIIAArMVlIkDAhBoGAEVmK8vft2tfH+lG7fbOPe5z5VIYJb8FNnHHn3Mu8IuW7bMfW2/r7kdd9rR542cIiv3jV5w4QXusEMPc/902j81LM8ICALVEpDJjp/+7Kfum9/4pvvCmC9U+zrPQwACEIBAGwkgMNsIn6ghAIHqCajAXLRokXt/+ft+H+HgwYOrD6gJb5T9kJ+VK1e6mU/NdPPnz3fLli9zX/7yl912221XEZhyfclVP7jKTT5gsjv+uOObQIggIZBG4MnfPuluv+N2d9SRR7nx48anvcRTEIAABCBQCgIIzFJkA0ZAAAKpBFYRmO93CczdEJip7D768CM3d85ct3Bh1/7V95e7nXfe2W255Zb+9TfefMMf/PNvd/6b+/JXvuwOPPDA1GB5DgINJ/DEE0+4H936IzflmCluwoQJDQ+fACEAAQhAoHkEEJjNY0vIEIBAEwiowHzzzTd96LI/a/PNN29CTNUHWfYVzE8++cS988477v0V77uPPv7IbbLJJm6DDTbwCf1g5Qfu3Xfe9aubAwYMqAjP6inwBgTqJ/Cb3/zG3Xb7be7oo452u+22W/0BEgIEIAABCLSMAAKzZaiJCAIQaAQBvabk3Xffdeuuu67bYfsdXL9+/T4Leo1GxFB7GKHA/NEtP3K7jNnFTZ48ufZAeRMCPZCACMyf3P4T9+2jvo3A7IH5T5IhAIHOJoDA7Oz8w3oI9DgCXmDOesYte3eZ6927t9tu2+3cpptu6tya5RKY22+/vfvJT37ir1j4+te/3uPyiQRDoB4C4iL74x/92P3DlH/ARbYekLwLAQhAoA0EEJhtgE6UEIBA7QQ+XPmhe+q3T7n3lr3n+vTp47YevrVbd7113dK3lrreG/R2fTbo490+11prrdojqfHNF1980f37vf/udvu73dyWQ7Z0d9x5h9tpp53c1776tRpD5DUI9EwCM2bMcD+6uWsP5nFT3MSJE3smBFINAQhAoEMJIDA7NOMwGwI9lYCchPrr//y1e+ftd9zGG2/shg0d5t5Z9o77r6f+yw0dMtRts/U2bquttnLrrbdeyxEtXbrU/WH2H9ywrYa5ddZdx/3rv/6r23HHHd2+++7bcluIEAKdTACB2cm5h+0QgEBPJ4DA7OklgPRDoIMIvP322/4E1N/+9rdu2TvL3IZ9NnRbbLmF+/iTj938BfO94Nx0k03dJn038Xdjyt7Mtdde262xZms2Z8rhOUuXLPUH5si9ko//+nG38y47uz3/fs9MyiKY5T3ZU7rhhhu6Dfps4NbFp0c7AAAgAElEQVRcc023xhqtsbmDsh9TexABLzC79jBPOZYVzB6U7SQVAhDoJgQQmN0kI0kGBHoCgefnPu9mzpzpXvjLC27F8hVuvXXWc4O2GOSGDhvqRo4Y6V599VW3YMEC9+orr7pxXxzndtllF9drg15urbVb4y778ccfO9kj+vtnfu+e+9NzTk66HTd+nJu4e7aL3ztvveNef/11N2/ePLfV8K3ckKFD3DrrrIPA7AkFmjRmEpjxRJfA/FGXwJzSJTAn4CJLUYEABCDQSQQQmJ2UW9gKgR5IYNmyZf76DFm9XLx4sVu0aJF7d9m7TsTc2muu7dbrtZ7buO/GbtCgQf7gnzffeNOvHg4eNNivYq6z/jpus802c/037f/ZKbNNWhiUeyTFzhXvr3CvvfKae3Ppm17YjtxhpBs5cuRqOffRRx+5Dz74wMnJs/K8rGL23bSvGzBogBux3Yi2uPj2wOJFkktKYPbs2e6BBx9wk/ef7A/K4gMBCEAAAp1DAIHZOXmFpRDokQTmvzjfPT/neffcn59zAwYOcDvtvJN3g5UrSsSNdOFfF7q//OUv7plnn3Hbj9jebbfNdl6kyQrifz//3+6jTz9yXxzzRbfr2F0/O2lW/t+EzzO/f8Y9//zz3oX389t/3o3cbqTr1aeXP3ho/fXXXy3G5cuXu9eXvO4eeOAB9/LLL7tdx+zqXn7tZW/fMd8+5rOTcflAoIcS+Otf/+qem/Oc22HkDn7yiA8EIAABCHQOAQRm5+QVlkKgxxCQ1TxxLxXhJSuY77//vj81dtDgQW7EyBFu44029gJTPktfX+oWvLLA/Xnun92GG2zoNuqzkVu/1/ruvffe8+98+PGH/mTZvhv39Sud/Tfr/7d7M+skKof6yP8XLV7kVn6w0skJtys+WOFF7vBhw/3q6pprxRWtCNGnn37ayXUMsjK77Tbb+oOBBmw+wO2///5uo403qtM6XodA5xIQLwWZgNms/2Z+rzUfCEAAAhDoHAIIzM7JKyyFQI8h8MaSN9ycP89xj0x/xAtCcTMVAda3b1+33vrrubXWXMsfhCOfjz78yK38sOugnC4RKquc8/4yz/31tb+6sWPGulGjRnmBOXPWTPenP/3Jny4r7nafH/X5hrCUMJ/947N+X+jE3Sa6HT+/o3dzlWtS1lt3PX+4UNZhPZK+u/7tLj+IlsH0J13/+9LuX/LhDN+2S5y24RTchkAhEAg0gIC4wIsbuRzS1Y4rhxqQBIKAAAQg0GMJIDB7bNaTcAiUi8DHH33s3njjDTdv/jz3/vL33Yr3Vri3333bbT5gczdkyBA3ePDgqKupnNoqn0023cSveL726mt+VVMOyunVq5dbe9213bL3uvZxdok4GayKcOu1fi83YMAAv1oo76V+Pv30U78yKofyvLzgZb/fcvmK5X6VdcdRO7qthm3l+mzUJ2lA/Oyzz7pbbrnFp6nPhn1c//79vXDu36+/22vvvfyJsnwgAAEIQAACEIBApxFAYHZajmEvBLopgZXvr3Rz5851U3811a2z9jpuq6Fbud0m7OY22mijyipGbDVwznNzPJFtttvG/ytC9ZMPP3GPPvqoX12Uq0vGfGGM227kdv6kVhF2slfyC7t8wY3eabTbdsS2yUTlOhRxZ3129rP+Lk55d7sR27lRO4z6TMzKlShd+0JTrhiZ/exs939u+j9ePG+37XZu/Ljx7r5/v8/9Zd5f3Pf+v++5zTffPNkuHoQABCAAAQhAAAJlIYDALEtOYAcESk5A9hfKvkhZAZS9jPaz/L3l3p1NPrL/UfdHykE2b7/TdfrrwsX+tz59+vgDO+TgG/3IHsYFLy3w90euWLHCn/q6Qe8N/N4rubYjy1V0yetL3Isvvuj+87H/dJtssok7/PDDXe/eXeF+2hXyJ849/8LzfpVRBOeHH33Y9fWn3sVWRKKsaMr3IgTXXW9dfziQnDgrp75miUO5+uSFF17wq5WykikrpJttvplfYR00cFDSqqVlNvf5ue5n9/7M9du0n3fd3X3i7u7Wn9zq/vjHP7oLzrvAr7DygQAEIAABCEAAAp1GAIHZaTmGvRBoEwERkbK/UVYUhwwbsooV4pIqB/PIx+9B7LOB/2+5LuTlV152f5z9R/+3iCZZTZR9lfqRk15nPD7Di8WBgwa6w751WGXVMi+psodx+iPT3c/+/WdeiP7gyh/41Ur7+eD9D7y4/Y//+A8nK4b77L2P23mXnd2mm23q5CJ3+U7uzjzofxzkxo4d69Zd/7OTaWOfp377lBfYslIp6ZDDhur5vPX2Wz7Nsr9MDjGRlUw5iVauYfnSHl/yYpwPBCAAAQhAAAIQ6DQCCMxOyzHshUCbCIgQu+uuu9ywocPcfl/bz62z3jqVVbuZT810ixYu8pbJNSIbbrShe37u8/6ORzktVQ7kkUM7ZPVQ9hzuPHpnt+sXd3ULFizwh9yIOP3kk0+88Pz8jp/3q5Z6iE+YXHnujaVvuFmzZrmHpz3sZvzXDPf5z38+KjBlVVVOkhXX2FdefsWvjMqprp982rXE2aUjP/r4I/fhhx96l9xN+m7ithi8hV+d1RXWxYsWO7kuQVYtRayOGz+uIp7blA1ECwEIQAACEIAABEpNAIFZ6uzBOAiUh4CcmHr6Gae7MTuNcf985j+73hv19tdqyOen9/zUC0r57Pf1/fwBNQ/c/4AXgSLOdtppJ7fyo5Xuldde8XdT7vWVvdzxxx7vnn7mae+6uv3ILhfVLT7n+m7SNzfB4poqovGPz/7RPfnUk+7Rxx51f57zZ/fFsV90V/3vq/zKZ9YKpLjrPvv7Z/3ptHKtyNhdx7qtt9naX1/y68d/7d5++203etToih0iPOf+ea6/T3PJ0iV+n+Te++6dee1IeXIKSyAAAQhAAAIQgED7CCAw28eemCHQUQSKBKYIR3H3HP934/2q4K0/vtXfBSmrlZsN3MyvXi5+fbF7/PHH3frrru9PXd1yyJbuc4M/5++llJNUZXUz7yP7Jpe9u8xdf8P1fmVU9j8++IsH3TbbbOOuuvIqt2m/TTMFoNj0+uLX/Qmzb7/1tlvy1hK/kimrrXKqrOzP3Lz/5m7NNdZ07777rvv9H37v1uz6X5/efVzvPr29W6y44qYc4NNRGYuxEIAABCAAAQhAoIEEEJgNhElQEOjOBFRg7rjDju6MfzrD9d7wbyuY9917n5v/4ny/P1FOVhW31xuuu8GddMJJbso/THFurS4yXS6pb731lvv5gz93v//9793yd5e74//xePeFsV9IxvbRyo+8QDzh5BO6glvDHXXkUe6a667xJ66KwNxswGb+WpJ8ler8NSg//78/dy++9KI/GEj2PMoKpayQvrn0TffivBfdL6b+wm0zfBs3btdxbvg2wz87QIgPBCAAAQhAAAIQgEAuAQQmBQQCEEgioAJz3bXXdV/Z4yt+L6KcpCqf3/72t/5U1lGjRrl+/fs5OcBGViqPOPwId+ABB3pxKf9///333fP//bx76BcP+WtEzjn3HLfHHnskxS8PicB8+823vaiUA3e23XZb95Pbf+JPgP3+97/vV0QLhWDXKbPiZvvSgpfc0jeWupUrV/p9mrIPVL5ff731/f/X7bWu22yzrlNiN9vcbbTxZ1el8IEABCAAAQhAAAIQyCeAwKSEQAACSQRUYIrA227r7dwGG2zg1l7nM9Elh/nIvss9dt/DX1Hy7rJ33Usvv+QOOuggt9ff71UJXw76kb2Qt//kdnfTTTe5f/mXf3F77f2334sM+ejDrkN73n3P/ccj/+EP35HP3ffc7U+fveDCC/wBRNWcvirXosg1Kr976nf+hFxxoxU32aHDhrovjvtisVgtMpjfIQABCEAAAhCAQA8jgMDsYRlOciFQKwEVmGuvubb70sQv+RVMFZi/feq33r10l5128XsU5Z7J1xa95lcv95y0Z8ME5icff+JF4Msvv+zeW/6eD/e2W2/zQvDU75zq93LqqmpKOmXF8oOVXVeZdJ0WK4f8SPji5iuHBcn+zmrCSomPZyAAAQhAAAIQgEB3J4DA7O45TPog0CACKjAHbT7IHfbNw9wGG3YJzP+333Har6b5g3O2GrKVX8F859133NwX5rpvfuObbt999q1Y4A/a6dqfKafO3nP3Pe6SSy9xkyZNqsvCn/30Z/79r+//9cJDguqKiJchAAEIQAACEIAABAoJIDALEfEABCAgBFRgjtx2pDv1pFNXEZg/v//nTu7J7N+vvxswcIBb8sYSd9+/3+cP+PnWYd+qABT32Gd+/4yb/uh0f9DP//zu/3R/t9vf1QX4xRdf9O8PGTKkci9nXQE28OW5c+e6Qw891B188MHuvPPOWy1k/X327NluxowZbsKECQ2MvTlBPfHEE27ixIlV2avpPPPMM90RRxzRHMMIFQIQgAAEIACBUhBAYJYiGzACAuUnUHRNiZy8Kq6qo3Yc5d5860133fXXub/f8+/dV7/6VbfRhp/dTykH80z/z+lu0aJFfq/kNw76htthhx3Kn/gaLcwTmJ0oLgUDArPGwsBrEIAABCAAgR5CAIHZQzKaZEKgXgKpAnPC7hPcRx9/5H78ox+75SuWu/6b9Xc7bL+Dv19y0cJFbvpj0902227jvnnwN724lFNau+snS2B2qrjsrvlEuiAAAQhAAAIQaBwBBGbjWBISBLo1gRdeeMH9ryv+l9thxA7u+GOPd+v3Xr9yyM+0qdPcK6+84tbvtb4bv9t4t+4667ppD09zf3zuj34/5pChQ9yaXf975+133F9e/IsbP368O/LII13fvn1dr/V7tZ2brKjKHtKVH650a665pj/oR64+kUN+5O9aPzGBqd9JmHfffbcbMWJErcHzHgQgAAEIQAACECgdAQRm6bIEgyBQTgJyOM/06dPdoIGD3IS/m+CF1xprygWXzr3w/Av+FNY1117Ti8k+vfu4N958w4nb7EsvveT+uqjrSpGu+yc33nBjN2zYMDd8+HD3uS0/5++WXGvNtdqe4Kn/d6qbOXOme+ONN9x6667n79M8+BsH+1Np67n/MhSYqeJS3VAtmBNOOMFdddVVXvzK9Sqnn366//myyy5z55xzjrvxxhv93xdffPFq+z3D8EaPHh0Vt0XxSvgxF9k777zTTxjoZ5999nHynfCTT7gH0/4tv9t377jjDvZptr1GYAAEIAABCECgdgIIzNrZ8SYEehSB9957z817cZ7fTzl06NBV0v7m0jfd+x+877oWKd3GG2/sevfq7X9/ffHr/r7KBa8s8AKz78Z93Xbbbuc23XTTygm0ZYB4ww03eOEkK5ab9N3Ebb311u4b3/zGZ3Z2ieBaP1ZgHnLIIf7AH/nkrVyGYs3GrSJTvhOBKaJePnfdddcqJloxGhON+rA9WCglXhG3ocDMes+K2CyBKYcbxT6dcuBRreWC9yAAAQhAAALdmQACszvnLmmDQAMJfPzxx35P5dprre1X0eznw5Ufuk8++cS5rgVNvyq51merkitXrnQffPCBe//9LvHZ9ZHfNui9gRdyuvrZQBNrDuqCiy5wM5+e6cbsPMYNHTLUDd96uNv1i7u6DTbYwB9OVOtHhdWAAQP8wUYqqLJW6ZYuXepX72SVV1crJW5dsXzyySe9OJUTc0VgyqqlXS3U9x9++OHKKa+XXHKJu/fee1cRteHKamq84s5rBeaYMWO8HfPnz19lxVKf0XTmCUzLQsVqbBW21jzgPQhAAAIQgAAEWksAgdla3sQGAQiUkMDFl17sr2H58h5f7lpo/dT12bCP+8qXv+KvXQnFdDXm28N8ZEXv2muvdSL4Fi5cmLT/UoWlur/qqqAKTBWcdh9nKB4lvvPPP99lucXG0pMVb5bADIVuGGaWwAyvb1GhK9e1xK51qYY9z0IAAhCAAAQg0B4CCMz2cCdWCECgRAR++MMfur+88Be3+8Td3azfz3JvvPWGO/rbR7ttttnGi8xaP7E9l/rdwIEDV1n10zjyXFpDgSnv2JVO+dvuz5TfFixY4F1zQ3fUcJUwJd5QYIoQzHrPrkzm7cG092JmraTWyp/3IAABCEAAAhBoPQEEZuuZEyMEIFAyAuKauXjhYrfHHnu4x5943B9MtN/X9nMjtx/ptthii5qtzbqmJMsV1K54SqRWpFlXV13BTBGYugIb2yupezVDEZoVb0xgKhxdKbWwVMQiMGsuQrwIAQhAAAIQ6DgCCMyOyzIMhgAEGk3gV9N+5d5f8b77yp5fcb/5r9+4Pz/3Zzd8q+Fu+x22d1tvu3XN0WUJTOuCasVc7IRWiTxrD2a491GezYrTJiIMb8mSJW7ixImVfZv6bPhcnsC04etKpHwnwlbCl1XUM8880+8xDQWnvssKZs1FjRchAAEIQAACpSGAwCxNVmAIBCDQLgK/+Pkv3AvzXnCbbb6ZP7Bm5Qcr/QqmXKfSf7P6XWTDvYaSztiBPOHhOFZcyj7H0EVWvrMnxoZh6iE8sb2adkVUBaYVu1YE2/2bVgSPHDmycqWIvZZE31UBjMBsV8kmXghAAAIQgEDrCSAwW8+cGCEAgZIR+Ld//Tc39eGp7vm/PO/v9xw5YqS79JJL/Z2f9XyKVhNVrOlJsBKXrPDJKbBZH7nCwwpHOaF22rRpqzxu91fm7a3U56wwzYvX7rnUq0TyrjcpOkVWVzQ1TlYw6yltvAsBCEAAAhAoBwEEZjnyASsgAIE2EvjDH/7gXnjhBbf0zaX+WhI52GfSpEluwz4b1mVVkcCUwHXvYtZ+SHlGhJpcXSJurPLfBx10UOV6kKuvvtqddtppFVEauwIl3NupYdoDdrKesfHK8zE33piItXdZsgezrmLEyxCAAAQgAIGOIoDA7KjswlgIQAACf9uTGduDCR8IQAACEIAABCDQTgIIzHbSJ24IQAACNRAI9zj269evhlB4BQIQgAAEIAABCDSeAAKz8UwJEQIQgEBTCSAwm4qXwCEAAQhAAAIQqIMAArMOeLwKAQhAoB0EEJjtoE6cEIAABCAAAQikEEBgplDiGQhAAAIQgAAEIAABCEAAAhAoJIDALETEAxCAAAQgAAEIQAACEIAABCCQQgCBmUKJZyAAAQhAAAIQgAAEIAABCECgkAACsxARD0AAAhCAAAQgAAEIQAACEIBACgEEZgolnoEABCAAAQhAAAIQgAAEIACBQgIIzEJEPAABCEAAAhCAAAQgAAEIQAACKQQQmCmUeAYCEIAABCAAAQhAAAIQgAAECgkgMAsR8QAEIAABCEAAAhCAAAQgAAEIpBBAYKZQ4hkIQAACEIAABCAAAQhAAAIQKCSAwCxExAMQgAAEIAABCEAAAhCAAAQgkEIAgZlCiWcgAAEIQAACEIAABCAAAQhAoJAAArMQEQ9AAAIQgAAEIAABCEAAAhCAQAoBBGYKJZ6BAAQgAAEIQAACEIAABCAAgUICCMxCRDwAAQhAAAIQgAAEIAABCEAAAikEEJgplHgGAhCAAAQgAAEIQAACEIAABAoJIDALEfEABCAAAQhAAAIQgAAEIAABCKQQQGCmUOIZCEAAAhCAAAQgAAEIQAACECgkgMAsRMQDEIAABCAAAQhAAAIQgAAEIJBCAIGZQolnIAABCEAAAhCAAAQgAAEIQKCQAAKzEBEPQAACEIAABCAAAQhAAAIQgEAKAQRmCiWegQAEIAABCEAAAhCAAAQgAIFCAgjMQkQ8AAEIQAACEIAABCAAAQhAAAIpBBCYKZR4BgIQgAAEIAABCEAAAhCAAAQKCSAwCxHxAAQgAAEIQAACEIAABCAAAQikEEBgplDiGQhAAAIQgAAEIAABCEAAAhAoJIDALETEAxCAAAQgAAEIQAACEIAABCCQQgCBmUKJZyAAAQhAAAIQgAAEIAABCECgkAACsxARD0AAAhCAAAQgAAEIQAACEIBACgEEZgolnoEABCAAAQhAAAIQgAAEIACBQgIIzEJEPAABCEAAAhCAAAQgAAEIQAACKQQQmCmUeAYCEIAABCAAAQhAAAIQgAAECgkgMAsR8QAEIAABCEAAAhCAAAQgAAEIpBBAYKZQ4hkIQAACEIAABCAAAQhAAAIQKCSAwCxExAMQgAAEIAABCEAAAhCAAAQgkEIAgZlCiWcgAAEIQAACEIAABCAAAQhAoJAAArMQEQ9AAAIQgAAEIAABCEAAAhCAQAoBBGYKJZ6BAAQgAAEIQAACEIAABCAAgUICCMxCRDwAAQhAAAIQgAAEIAABCEAAAikEEJgplHgGAhCAAAQgAAEIQAACEIAABAoJIDALEfEABHomgblz57pDDz3UnXnmme6II47IhBB7bunSpf6dCRMmuPPOO69nAkxMdSpnDa6RbJ944gk3ceJEN2PGDJ9XWZ8777zTXXHFFe7uu+92I0aMSExZeR9rJMPyphLLIAABCEAAAu0hgMBsD3dihUBTCahomT17to/njjvucPvuu6+777773PHHH18Yt31f3q1GYNp3L7744iSBqe8cfPDBSc/bBKhIst/ts88+TkSRfMT2hx9+uPJzqk2FkBr0QLsEpuXWkwRmLeWzQVlNMBCAAAQgAIEeQQCB2SOymUT2JAKxVSkRW0ceeaSrRlxVK3ws42pWiC655BJ3/vnn+9ersS/M06xVthUrVrjTTz/dP37VVVe5Xr169aTikJvW1BXM7gasmvLZ3dJOeiAAAQhAAALNJoDAbDZhwodAiwmIYHv11VdXE1MiJqZPn568QqiD8KOOOip3BTOWvGoH8NU+H4szS2AKj+HDh1edhhZnW1ui00mEa6+9NtdFti3GNTHSRpS3JppH0BCAAAQgAIGOJoDA7Ojsw3gIrEpAV+uefPLJ1fbLyaA6dJHV52+88UYf0AknnFARpqHA1L/V3VRXGxuxB7MRA/5QYGraRCBn7S8MXYlHjx69CjcJ8/bbb3c333yzu/TSS51ysi6llqHwO/HEE91LL73kJk+e7Jnq6rHmlGUs38X4he6rzz33nDvooINcv379XIyVFYoSpuyrlE/RinAoMGOu1eJiHBPvOpFx2WWXuXPOOcezUX5Dhgzxq8YhL7taLfYpRxuv8rnyyisrK9uxtGhY4g599dVXu8cee6zi/l2Ur0XlLSzr6nIt/G1+qut56IZty4dlPH/+fO9JEEtPrByErup9+vRxI0eOrOyDFQZSVsQmsY0PBCAAAQhAoAwEEJhlyAVsgEADCdgBcJ7AkEH0qaee6i688EI/YNXB7Pjx473IXL58uV/1syuYDzzwwCoDXCuE7F7NogF8mNxqn4/hsiJIfj/ttNO88Mg6lCZLQA8bNsxdfvnl7uyzz66IJhnUX3TRRU6FkxXwdq9nKBKEzymnnFIRrcpLWcX4iV0i2ES4iWiwImLJkiX+4CXZW6t5a/Nbfhs1apRfpdbv8/ZXxlYwb7rppoqYFY4q5FQ89u/fv7Kv9bDDDnMbb7yxF5P6/aeffuqzR9grL/lb3ZOz7BIWIublOZkIkf9W4RS+Y1fjw7KTl69qQ0p504kDEYWhgNNVcRH9kvbBgwd75uE7U6dOrQhKyZv999/fs9P05JUDCeuCCy5wxx57rC/DtnxbAW/FbwObEYKCAAQgAAEI1EwAgVkzOl6EQHkJhKtmsYN65Jl58+at4jIrA+d7773XCyIVDCIwdSC9++67r+ZqWrYVzL333tufeFp0cE3M7nBFyPJQoRoeSBS64Mrvc+bM8SuY4cpf3uqjntYr74vov+aaayqrUlb0xcIIhauUzJQ9tFZgiogW8SNCKVzxzVodDlfKYytq4XexPbHhanP4TpiWsOza1fmUfE0RmFkMbf7IM+FpySGrWN7ExGtodzgBJHGFEzysYJa3DcYyCEAAAj2ZAAKzJ+c+ae/WBEI3P0msFV2hu6KFIc+p4JAVkqeeeqqy0hlCK5PAFPdDWSkSgSyfohNwNS2WVegOaVfS5PlQIMlqm8Qbur6GnOxqpV1ZjgkLdbmMieQiF1kVh9UIzJNPPtk9+uijq4haa3+ei6w9OClFYEq44eFCYustt9ziV4nDQ5hCl1Rho+8Xrd5l5WuqwBRbwzTZFWvLyLpKW1frrH2uIdMwv2x4WeUYgdmtm3ASBwEIQKBjCSAwOzbrMBwCaQTsIDvcIxdbkYyJLvkuS0CVSWDqXY3WjbPITVivYJEB/3XXXbfKnjbdg2ldJGMrcFash6JHxZDYIUIuXPEq2nsXCuVmCEy9ziaLVaMFZkykSzrtdTjWjXTs2LGr3clqhWe4d1YZSZixfK1GYNr8kZV867ZqJxx0NXfmzJmr3Blaq8CUsLP2PWsdRWCmtYE8BQEIQAACrSWAwGwtb2KDQNMJhHvoNEI7YFeXV/kt6+oOu5dN9iXKwTExAVJGgSnurHYFKLbSleJKmSow7YBfrlxRMS6rmyp6xaYUF1lbQOwhL7qa2QyBKafI6gE0We7UNh1iY+y04tQVTHlf96dK3OIOrHuBNWx7eE3eaqyWa81j3aeqLsex8KoRmDatck+ruJDn7eXMWpkMT+otWsG05cAKTZs/CMymN6dEAAEIQAACNRBAYNYAjVcgUGYCMuicNGnSavvowpUUHZiHK5MysJePusjqIT9Zh7OUVWCGwjp2QmxMNFlhE1u5Cw+RCQW9vC95oCfPWhGfIjDtHk55V4WyrjY3S2CKa21sz6nY0OgVTAnTiiY7cZHCKNyLKMz0UKdwBbERAjM81VfdkLPunLXlKkschwI95iodnvos78hH9snG0lXmdgnbIAABCECg5xBAYPacvCalPYSAumvGrtKIiR29dkTxhCtBsmpjT8gMD3axLqA68NXBsp5IK/vqwsNxbHbkrSjlvWfDiIkg/d26sCqX8PAVjWfgwIH+BFT5/O53v/P7K60ACoVB+LfY8fjjj/tVLrlqQw9N0pNANTzZKyqnxMqBQHZ1OJwIUDZ6+E6MbewgmbwGcA0AACAASURBVFi+hFUgfC90LdWrL8IyFTukJnZFTt61OSpchUesrNrTWzV+Wb2TU3KfeeYZv89WXZdV1MvfylNX+mL5KifdCn9bPvOah6wTZcOyqfwWLlzobr31Vh+klH2JS8qVtdeeLizPhfkVTmSEEw1FbHtIc0cyIQABCECghAQQmCXMFEyCQD0EZHVHTlItukdQ4gjvwVRxqYN0tUNWOc8991x33HHHORWk8uyBBx7o733UjwgxWT3Vexjle10hXbBggR9oq2DVd8ITb+X72D2C4Xv6vl1d0u80Hb17917lPkb7e3i3pdg5ZswYb6++L9dMyCE/J510kjvggAP86+GKr/AeOnSoO+aYY/z1IdYd17q4yrtyL+SsWbP8v8Jq+PDhlWss5Hf57pBDDvH58uCDD1bugYxdZ6G2jBs3zk2ZMmWVPIiFq+I/i7vGrdegyHNyRYZ85AAe/fzyl7/0AlzLgawMi/uniED7nQisG264oXIXZpiv8nfW4T5hnt5///3u+uuv9+ELi80339wzl1VL+c6uTsfudrX5Ku/st99+lfQUHc5kecl/232i8ne4/1bLitokzwhTOcBI0xBbTdf7MbUcyH5dKSuLFy9e7e7McG9mGF4lcfwHBCAAAQhAoA0EEJhtgE6UEGgVAXV3Da+daFX8nR5PbA9mp6epTPZnnchaJhvFlvBOymrsyzrkp5oweBYCEIAABCDQSQQQmJ2UW9gKgSoI5F0UX0UwPfpRBGbzsl9W4c455xx32WWXVe77bF5s9YUsEzXTp09f5c7Y1BARmKmkeA4CEIAABLoLAQRmd8lJ0gGBCIFw/x6QqiOQdehNdaHwtBIIXYZT7yltB8G8a1CqsSe2P7aa93kWAhCAAAQg0GkEEJidlmPYC4FEAro3LO8eyMSgetxj4T4+AWD3hfY4IA1KcNZ1Gw0KvqHBqDCsZ39juL+YutjQLCIw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GPZCAAIQgAAEIAABCEAAAhAoKQEEZkkzBrMgAAEIQAACEIAABCAAAQh0GgEEZqflWA+zd8WKFe700093u+++uzviiCOSU7906VL//MMPP7zaOzNmzHATJkxwsWf22Wcfd+edd7p+/folx9WKB62tan9RvJKOI4880p1wwgnuqquucr169Sp6pfJ7LfElB96CB8O8veOOOyrlZ+7cue7QQw/1Vtx9991uxIgRDbHoiSeecBMnTnRahubMmeP/1k9qvjXEmDYE8sADD7iRI0dWeIY88upUI8qbthU33nhjJfU77bSTe/bZZ/3ftgy0AU9mlFIepaxMnjy5TGYl2WLzXPM7tbxX2z5VU56SjOchCEAAAhBoGgEEZtPQEnA9BFQEzJ49u67BoQ0nS2jJQOf2228vpbBUhnYAnjpQ1gFcLaK5lvjqye9mvGvzvpUCc/To0RXhqnkg6evOAlNYn3baae7qq69eTWBaHln5XG95s+Ly4osvdsOHD/eTK2LTY4895qQdSa03zSiLWWHWOoHWShuz4orleTXlvdr2SQVmSnkqAx9sgAAEINCTCSAwe3LulzTtobgUM2sdHOYJTB3UHnXUUVWtjpYUG2YFBLIEZitBVTPgbqVdjYyrWSvC1dhoBaoIzPPOO8+/XoYyUCQuZcW11vatGkaNfDYrz3tCeW8kR8KCAAQg0F0JIDC7a852g3Q1YnCYJTBlNvySSy7JXbUMha5dAQ1dMM8880z3zjvvOHXPCweMOvCS2fdbb73VPfXUU06ErbqtVhOXhm1XbcS2E0880b300kve1c4O9LJcNu+//353/fXXezdiuyoQcy896KCDvKuypk/iGzNmjHe/lY8d1OcVPWF+/vnnVx7RVb3QvTEl/DxmWeKiyI3P2mfz2/IM0ydpnzRpUsUdtmgF08aRtRoTcorloWWeZXeKuJFnrB3V5EXIU8M666yz3OGHH+6jL1pxqre8xWxQXkuWLPHu0LEVzKyyKDbb/Bb7r732Wt9eqMu9lFtxB7Zu+OEKdTV1WvNJ6qPUS41H6vrYsWMraZDnwnjC9NtyEWOr4UlYeS7iNlybh1l5LmHNnDnTrxxbO2Pl3T5nPSyy2slZs2ZF65fEo+GntkHdoGskCRCAAARKTwCBWfos6rkGNktgXnnllR6qrnLECOsgSgZzIqRUXGWtjugATMLSAa0OBDUdMkjVsObPn18Rt9XGpQLTuvbqQPrggw+upEsHXnYAZweH8v3NN9/sLr30Ui8craCKsQ+Fh9gxbNiwysAvzwVU3xU+sh9UB4x5wiYv/FqZheIhFLhPPvmkH3T379/fiwdJn9h73333uXnz5q3GNiYmiwSmDoolDXn7fTX/QoEm702fPt3bolyz7I7tu1XRIfuQJYyYq2JqXr/88svu17/+tRcVoZ1WLBTtda23vFWzgplSFsNyonXouuuuq0yQhN/F6llW+yH2CrtjjjlmNfEbY2Hrra1nwviKK65YpcyKOI25hIvI/sEPfuD++te/+rjvuuuuTLdtzTsNR8rivffe6+Pp3bt3YZ6HQljeD8t72D5pG5bVTsbKk833WrYC9NzelZRDAAIQaC4BBGZz+RJ6HQQaLTD33ntvt2jRIj+gCwdAoZl2VvyMM86oCMysVUwVnuGqohVT+q7EJSL35JNP9ocJpcQVY6Hv6SBQnnnooYe8rSpiZLUwS2DqQDUmRIsG/JqWBQsWZK4QWaahS50MJvUAnNgqZlH4tTLLEpg6gLd5pJMKYp/YqwfY2MG+HcjHBsAxl8GU1XOxM0s03XTTTU5WlKXsFNktIjL8hIelTJ06dTWBGCvHWXmdJSQbKTCLykM1AjOlLNpykjqJYJ+rp3ymCkybR1IO991338qKatZEmF0Jz/LgUJYLFy5cbS+xhluU57Z9zSrvYbujh2JltZNZcbKCWUcny6sQgAAEmkQAgdkksARbP4FGC0wZXMn/v/vd73rj8lz3dDAjAyorMK1YyxrUZs3MZwnblLhiLGJusPakzqIVzFYKzHDQagVmlsuviPMiUZOXP1nlJyb6QndJW3qtiLSD+nDFJEVgysr1448/nnyqb6wsxSYRYrUta1+fchk4cKBfvVSBaUVBdxaYKWWxXoFZa52WeFMFpp1ECgVmkTdCXuscc4HV5zVcWdHPW7XWspRX3mttJ4tcruvveQgBAhCAAATqJYDArJcg7zeNQKMFpg6OZPVQ9wEWuVWF+6hqEZh2pUlhxfYL5cWVxSJvH1mZBKYtJKHNtQhMDa8WZnkCs6g82Hfz9tmqS2jW3s3UE2VD10i7kmoFRpHdsUoau9ajltXkotWsFEFQ74p5NSuYKWWxXoFZT/msRmBqPKEobJTAzCqnRXkelrdYOEXtk4Rh28lqVsSb1ikRMAQgAAEIJBFAYCZh4qF2EGiWwJS0hAfWhPdE2r1tcijPDTfc4Pcp1iowJc5wQB/b/5cVVx4L+5u1r2gA18oVTEm/DoLDQ3FqEZgp+VPLCmaeGLIiJnblTdEK5rRp0/w+NilHKaJLmNk4DzvsMLfrrrv6w5x0b2XWPs2i+mr32Mmz4cEszVjBlHh0f7LaF9u7XEt5qFZgFpXFegVmPeWzGoGp6RZ75YoYuZZF9mA2SmBmrYKnCMyi8h5rn/LaSQRmUa3mdwhAAALlIYDALE9eYElAIE9UpV66bcPIOwXWzpSHd+pV4yKbtQdTkqb74ezg3p7OWq27p92LFx72MmLEiMrezjLswQzvsKvHRTY1f6oRmHkrk1os7cqrnRyQgbQ9uTfvkB978mjWvaxhQxBbcdVnUuzOCk/LRU9zkU0pi/UIzCFDhqxyKFhW+5FVPlMFZnh3qN2DWY/AzGozbTlKEZjhSbtheY/twcxqJ+XALfZgMkSAAAQg0DkEEJidk1c9zlLr9pUlAAVKnrth3mApPMJfB9wSpl4/IIOic8891x133HF+ZSBrBVNFhZ4+Ks+qXfbEUxGZ8vcpp5yy2smPeXFlHfJjT2aUAdurr75a2d9XphXMUCTJ3ixdNat2xSpcSczKn2oEZtZplGK3nCQr+aqrb+H1IFJe7GmsRafIpgzgbWUP90zafbZFdscO+QlXPe+5556Ky3gtLrKhYJPDWuRArax9erGGrJUusillsRqBGfK0bUBq+yF1YNSoUX5l2r4fTjrZ9s4yk+cOOeSQShmtR2BKHLHJFIlP9/8W5XmWndaurEN+bLup7aRMmMUEJqfI9rhhAQmGAAQ6hAACs0MyqieZGe6rs2kPRVvW3rNQPNowZDAmJ7jaO+zC3+Vvu0/THg6kg6Tly5dXwsi7B1MGY/KRqyU0TCuK7WAuPIgoHKCqnfL+c8895770pS9V3OJi98np8xKODED33HPPSlJFCIkQkGsO7HNWsOn3jzzyiBMhovdgyvcSpghFvbPPDirD8hrmqVyXIO/pu9WGXyszEVxZK4KxMiMD//AO0DBt4XUq8rvkhbgr7rfffqvwlr2ZVtApx9BF28ahK7aDBw+OXq2TZbeU79gn3K8neSrXb8ghVFImbrvtNn8/ajV5HQoSiVdPCVYewt2KY7UtZn815SGMS+P74Q9/6L7zne+sVj7tZIE8G5ZFqVt2AkTDs21A3neSzvA6k1j7IWIyaxLNfi95Iu2V3jmrExh2pVTL0UYbbVSpz1ntXOp9keFe6awVSK33YT6onbHyPm7cODdlypRV2h1pn9Zbb71oOxmW2dhWgNR0RSsFX0IAAhCAQEMJIDAbipPAehKBrH1fPYlBJ6Y1XH2R1RE+EIAABCAAAQhAAAKNIYDAbAxHQumBBBCYnZPpdhVw0qRJfnUt9aCdzkkllkIAAhCAAAQgAIH2E0Bgtj8PsKBDCYR7oGQfHp9yErACU/eq6T2QMbfNcqYCqyAAAQhAAAIQgED5CSAwy59HWFhCArF9Y7XcRVjCpHVbk8J9bXpXZbdNMAmDAAQgAAEIQAACbSCAwGwDdKKEAAQgAAEIQAACEIAABCDQHQkgMLtjrpImCEAAAhCAAAQgAAEIQAACbSCAwGwDdKKEAAQgAAEIQAACEIAABCDQHQkgMLtjrpImCEAAAhCAAAQgAAEIQAACbSCAwGwDdKKEAAQgAAEIQAACEIAABCDQHQkgMLtjrpImCEAAAhCAAAQgAAEIQAACbSCAwGwDdKKEAAQgAAEIQAACEIAABCDQHQkgMLtjrpImCEAAAhCAAAQgAAEIQAACbSCAwGwDdKKEAAQgAAEIQAACEIAABCDQHQkgMLtjrpImCEAAAhCAAAQgAAEIQAACbSCAwGwDdKKEAAQgAAEIQAACEIAABCDQHQkgMLtjrpImCEAAAhCAAAQgAAEIQAACbSCAwGwDdKKEAAQgAAEIQAACEIAABCDQHQkgMLtjrpImCEAAAhCAAAQgAAEIQAACbSCAwGwDdKLsHAKXXHKJe+KJJ9ydd97p+vXr1zmG12mppPvVV191V111levVq1c0tKVLl7ojjjjCTZgwwZ133nn+mblz57pDDz3UXXvttf77VnxSbG2FHWEcyuLMM8/0nLI+ZbBf8/Koo46q2BqzP5bnrWCbyrIVthTFUYuttbYztcRVZL/8Lm3exIkT3YwZM1pWj1PsauYzqSxjdaCR9SJWF5uZbg07VgZTymW77G0FExtHI/O4Wttl/HH77bcXjkNi+SXvXnHFFe7uu+92I0aMqDbqmp+vx+aaI+XFUhFAYJYqOzAmbxDeaqEnjfX555/v9tlnn8KGvbvknHaiDz/8sDvhhBOqEpjSoRx55JEeRSsGptXY2ur80QG6xHvHHXdEBWZZ7M+yNRxw69+zZ892F198cWVSodlsbbxZLJttQzXhpwoVG2bKQD5mQy1xFaXFlodW1OMie1rxe2oZy6oDjRIfKe1Gs3jYMti7d293+umnuxtvvDG3/2unvc3ikFfPWt32rVixIikfsiYJdAwzevTolgnMem1uZb4SV3MJIDCby5fQG0DADsRbPeCpdeDXgGS3LQjtIMSAvBXMmIGtXvmox9ZmA04Z/JfF/hRbhVejBtLVsk+1r9pweT5OoNX1uAz5kFrGml0HUu1oBbOU/q9M9jaTSbPzPc/2lHzIer9dK5j12NzMfCTs1hFAYLaONTHVSEAaSJk5nDZtmhs/fnzVoqfGaP1rqW4e9cRRxndrddvERfZvuZk68KqVdSPLTaqbW7sGWan2NZJJTw6rHfW43bxTy1iz60CqHa3glSISymRvM5k0O9/zbK9nHNIugVmPzc3MR8JuHQEEZutYE1MNBKRRP+ecc9xll13mrrvuOnfvvffmunqoS4hEFbq2pg74rZlhI2ndQK3bSdgR20532LBhfj+TuBWefPLJ3l1S9rqNHTvW71cU8azuqAsWLKh8F9of6+CsPSFedSespYNR0XPiiSe6Y445xtsYutkU7cGcPn26dzGWT+hSad1o5PfQHVfjP/fcc91xxx1XEfuyDzZ0y5o3b95q+0XtM/KyXfm2g2f5TfImZmNRcS1KQ1Z5S7HfrtrXYlvK+9Z9SvbMyt+17sFsNu9wEJuVPuvCKNzCMqv1+eabb3aXXnqpdwEMy4fNVymXUgdeeuklN3nyZP9sURyxfA9dMPv06eNGjhxZ2ROV137E2gndFx2Ly7ZZ0mZqHazG+yMUmGGapW3Zd999K22ZbeNkP3ZR3dD6Le26tO+SD5pXQ4YMqbgFhnlTTZ2M5V2eXallLHUPZjXtTFFdlHRn9T1FTPT3WB7aveHV7MFslr0x90rrrqtlZObMmZXtGJI+7etsu6D9p/wu6ZRtH2FbGtumsHz58srztg/OEph2zJEVflZ/H9Zj6Wfz2q2rr77anXbaaZW0hHW6mj2YeeUpr36m7uPUdqham7PGTnrOQ2p557n2E0Bgtj8PsCCHgDRS2kHoIDa2/0s7pt133913DtpIycBH3DxnzZpVERLV7OMKBaaEe99997njjz/e2xXrEOfMmVOJSw54GTRokFu2bJl7+umn3QMPPODfk+/lc9FFF1VsE7HZt29fb68KTT0gJmvvz0033eQOOuigygFE+tzBBx/s98jVugdD31Php52uDnSWLFlSEcI2P6yd2vlpR2YHAaeeeqq78MIL/QBb35HVaRWUMhg47LDD3JZbbukPGbngggv8xILEe8opp1QmGYSnDKK32mqrysq2xCeiUzskTYvYM3/+/MrARHiPGjXKP6c2pg7CpRxkpUHdimODfynDRfbLe8Lmmmuu8fmaV+5jVSflfbtqKmFceeWVfvJGy1vW3qqsSY5W8NaJGR0US95bkZYlEKQNuPzyy93ZZ59dETLyntQ9FTNPPvlkpUzZNifMw7w4stoZaSOk/B577LG+vNsJHyumdDBr2w/bJmgbpvUozCNpB3TfnAzEBwwY4MXlmDFj/PdS9lMPK4utYNq2xsZt2zg5GEzqsHyXUr833nhjb1v//v19u/3pp5/6Ii2DUmUjf6e66hflXV6d1TbOTrKEZUxsCetArG22g/eidqaoLkqc8szw4cM9I+1zbJktGkRIfkkYmv+2vdPyEdtvmSU69QC4WNtRr72avrC8ii12glnLYNif2/ZPxw56EF04wWAnSnSsIKIvZkNW22cP37FcJW6dvMyrx0Vtitij4WoboaJby0CsHdFDCWMTzFnl6YYbbvD1Vvrfvffeu1IXtX5aRkVlrhabs8ZORQcOFtnC7+0hgMBsD3diTSAQDsyyOh4VPY8//vgqA5FQHNa7gimNn+2kbRLCjtiKJjs4in2fOiNe5KKTxaeeFcyY7SpCilYw7Smyls/UqVNXEYA6INHBQ2zQbwd2Igg17HAPowwS7SBS3gtFd2xgUm3ZCEVsmAYrnENeefbLYMJ2/hJuXrmPVaOi92PlOG/VzZ6CG+Z5KLSbxdsOwlRI6WSSMoilIayX4SA1Zm/IT8IVZrKCmRJHTJSGZTIULlnth04UxYSNtd3mUSyN1bYBVmCKGBdhY8utjTvctlBUN7LqdzUraFndR17eFdmlg2gRmFllLCsfYm1hSjsTCr9YnoYTRvJMlriKcVHbbP6Fokbbr/AgvTBPWmGv9ufhqalZQilms4rx2F7icJJP0x6KmCyvAntqela9DSeG8+pxSpsSjmWyymHKCmZRedKyHxP41Ry0WKvNWWOnhCEjj5SMAAKzZBmCOX8jII2ZuFla14islSZpWOWT50ZRrYiwHZ3MHMoqZFb4WZ2RnQ23nYL9vlEC067UWXFX7eAyq8ONiYvUa0qsDffcc0/FbS8s77qCaGf11Y0oNjAIbbUuxmHYoRuyvUql2rKhrGP1VdMQhpliv4Snq1Bh2CknAYYz9DYMfV/4h4Op2IAzxiRv9aaZvDVeqYdPPfVUZXUsq72MucrJjH5s0BNOUoiHgpyGnHqKssz2W1e6kJvNkyzviZT2I29CxwrMWBqreWcn9wAAIABJREFUbQM0DeLS/+ijj1ZW0y3vWJnR+qhuudXU70YITO0fYnlXVGdVSBeVsdT2OrYKHJaNWDsXcg3dzy3TlNOcJU5xq5RV4Tz3xhT+rbC3GoEZm8zRLTVS32N5EBOdsXSlCEybF3bVOnTZLervNZx62i2dnAxFYFj3U8pTCo+isWpKWxuzOatdKYqP38tHAIFZvjzBoi4CeQNlAWQHEKkncVYrIrSj06s35O8sF8qUAWIzBWbejHa1g8tmCszbbrvNXX/99S5cfQoLfayDy0qHfVbcCOXvPFfAlIFfXiUM3bGzng3LW4r96qYXrhalNgqx1Qr7blZdqVVgxlY0Qlvr5W3rje6jyhJ/mg6tu+I+bQdc1Qx6VCRl7YXOiiNPmMf2gWl9s3bG8qMdAlP3hMWETMzG1LqROoCNiZ6iumCFZOhSmNfu2MF92MfYOBslMHWlSMK2niIhVymzoXdOEQP7e0xQxd4vEpjqltlse7VepaxghnVHPA3CSekwXbEV/pTymOVBpMJSRKXulw69VooEZiPbrSKBmVKeUngUlcFq2tqitq8oLn4vJwEEZjnzpcdbJYO0W265xe+T0hUshZLVQRQdAFSrwJSOTg8Fydr30k6BWeRS0miBqZ1lNS6y2tkox3CQ0kiBWXRBfL2Cp9YJjWoEpnXDqqYxSHWjLhokyu8pK5gpg9d6eVuBKWUvPFBG+dTqapaXnypWwtXv0CXVDpDy2hkrYuxqZkr70Q6BKav8um85XH3NE5i11O8igaN7ylLrg8073YObZ5dNT1YZs2XR1tHUttCWjWoE5hVXXFHzPYYap3XTbLbArMfeagWmpk/ilDGAtBHWgyecOIh5gqQIqlgeh2U2tqIa7h3P8gLJa1PyxNrgwYNXOW8gRWAW5U8Kj6J6WKvNrGAWke2c3xGYnZNXPcpSaeAmTZq0SkehAHRQa2fVs1yj5Fn5SIdTj8CU8OUjnUVso3vKADEcKOthJakz4rHnUvbnNUpghi6eqYMqtVE7wpS8inVwWau0lr3mkawU2dVmsUEmCmTwoW609bjIpqQh5iIr4jccqMdm2GX1LFw1ih04kjVQzHtfXGTDyZhU8RI+ZwdvzeQdW9URzwIbZ8oerdgzYdjhwVl2lVb2D4eDs5RBpj0YTPJM3pGPPYiqaBY/NY8a6SKrdSQ2qZc1EEypG6kD2GpXMIvyLub6rH2EusjqBJqmI/RaSW2vUyZW8riqgNVwpLzIQWfq5ip2hOUq1h6k1NEs98qU1b8swVSrvSoww3qW1Y+Fpz7b1WD5TQ4wE1fvvAmKlMmNrLbPTjTUIjBT261wRTdWvmLpCMNPKU+p9TNvUBprh1JsRmB2n6E+ArP75GW3SYl0+NKYZp0caDsU7fzDWUqFYd3bYsK0CFo4AIiFETvVL2vWOPZ9bAUy9busQZAV1jqTn3pCqg6ARaSEfGPXWNhDPmJ2hx1NUV6pK1Z4yEAs3+1+kqwj7DWPw9M3rdCrtmwUpSF2+muq/WKvXl9jy2fRnkB9VvNA3Rv1+3AVbuDAgRVXYutWqM/pqaWxU4JtnmsZDOtSI3mH9SZW58IJCH1H0in7z+Tzu9/9zu+vtGkKB1Ph39alLDzJNRbH66+/XrmWSARkOGAK3UhT249Y3YqV2ywPD1ufi9q9kGXowmf3t4UrY0V1I1a/YwxqOS01L+/s9RM2/dpH6MnYmp6s+FPb5tiEWJhftvyoW3+sLopIiu1rTW3Ti+poKv9W26vpC/cNhunOmnzMagsl/217GtYZy0v7FW2Xte2Tv8PTmTXvpO2TE8rXWGMNd/TRRztbR8Lyk9KmaLulbWo4aSu2ZJXXWP9vy5itC8I1dup0LXXRug7b04/timtq21fUXvF7OQkgMMuZLz3WqrDhCzuSWIehHYU2+Hq3nRWXYQdbdDhCbA9oeM2FxCf7Ce+///7KvVTSGZ111lnu8MMPr+RhOGC3A37pePQ4cO307N2T8p2kQw5p2G+//VYJ85BDDnF77rlnZll55JFHnKxWKQ95MHVAIs+GzOy7YYdvO+twgBkTRiHfrDvLQnem8D3JR/mEbkGhffZOULunVt6XEwfD71Lu3MpKgx4mEwsz1f4UhnmNRNH7YT2SMixlWWfjY/VFPAr02P1wgNZM3rGyZq+z0ToS3m0p5U4GS/Kvli9ZgZTJq5NOOskdcMABHmFYPmWleOjQoZX7X207EuZfGMeBBx7o783Uj959K4PIxYsXV8qZtj8x971Y+xFrJ8aNG+emTJlSiUvKrMRh6/u0adP8anU1bUAs76WtsZMecqKuXrkUY1hN/dY7WHV/qtT5W2+91cmVCdXYLXbk5Z38nmWXvR5B0xMrYyntsJSJMG/y2pmiuqgZnNce57UF+ltWHY2VQXtdhbxv2+FW2BtrJ6WdznLtlDTYw300zbF+3LKK3Z8pv8v3cvWS9iux8hFeSyTvaTsqZVm9SDQ+KRexemyvUNKyF7Zb4f3PamPoBWXrkJ53kFWHYuVJV/FtOLH6aVfS88peVpmTd1LbvtQrilLqAM+0lgACs7W8iQ0CEIAABNpEIOa21SZTiLaJBFLdR5toAkG3kIAImfBwH4nebo0Iz3IQoazXD7XQVKKCQI8hgMDsMVlNQiEAAQj0bAIIzJ6R/1lbB3pG6ntWKkVEXnDBBe7YY49d7RqWvLMcXnnlFQ9qiy226FnASC0EWkQAgdki0EQDAQhAAALtJRDbn9hei4i9WQTCg5SaFQ/htp5A6F6Zd42OWKf7W9VSWb3MOqW+9akhRgh0TwIIzO6Zr6QKAhCAAAT+H4GsPdX2OgNgdQ8Cuu8rvL+0e6SOVAgBW5/zzlPI2oOZemAatCEAgdoJIDBrZ8ebEIAABCAAAQhAAAIQgAAEIGAIIDApDhCAAAQgAAEIQAACEIAABCDQEAIIzIZgJBAIQAACEIAABCAAAQhAAAIQQGBSBiAAAQhAAAIQgAAEIAABCECgIQQQmA3BSCAQgAAEIAABCEAAAhCAAAQggMCkDEAAAhCAAAQgAAEIQAACEIBAQwggMBuCkUAgAAEIQAACEIAABCAAAQhAAIFJGYAABCAAAQhAAAIQgAAEIACBhhBAYDYEI4FAAAIQgAAEIAABCEAAAhCAAAKTMgABCEAAAhCAAAQgAAEIQAACDSGAwGwIRgKBAAQgAAEIQAACEIAABCAAAQQmZQACEIAABCAAAQhAAAIQgAAEGkIAgdkQjAQCAQhAAAIQgAAEIAABCEAAAghMygAEIAABCEAAAhCAAAQgAAEINIQAArMhGAkEAhCAAAQgAAEIQAACEIAABBCYlAEItJDAJZdc4l599VV31VVXuV69erUw5s6NSpg98cQT7s4773T9+vUrTMjcuXPdoYce6s4880x3xBFHFD6f8kC1NqSE2c5nhOfEiRPdjBkz3IQJE5pmytKlS30eSBznnXdew+KpJ1wpR1dccYW7++673YgRIxpmU1ZAzSiPjTS6kfZpWNdee21Ty1Us/ZKvw4YNq8QrZXz+/PkNawMaybwVYTUyX1thb61xZLUFjWqzYxzraX9qTWfWe420RcM66qijemy9aXT+9OTwEJg9OfdLnvabbrrJHXTQQauIChk0yKeZg+JmYNGG++GHH3YnnHBCywSmjdemS4WFdMLnn39+5ad99tknWcg1g1MszGoHCvUMrJTHHXfcsUoHW60NrWJTSzwqLuVdBGY5BWas7aslr1Peqae+2PBF4B155JH+q2aXq1i6NB2zZ8/2P48ePbplkwgpnFv5jK3jYVvWSjtaEVcosFasWOFOP/10d+ONN7pq+zMpQ3PmzHGTJ0+umB7WD1vOLr744oZOnNXCq1ECsyeVmVo48071BBCY1TPjjRYQkEbznHPOcZdddtkqAlMG+pMmTeo4gSnItOOT/271CmbeILLVKzotKD41R6ECs9qBSc0RtunFVq1gtil5HR1tVtvXCYlqd7lq5eRJ2fOjURMHZU9nln21TApKXyifIs+XRom6srHt6WWmbPnR6fYgMDs9B7up/bHOod2Dl0agbpeLbFbHIUxvv/32lgveRrBsVhgyeLjuuuvcGWec0W3dmNvpytisfOsu4dYyMC5L2ilXZckJ53q6WKi2HlXDq7sKTFxky1N/u4MlCMwOzUXbEMi+E9lPJZ/Q/VIFzbnnnuuOO+44/4zuZbOzvfK9dWuSZ0R43Hzzze7SSy/17ibhM/J36GJpXUZiNurvWe5M/fv397OH4kqqH1lN2mWXXdz3v//9VXJL7a1lBc66c0mg6kYUc38Jn62VscQxb968VfZgxjoqO0iTPUTidlavm1Os85R0iT1Ze+Ni7rW2jMTsFJah25BdFbz66qvdY4895o4//nifl0VxaBkL92DmhZmVVinPkmYRj+oWHHPli7lJhYMVW7bHjh3r93yKa14t7s9FYS1YsKASfmxltZp6/OSTT3q3QfmIzbpXLqyPWt6su1nYvoTx2sqpZaCegVi4GvXcc89VXOaL6o3Yom1iWB5j7UVeO5nSRVRbHi1vYd2nTx83YMAAd+GFF67W9ml7HdYVmy5bF2NptyzDMlpPfQndEaUtOeWUUyrlSmzJK0MpbPWZonY4j4+GkZXP8nu1e4Vj2x6WL19e6b+0rtr2xvahtgxInmgfbfs+2z7l9aexMp23dzArjry+p9Y2sJ7ylVI+qtmDmVUW77vvvop7t8YZjgnsnv5a2p+8Oihx2vIdunc3qy3U/lX6Q4lT+gPJ53APZp5tRXkU9hNh3xBuG8rrz4ri4vdyEUBglis/kqyxFVAGiaNGjfIiQb+XCnzyySdXOrrDDjvMbbnllt6t9IILLvADzJkzZ64iLnSA9Mgjj7h77rnHC0ppcEaOHOkuuugiN2TIEL+vQQeocjiGilAdAGkjJJ2iHeRIwzxo0CC3bNkyL660I9VGTBtrEcrqOhqGLeHFZsfV7lr22yivULxJPA899JBPrzwjAyY9EMS+s+++++YyXrJkySrvPvDAA17cbLXVVj6dVjhoo2sbcvlOBp2zZs1ygwcPrmuvh+3kZV+rpG333XfPdAXSjljj1b9F8IqNU6dOrXTIUgb3339/H5bar0yF1/Tp073tWXtlsuLo3bt3dC9NXpjhPhJNq5Zn4Smd6ZgxY3zYmh49PChc0Y3t55E9OipeJO19+/b1+Sn5JN9XMxlg7ZV6Ih+pbxqWDV/Lix3ohJMEsXosA92ddtqpUv9lECETOVZgSrzhvj/Jr1NPPdWLHqnvWobGjx/v0ztt2jTfPuhBOWE9jpXvpAau66HQTdQObqVeqaCP1RvbJto2Sdq/sL2wE1qxdjLlEKBqyqPUESlT0g4fe+yxnl0oDrLaPsmHa665xm8ZsG398OHDK3VReMhH6pumPdZHqHCpp76EbYTmmfQROnFRVIZSDzrLa4eFad4+POFx/fXXu/vvv9+L9zCfZeLye9/7np8gqnZPXazvCttKya+wHGo90Pbm8ssvd2effXalnQ/DsG1O2J9uvvnmvlyHfWAo7Kpp023fI+EvXrx4lT2NqW1gPeUrpa3I2w8ZE8R57ZlODlhxlbUvMSxvYb9dTR1UkSf1WNsHO9aSNspuF2pUW6jx6qGD8veVV17p7r333lUOyJP4smxLaR/t2O3ggw9eZRwTegtl9Wft2NOdUv54Jp8AArNDS4g2rGGFlcZAGggRRDFRKMkNO/1YA2DD0UYkjDNswMMOLRyQ6mAiNqMZhpUqMMX2WlYw5b2ww9WiIEJQB85h2FkDGSu8lbF0FjLQ0wOJYnswYzOhdvDYqJM3lfnee+/thUFYbsJqELMrZBET6DEhaldJJVyZLZYVzJQ4tBO0K5hhJ2TDtGXZCrFYea6m3GSVdcux1tW6WD2JhRV+l1qPRVCHHbSdrJGyHpZVrVfhCneMo5ad2G/1MLGCSuKwAjiv3liBn7V6Yk+R1TIb1uHUrqHa8hjLt7DN0dV2nfiwgzzbdukEiQ74Y6uath7EeGS1x9qPaPsfE8KPP/74Ku714TaGmJdEXhnKYl7UDofxSjihKM3L51rLaThI1z4ubC9ibb9+J4JG66A9bTlMc1Z/mtUHhvma0t7m9T21toG1lq/U+pe6gllUFnWyKVy9y1sJtvkVY5dS3+SZsK2zfat4yDSjLZQ4JE91gSDWdxbZVrRX1eaheg/Y8yfEBvkIx5T+LLVM8Fw5CCAwy5EPVVth3WVsJQ872lilDt3hbOTqPiUiIBzk5B1SY2fwdICXZaONT5+RmWXr/tcKgRnrmCWNkm7pZMLZdTubaQdyWQ2nXfm0g3B7TUmsc4yt1FZdQIIXNExZwVu0aFFV7px2Fc/OkmfZaQdGstokq3pFh+ZkxRETmJoPWWEWuWTpoL0egRkr27UOUlPDCsOvtR7bgYR4Ojz66KOVlbFwQGBPGLa/hYI1XLnWZ+tlIu1CbPY6td6kCMwskZBa56otj7asx1a7w7YvdOuzdml9lO/CFemUwW1sUKntYtj+2/qik5ehZ0XYJuiKcYxlrasSsXY41hbFRGesrRbbai2nWWUnFGPyXGiP2HzLLbd4jwXb12S1hXn9aawti+W/5kO1bXqsHU5tt5rRHsfGEOFVSGEeFJVFFfm1CsxYGUypg7Y8h/Uk9EZrZFsYqwthnhbZVs0EeKw+2knDlP4s1eMhte3mueYSQGA2l2/TQq9HYMZmrkJDYwIvJjDtwFL3oumMeV6HqL/pYEZcR8NVqnCAkyJoUl02wgGwdioSR3hMuZ2ZVNdj25nFGuos8RI+mzpQrrcghR2ddrZ5wi+c8Re3arvyk5ofdvIhdOMqiiM2sNEyo1ciFLmGpQyYi8pNzN1KJnbsYKTWQWrqQC0Mv9Z6bEWFXukQugZqvuS5UWuZ1HIQWxWvlUnMRivGUutNKwRmLeXRTqzJ+5Z/2Pbqs9YbImwPah3c1iowdbUnHNRbO9QNPaUMpbRvKe2w7UNiK6XtFJhh/ymTuPLRCeKitrARArMojrzJzVrbwDIITN1ukVcWs/imrmDWWgelvoeeAFn1W9vrettC3Toi8dgVxZBBim0pdVeeibnUqzeT/J7Sn6XGxXPlIIDALEc+VG1FvQKz6JL1FIEp/vq2Qw8b4moa7Ha4yCp0G7c0ePbuzSLXLBVAdlVSB5yxy9zLIjDDQXE4MxobwGe5bIWXqmeJaxWaKmp1cJXnFqZ8bTmzlSUMU1YnmzGgqXVwlVKx6xGYtdRjKyok72IHSeV5K9g0hRNFujqsz9QjMDUMO7Ot5bRsAlNtTS2PIR9ZqdVBY5bADMWczYdaB7e2LIR7e/NWMKsRmOEgNqVOhM+ktMOhaI/ty2+nwNRBtB6CJPtpdX9zSntbr8BMiaO7C8y8sljNeKWe9ifsn6rxpGlUW1iNwIyNY2qpw+G4SCby7R7+2ApnrfHwXjkIIDDLkQ9VW5E1cAsHJ3luEKH7mXUPFaEVNiy2AdYDbuygJ1VgxhrUdgpMbdjkEAg5zEBPOE3dM5nlIhs78CVLqMQ4hsKt6kJiXshyl7Idlp0VjTX2WQLTDkxDwR0eBCPxnXbaaU5Ok1X32fD04rDchczsfjUdIGuY9jCaagbMnbiCaQfUlmFYj0OhEApMPfwmtudOVonDU0ftvpmi/XS1CszQkyBcUa1ngJfV/oSTRKn1rdryKLbbmXutM/KvHs4T24Mp7srhSrPGLe+2w0U2PCQrNnguKkNFnFPaYXlGJjzFwySc5LDhN0tghhNgMRdZscPWWZuXKe1tvQIzJY7uKjDtQUtZ7Vm7XGSVuZQPPUxQy4q0E3vssccqXlWNagtjbXfYrhbZpmOlojqsv2t4Uk/lY7cipfRnuMimki7HcwjMcuRD1VZoZVy4cGGlUQo7h/DAFdvxWrdFG7mdRZeBQdZeQ3knPIVT3S4lDDnZdo011nBHH330agfK2A3s4h6kdg8cONALD/n87ne/qwhcSYc2LDKIEuEgAldO2txrr70qJ0PWuqfH7kcJwwgbYeUmXMQWcb2Ra1zCgVYsTLufIdw7pSdzSjpDPpo/muf2tN3UgpMlMOX9vD1N6vZoy9utt97qoxVbhYHkmx4UIGHZvafhhId1g9HTQPPiEOFXdHpx6FpjXel0j0iWu1zsAJyQaexwkJhbqH5n8zIlf1LDioVfVI+zBGBYxmIrkeGKkKZFV6D1YJnYKczqZl4vE3saqT2IKBZurN5klQWb73ntZEr+5ZXx8MRXe5qyuleHA0YrgMO2T13k1C4dLMdOMI6lPfW7lPqiYakN2ifolVbh/jHLsmhPdsi9qB1+8803/URIyEfCCe0L22p5ptZyKu9m2Sa/xVZRtc7GrnxKaW9jruja99oww7wO25lYm/7ee+9FT8Kupw1sdHsclo1Y3sXsLWrPJFy9qkbuQJbJ0cmTJ69yYrP2J/W0P3ltUpg2yc/wxG9Nh7rM12qLHXdp/233qWq9kYmb2F78WsdbdpwYHhJU1J+ltMc8Ux4CCMzy5EVVlmgjI64OMrgI76lMcReywkIitwNFHTSddNJJ7oADDvC2xWb+9LoG+V1WAOU4eFkZ1dn2cCAkoiQ8tELClf068m/oPilhhSJXwpbnwjs6Ja5aG72svQZ2hU/CF87KW462f+aZZyr31mXtL7QDLglDZ7vtUe/Kd9y4cW7KlCmVshC7V7QagZnVqdo7RHUvoy2A8rtcL6Idi/DWshCKYzmkQvM9ZPCrX/3KDR061K9aSl6Gv9sOLYzjhhtuWOVeQH1Xrr/ICjPsoKQT1iP2NX0ycJDVOs2XvHITq0dnnXWWO/zwwyu4pNzKoE9O6I2V97yKHdbBrLBOPPFEd8wxx1QG0HaAHqvH9noWjT8rz6WMHXLIIZWrP2xdl/8Wga+sNF57VUgsfdKW2Pt5Y+1HHhepd9JOPPjgg5UyaK++se2OMIvVG3t9h8QVKwu//OUv/aSW3gtYy3VHeWU8LI8quqQNkXKpdS9Wz8O2LyyL9kA2W4clrDDt8t2kSZMq1+tktTfV1pdw0kzaArmCxXoPhO19teJSbM1rhyVtIghsOQ3Llr2mRH6z+Ryrg3ZfWl45ld/CfNH7jrPc+iUtscN98trCWJsjNob1U9sydXtX27V85cUhZUivSpL3YvcVKrvUNjCsl9WWryL2sbwL7xO1eV1UFrW+6jty7kBYt1LqUTV10F7NZuPS9roZbaHmbVivdAwXuuOH7Vit4yzJz3BCOMzjvHFpUXng93IRQGCWKz+Srclzl0kOJOfB2B7MRoRLGN2HQJ47VfdJJSmBAATKTsC6hYdudKG7dbvTIn2rfKq54qHdNhM/BCAAgWoJIDCrJVaS5xGYJcmIHmwGArMHZz5Jh0CJCMjKnKws6Z3D1rRXXnnF/7nFFlu03WLpt8855xx32WWX5e4VbbuhGAABCECgTgIIzDoBtuv12L6tRtpSdHhHI+MirM4kkLVXtDNTg9UQgEAnEojtH9Z0ZLmjtjKdoRti7O7TVtpDXBCAAARaQQCB2QrKDY6j3j0jeeaEexTk2Xr87RucdIIrCYHY3rJqLl0uSTIwAwIQ6AYEYv2WJCs8N6AdSbV7NBGX7cgB4oQABNpBAIHZDurECQEIQAACEIAABCAAAQhAoBsSQGB2w0wlSRCAAAQgAAEIQAACEIAABNpBAIHZDurECQEIQAACEIAABCAAAQhAoBsSQGB2w0wlSRCAAAQgAAEIQAACEIAABNpBAIHZDurECQEIQAACEIAABCAAAQhAoBsSQGB2w0wlSRCAAAQgAAEIQAACEIAABNpBAIHZDurECQEIQAACEIAABCAAAQhAoBsSQGB2w0wlSRCAAAQgAAEIQAACEIAABNpBAIHZDurECQEIQAACEIAABCAAAQhAoBsSQGB2w0wlSRCAAAQgAAEIQAACEIAABNpBAIHZDurECQEIQAACEIAABCAAAQhAoBsSQGB2w0wlSRCAAAQgAAEIQAACEIAABNpBAIHZDurECQEIQAACEIAABCAAAQhAoBsSQGB2w0wlSRCAAAQgAAEIQAACEIAABNpBAIHZDurECQEIQAACEIAABCAAAQhAoBsSQGB2cKbeeeed7oorrnB33323GzFiRNUpWbp0qTviiCPcww8/7N89+uij3WuvveZ23313d95551UdXk97QfjffvvtTv7t169f25Jfbzmwhl9yySXuiSeeyE3T3Llz3aGHHuquvfZaN2HChMx0y3MPPfSQO/300/0zUt6uu+46d8YZZ7hevXpVzUtse/XVV91VV12V+b6WabHLluFYulLSWrWRPeiFlPKfWlZSsWXlb8r7jawnKfHlPaNczjzzTN8Gt/rT6vhT44s9F8vzespBjHVqeCllPhZ+o9vCVpeXZsSXmtf1xJ1a7ori6Ol9RUq5b3Rb36i8K8pbfm8eAQRm89g2PeR6BkxSeU877TR39dVXe3F65ZVXOhnsyOfiiy9GYObk3ooVK7xouvHGG90+++zTVoEpHd/555/vRo8eXfNEgyQ1NU1S5o488khPZ8aMGbkC04apOO+4446qB9R2IuSEE06oSmDmpatMg4ZwsicsfkXpbnpjYyJoRllJtT9VCMTCq6e9TLUv5TmZwJk4caJ/NKwPN910kzvooIOaOmGlA7fZs2evFn+K/SnPSBrlIxM91cQXDirtu7ZfqqcchPZnxWGfSy3zWWwa1RamsM97RsuetN0jR470bXE4GVf0vuZrvbak5nU98dQiUmzZ1bgb2VfQ1qflaC15lxYyT7WKAAKzVaRLFk9sRqqRnXbJktsUcxrZ6dRjYCMHzilpsoOUvBVMSZPtTOuZuNABmoSZt4KZxTElXfXkQaPejXWq+p3EUau3QqPss+GkMK2mrDTDxrKGmbV6c84557jLLrusqQJTmDR78CZlY9KkSZUJqHria0W/lBpHSpnPKnONagvrKdP1CswwX+uxJfajmB4CAAAgAElEQVRuaj40Ot6wXbNlt1lx0dY3iyzhloUAArMsOdFiO2IdZRka9xZjqCu6FLeRuiJIfLnVArPRrjCJyXQpLrLdUWBKmnRgWI9IT+Wc+lxK+W9XWUlNQ7ueiw0u6xEv1aZD2/qjjjqqao+Corhikwr1xNeKfik1jpQyX8SnU39vxWRRaj40i2Er0qi2Z0260NY3K3cJt9UEEJitJt7A+GLCQgfhMgsus+HixmndJ617ljUlz2VG3TD1+ZirkgxUxo4d6/fmieuVuvQtWLCg8l3oThpzFbFul9atSMI78cQT3UsvveSWLVtWcdMUm9TNzIZn47L2x1xJi5iFHYKkTxgMHz58tT2Y1oVU3ktxbdRBy8033+wuvfRS9+STT1ZWqkLXqphLbqrALOIt9sYGuaF7mOxtPOWUU1bZg5nVWVr2MdurGVBoPkk5OOaYY3w5C/Oznj2YdhAcK8t236jN59AGOwiVPafiwiyfIpdieSaLo34/fvz4zBXcIvvrqYvWtrzyn1JWwjId1hHbRgmz5557ruI2GstfK2LFTnU/DcV4o+pJWMdtO6ptUVE7YPN53333XWUvvISndUX+2+6TD8uRTfv8+fN9u6g2pLbbEn7YNhRNZIT9iJbtME61V90xVdBmxZe6L6+adkNsCO0NXZOzwgvdZ22bP3Xq1NW2C9h8D+PIagtjWwCWL19eyfeUbRip+VfEIXRn7tOnj3elveeeeyrtmJZ3zfO8uG2bNGzYMF83tWyl5nVR/bZpCtuSvFVCdRFPSWPYL+alK3WIV09b3wgmkn75xMZEeeVez5toRFuvdULKuGzXeuyxx9zxxx/v7arH6yE1D3iuuQQQmM3l27TQw713/fv3r3RIe++9t49XKqx+L427dS1MXcEMZ2y1A5XOxQ7mdP/mRRdd5GbNmuU7EhGbffv29fHq4FYPtdDGafDgwX6/p/4tgyQ9NEf+1QFW2NhopxJ24vLchRde6K655hrXu3dvv1dS45CwlJsV1HLIURGzcCVG4v/hD3/o3nrrrYq98p0IL3VjzLJRC0XYQO+0007epeyCCy7w4i0clOnzVoBKWCkD5xTeysce8hO+Jx2rTFyIDXrIT9aesrCM2cGXDAROOukkf7CUCpaig6U073QQoYMwZbBkyZLKZEY4QLa2aLmwe2jnzJlTESa23GpZtuVMwpKBpgzMbZ7cdttt7vrrr69M6gwYMMAPysaMGePLoS3bWQ1D0ax21oSFzYNm1MWU8p9SVqT8nHrqqb6Oyt7vUDhLnlo3UZtvsfy1ZUrybdSoUb49se2U1Kmwvcw6FC2lnoT7JDUNBx98sI87pR2I5XPY1hbZYgWOlHcpb1Jepb0LJ79CHrEVxQceeMC3OUUHxklY8+bNq+zTt22q3XNpDwFLiS+rHQnFXzj4LWo3Qq6xFaKiiQtJV6zND7laMRu2GbZdDdvCc8891x133HHO9tOxPjHWboS2hxM4dtLDHkoXcpD3pO859thjfRkI+5WYN4Ltb0V42DDFzVQne6RNGjRokJ8cloPaDjnkELfnnnv65FhOYVosJynj8rH129b5cPUxVp6qTWNs763tK8J0VbN9o9a2vh4mYT3Uv225a1VbL23V9OnTfX6G+Z7VFjRtQE3ATSGAwGwK1tYEGnYAWR1STEymCszwubBRjK2sxDrr8LvYM2F67EBeiEpc0rhPnjzZA85Klw7+pZGSZ1Swyjsar4oSFRvh4D8mSOR0XXviY0xA2VN9U2fZwwGalh6x+/HHH19lYiDGO0VgpvCOMY3ZEHMjCstFXhmwbnmpjNS28BTZlHjzyood9IVCwZYXPQgjHFDFBpSSn/fee+8q+yVT8kjLuAya7OmidkCdtwrarLo4ZMgQL5BTyn9YXsOyEooTzRvlJX/rBJHOlFtBFysvsYmcLAFXdOp2aj3ROpo1MVbUDqQIzBRbstzpitptO9CUQ4Vi+ZslZuwEgS2zKrBjQiQ1vhiXlP4kq8fVd2UQa/eLh21ulkgrKvNZosvW4dS2UD00iiaCw7TG2uNwkiOFg0wuhHlrJx1iaQ376LA+6KRQzPMiNa9jZTz2bsp34QSXsCxKY6z/iLW11Y768uyVSde8tr5WJrE4ax3r1NvWz5w5c5WJKsmb++67jxXMagtSiZ9HYJY4c4pMiw1aUzupVIFpbYi5/8RmpqsdENhZQuuuofFlrdrExIWufqhwFPvDWcVQABQx004yvJYjnBm3rOwMXJG7WSycLOGVMqAtKjdZvMOONLYCbAeUlkeYF+HqS0ysZX2XZX8sn1ImLlIFZkpZDl3MrK2az7H8rFZgqvuShp9ySnCK/UXMY2VD3oldS2PTmVpWdGAfy+PQqyA2wEpZabJl1Ar11DwIxWO4zcDanjU5pM9ktQMpAtPGk1VnY4P+kG1euy2uaU899VRlRbmo7bCTHeGz4baI2ApmUXypoiN1Yiorz8NJiTC8LK5h3U4RmKltYVE/lHUVVsyG2MRObHLFctCJBinvsdO+w3jClVJbHrS9Ug+q2F7f1LxOYZxV57P6pdQ0aprC8VKsrS2qO+HvWXUppa2vh4naoWkQDy51w04Z6zSqrRc7ZIU7ywU8Vj6qZczz7SWAwGwv/7pib5XA1AGKdDq6N00HbvUMakOXT5nRCjtBOyCNNUS24ZfVTXW50LAFcCgwY+5z4cpYGK40hOGANyYk7MziySefnHQMfDUCU8WSXSFLHTin8tZVPYkrdox9aueW5bKU5xKVVyHKIDBjK7qxAX14P2pqHtXTqTarLsqgo6j8p5QVdRUOV4WKBl5F5SW1PKbmQUo9EZtjK6ehsJRJh1g7kCowi2zJE5gp7bbegZyyV1zTHHqFZOVfTGAWxZcqOuoVmBqPrrqG4cVWBSWdtQhMW1a0D4mVnVoFpvYJ1hsjnETNKvtZHDSf7ORoWNayVkVtecgTYql5nVq/U1YwxTYrrOTvvDRqWpopMGu5C7ceJpp+Lc9yToCWHXX/zRvrNLKtt5NfobCupy+sa2DNyw0jgMBsGMrWB9QKgVmNq5W6j6asYKa4f1miKjSzNvGLMBXRJTOl4gqVt38l5FbUsac0ujK7HIZbzSAoFCT6brh3NjaYSBk4p/K2+Z3SkajbWVZnEK5YpR6uEatNeQIzPDwkvNsttmKfMmgIuaWwbsQKZi2DjloFZlHZaLTAlLxN2atkZ/jDA0Vs/qYOtlLyroiF7k/UOGOufyntQIrATLElS2BW026Hh6/k9WRZwsu+E7PJls28+FJFRzVtqxx8FA6Yw3iaLTC13dYDv+Tv2CFAeROdWSuYMdEUO3gshYPmoxVhameWwMy7R7OMArOaNHY3gRmrX9VOpqeMC3QyMbWtV6FpFxEQmK3XFI2OEYHZaKItDK/ZAjPPHa3eFczYQCVMT3iYRmxPpXXTCcWnncEP907ajrxIYKrbiM52axZbe3Wfmm1QqxkEhQLTDkhiJ+vag4tSBs4pvEPxmrU/NXWmWOySwWTeXZmpjNS2cACWtdeoWQJT0y722DspJR26f6TTBGZR2ZC0iotsSvkP9zKHZUXrZOzkWIlHXOrsPmut37rq2WwX2SIWIjDzJq9inhMp7aikPSw3KbbkibmYCM9qt0OvjqxuzAqPsF2SNkwmevRAt7xDfrLia7TAzJoIKGo3wpW9WJtvD6mK7ZkO3bOL2sKUSbBYvkiZu/LKK/1KeZEbbTghYjlI3bN74LTNlX9lD2usrOkEYrgNRPc1ls1F1rbTVjzmpTHsF4VxnnBOHQLWI6BSJ9Vi7W/MS0xXMKsZ69Tb1ktc9lAxsfW0007zh1Nm1a1UtjxXDgIIzHLkQ01WhPt/YgOf0MXKDpDC00jDzliMCk+/1DhlVlNObFxjjTX8SaB28Bnr1MPvdBASuigtXLjQ3XrrrZ7Hgw8+6E+c09WOLPfELFe1WNrDhjmVmU23iFW7uiK2ymBL3HND11WZNZbOVwbo0jHFBgChO5MWhtCVRU/psyfVaucnM+MpB8Dk8ZayIflty4WyVUGgZUL2sMhHBxbhoQMp+3Nip4jaq0DCShGW91gnHyt7qXUgNqiMhZe1j9Be1RAe8lO0V0/T2ohBR7PqopSxcDVD94raU6Xzyoq6i6oLnqY7aw9Q6IYXy49Y/Y8dgpGSB2EZ0Phtu/SnP/3JX08R1jeJUz4p7YB6RdiBuZ0okjIrcX7ve9+rtK0xW9577z3vvmxXw2JtWlG7HasjWZ2SdWuzz4RlQwSWXMEip0XKBJydpMiKL+/wEiuO8laQQ7vDicbYnsi8ep5X5kVA2XTF3C/POOMM365qm2ntsyuNMbdWKWfyyduXF/ZFNnw7kVPEIWxPw8kd2zaF+RruGQ/344aTU2Jjal6n1u9YeOF3taRR6lfYL2ZNQGh/HLb/sbpUT1tfK5PwPbVh4MCBXtjJRyZOW9HWyynY4anG1v0+lp9ZbRLfl5MAArOc+ZJrVWzw/stf/tI3EDpwkw5JZpClwtrvzjrrLHf44YevEr4M7mTmaL/99qt8rx2EXtOgP9x///3+KgYJUxohPTpcfpd3pCPRKz/0O3tvoXyng0l7R6B8J9dWHHDAAZXOVAZhQ4cOrdx5mLUZXDoNe7WBTVzIynbU4WAgi5muVFlhIWkVNxBJg/4edvQyoBB+8m/soJ9YPoaD1tBGyyDlfcvC2h/yvuGGG/xBH7ashNet6EBHrqKR4+x1hj4ccNrDbnSAFBZo4WePqteyUuQ6GcZleWmHpHFJHHr8v01XLK1hvcgqy3ayw6ZN7FC3IDuQnDZtmp90sN/lHV4TCq+UuzPtYM2mvZF1USYDisp/aIfUp7CsyDNhuQ3douR3mVxSd0Id4Mfyd9y4cW7KlCmV4qX309q8kdWXxYsXF+aBBpJXT2Ltpy3bkl8qOnTQHbYDcsq1tU/ri63r+l2eLRKGXkkjNtg2JmRV1G6H9aTo7sUw/Kw7H7P6llh8Bx54oL/rWD+SHnvVhbYRjWg3rL2xcqX1PKXM2zZJ0qv3BIcrmHltocRn776UtIqNch2M3VsZGxjkTeZpOOrBE7af4f5m6a+krqitseuepF7a8hH2UVljh5jYLcrrlPqdVU5i78oEVzVplKvIvvOd7+SOoUJvjKwJY01ryEu/T23rY/1trE2J1Z3LL7/cnX322ZW2UMcx8m/W3eGxsU4j2vpf/epXfnwnY0/p92IHPNryUXQdUaxu8F17CSAw28uf2BtAQDpgPdynAcERRIMIZN2rJwMidafLW7FskBkEAwEIQKCtBJrZFua1pzLpaV3O2wqhZJGrx0HeFo6SmYw5EOgoAgjMjsoujA0JSOdqL4eGUDkI5Il+yTMZ+Oy8887lMBYrIAABCDSJQLPbQlkxk9WqmFB65ZVXfKq22GKLJqWuM4PN20fdmSnCagiUjwACs3x5gkUFBGL7XHCfKFexydrvxoRAufIJayAAgeYSaGZbGNunr6mRSbxbbrnFu6njKbJ6Hof7u5tbCggdAj2PAAKz5+V5x6fY7jmJ7W3s+AR2kwTEDgNJuUS6mySfZEAAAhDwBJrZFmbtwUy927QnZlHW6bc9kQVphkCzCCAwm0WWcCEAAQhAAAIQgAAEIAABCPQwAgjMHpbhJBcCEIAABCAAAQhAAAIQgECzCCAwm0WWcCEAAQhAAAIQgAAEIAABCPQwAgjMHpbhJBcCEIAABCAAAQhAAAIQgECzCCAwm0WWcCEAAQhAAAIQgAAEIAABCPQwAgjMHpbhJBcCEIAABCAAAQhAAAIQgECzCCAwm0WWcCEAAQhAAAIQgMD/397dhdxRXY8fH69+RAoVIr5gfb1opIIWK1RI7IWWRFqKNoIRY1Cq4mtTAhHFGGMS442CoCZqY6DF5CIFxSAWYyFQNCBUlNyI6YWoVCjVUC/E9K6/35o/6/zXs7L3zJ45M+fsOfN9bjTPM2dm789+XXv2zEEAAQQQGJkAAebICpzsIoAAAggggAACCCCAAAJ9CRBg9iXLeRFAAAEEEEAAAQQQQACBkQkQYI6swMkuAggggAACCCCAAAIIINCXAAFmX7KcFwEEEEAAAQQQQAABBBAYmQAB5sgKnOwigAACCCCAAAIIIIAAAn0JEGD2Jct5EUAAAQQQQAABBBBAAIGRCRBgjqzAyS4CCCCAAAIIIIAAAggg0JcAAWZfspwXAQQQQAABBBBAAAEEEBiZAAHmAhX4iRMnivXr1xcbNmwo/zu0n+PHjxfr1q0rHnroobmnf+fOncXRo0eLAwcOFMuXLy8p5f+ffvrp4uDBg8WKFSuW8Grajx07Vv7+kUceKT766KNi5cqVxdatW6cuiqprNz25nOvVV19dkrem55jn8VrPu7KddV5S/UN1cNZp5Xr1AvOoj6G+fh7pqNfJ64g2Rl32vTGNnMa+vEps+tSo7e7du8vxOPYzi3KePjezP0PqvFLGqy+//LJ49tlni2XLlk2dUMpjasK5n4AAc+5F0E0CJBhatWpVebL9+/fPPUBrmqsu03/y5Mli06ZNxcsvvzxJxj333FN2fO+8805x6aWXnhIg6oH2s2vWrEkKMCXt0rlqMPq73/2u+P3vf1/85z//KXbs2JFNgFmVt6blNa/jbSDfle2s8tLUf94Bpr3+J598UvYv7733XuUkrYmltBv5qZr0NTnfvI6NBS195S/WV7YJnpqa2WvrZ7WflH/Lwubhw4cnp82tjbYxmsVEd94Bpr3+2rVry/FTfroKFrRCaP2RfkTGYakvfS4UStnddttt5eXr+q6uy1nrmm0Ptr3pnKSLYKxpO049PmVeZvPZZZ66Lo/UPHNcdwIEmN1Zzv1M8x6kpgXoIv06oPiOzgYmdQON5KPJ5D60ctdmIjOtX+rnm+Qt9ZyzPC5n2xSHofj3HWDK+a+99trBB5ixMu8zf130lSl1NXZMbPKniyh9BCfTpJfPVgssaoApubZB7TwWs0JtVX8n6QvtiMqpvqb0NbT7nEosn7QQYOZTFlOnJHUrw9QX6ukEKR1Z1aV1IImtmmsnKFuI6waa1CAg1rHmHASlbtHsqZinPm3OtimZG7p/Sh7rjpn3pK8ufdP+ve/8zbuvjwWY0m9ecsklg9tBM2158/l8BVK3yPaVg9i8pm6+0ld6mp43ta/peots03RyfH4CBJj5lUmjFEmjfvzxx4srrriikGcM5N8SQF1//fWT7Up6N++7776b/E63Ne3Zs6f8vP7o3T17x0/uMhw5cqQ8RP9ut57YLbmaHjn/c889V/z1r38t7r777vKz/jlFSbNdvZsmwNRA7/33369cEZRryHa/G264odI55RlMa6An0zydeeaZwe0/ftuMDYZtR37RRReVWxL176EJnXbou3btKrZs2VJuCfam3l3OJxNA/wxmarquuuqq8jlZedZ0mu0wVfUktLXI3nWOBZi+zKxnVbrr6qUNCG17SbkTHqpkej5pHxs3bpxsKfTnq8qPrx+pnYadbMlndFt9aFFGy0iOC9UrrX+PPfZYcdddd5VJ0G3i3tSe357X9zuxc3799deTehdKT0oZ2S3KUnfvvffe4vPPPy/7grq68sUXX0yu77fO+/pYlb/UdhYq31hfr8/bh9qFurzyyivFk08+WdT1j6n1yPdHqYt33sbWC1s3P/vss8nWRl83pxljQkZV9ULrtH32vq6utNnyGBr77PZE6Rs+/vjjQrav6jsB/Hbltv1RaGz25qGxTutKaPyXv9l2EtpGGZqPSN6a9FEp9dWeT+YxOt8J5dG/Y6Gqj0u5trX175bQdF199dWNtyJXjf0XXHDBkkeEQuOKnfNV9f1+Xmnf7eG3z3766aenPINZVUebtrtUb47LR4AAM5+yaJwSu2IkH37mmWeK1157bfKSHO3UZbKiz1Joo5YBXCeDOnj4jkg6BwlE5LOvv/56OeDbY7Tz0AFG/i0duLzUxg/kfhUslLZpAkxNyzRBjy0AP7m3kzsbFDe5gyn5e+KJJ4oXXnihnCTYFUwJ4nWyLwPRueeeW3z77bdlh33WWWeVCwc+eJVnO1avXl0mW4IVDWptefvVW7nm888/X3zzzTdLgoGUdElgecYZZ5T14cMPPyzT2+Z536p6op7nnXdeWY9C9dXXrdCzjfrMoNhUpbuqXj711FPFo48+Ognczz777HJycuWVV5YDuG1DTRqvtjedgJ1++unl+XTybycIeozNj68fqc9J2UmimFx22WWlsW//vgwkb1r/7bNTUv9uueWW4vzzzy93BGzbtq1c3JFg8IEHHpgs9IQmUr5e2gmoP+dLL71Utht9eZntO5qUkeRTfmSSZPsaDebkb2IrP9u3b5/UcVt/NNDUyWLsmeDQXZO27V/KV/p2fYFGqK/36di8efNkkil16PLLL5+UUd3LTlLqsg0w5XhZKJE+yL/8zJ7L37m39c4GlOL9q1/9qiwnPaaLMcYuEthJdaxeyPV9vy91W/vpLvtD//4EqeOyaCiLhzJW+PFI0iwTen2BnG2fdbtzfPlKf1zXXvfu3bskuNX6dtNNNy1Jg30xnu1vZFzWhaiq+cjbb789WVio6qNS6qgeE3o8xtcrX846lsb6uKp67tNWdwezyZzF95Pf//73y3au6f3vf/87mQ/oOCK/0DGiqg1qvambV8r5fJ05dOhQIYuvF1988ZJrVdXRJu2uiXeTusGx/QoQYPbr29vZ/Ytl5EKhjiy0bcEPVqEgya9IxyZM9q2vftCTzlACU7mDGUubHZCmCTB1wOjqpRIpdzDFvEmAKee028d88KR3aUIrmrE7Bj7IsenWwOWaa65ZsmUtFDynpMtOJqbZplpVT2J3YUJ3EPzLIXy+QpMgf/6UeinnlYUbu7AQ2yKY0uD9IC+fCeU7lp82K96aLr8oFOo3Qn2Lpk+Ol/T7oFgnAFqnfZ3zE7pQfxLbhdBVGfn2Z3czhILgUJmk/i6Uv7btP7Wvj9UhWRSZ5u5WqE5r/ZcFLmmbKeeP1WcN1kN10/eREoDYSWvTMSZmZPs/Wy+0vtv+J6VfSekH7DG+jvvFCDlWgzz5/wcffLBcdNF2F0pTShpS26s9V8qin+3T7FvtU+YjKX1USt70mFBblL+FgnZbzqm7ourSEuq/QkFv3Xn077F0heYsobG+as6V0tdoG5LFDQ1K/TxI7k7X1dGq/jjU7lJ9OC4fAQLMfMqiUUpCHbW/G6OdqH91dKgj8s8MSQe4b9++ciVftvykBJh6Dr+FzGfMrsLZY2cZYPqtapJGu5LYdYAZerOtuvg7k6GvmQkFNHWDtQas/o6FDXA0ULBv3E1J1zQBZmo9sWZ2i2bs2r7MQu2hKt2xehkKCLsOMEMLFSn5adRp/N/Bde246g2SPtAO1b/Ys4d+Alw16at61f00ZaRBbuiOQWpdaRtgTtP+U/v62OJMH19JpJaywCgLL/LTZDeDvbuln4vVCdvW9A5i2zEmZiS7c2J3knxbT60rTdqmH/tsPffBuw1O/DWa3A2Tz6a2V3ud0N3S0K6HWDBfNx+p66OafgVbSr2SQD11jG1SrnJsrLxCjx2knrtu7Ndt1KF5jF4j1AZT+hp/91LPZz9rdwvE6qjuikttd6k2HJePAAFmPmWRnJK6u2ZNVwzlwv6c0vjlRzvz1E7fdlq+A/V3QWRLRVd3MJtukZ11gBla9YsF3l0FmLGvlrABk5axXY1MSdc0Aaacv6qe+BXaDz74YMn3j3YdYNbVSwLM/1cj7JZGWbluEmCqsW6P0wmIX/wInVOu3VUZ6eRYzhl6Rsy2vdRgMnSc7y/btv8mff2sA0y922O3E9btILF3svW5aL/dOLQgZu8sTTPGVPUd+lxa3ddTzSLADAUmdpuw1GNx0EAiefLgDowFmL696nOlobuLekp/rtCxKYFR6lwjNc+5BJhdfr93iqP4xBbKZUFF6pNtg7HFRV/fY4urNk3yCE1KHY31xzrexL53PLXsOW6+AgSY8/VvdfUmk47UjkgSoitTMsDLc4KhLTh28K+646iTAB2s9W6a7WTrtkw1wfET0GkH3q7vYKYEZKGJixqkrq7adDcJMKu+i6yPCZXNlwx2/rv0bHpidxDqtsimpDtl++UsA0x99jQ0OaiqH6ltpW7yppOM0POlvhyqAkx/N8vX/yZ3MPsoI53Y+Beg9R1gNm1nTfr6eQWYcvcn9By074Pr+vvUQCDWd6SMMXX9sK8XEljN4w6mbc9+O6X8ravvpI0FjFWLJlVb9G3AIOn0/UDKfKSuj+ryDqa9u586xqb2tXrcNDuzYtdKcQyNIVVtsOsAs0kdTWl3Td05fv4CBJjzL4NWKfDb1eQksS0p9i5hbFXLfl4ebPcr0VXPEWjQKA96y5cn2+dC9OUP/i5UKB3TdsQa1Fatoss1/vznP0++SLqqA/duoQGobgJoJ5Taifr0qZveCejqDqZOuOyzk5LfUKAgq/dN0lU3Uauq1FX1RLfA2W1hfQaYsUmFf1mF32bY9RbZ0KTKTwZmEWCGXqyiZeknNVXbqbSeaZDh89ckwOyqjPyLSuzzRpJeyXtfAab2d03bmX7OPwOcenc1tDjSasBxH4rVf+2DY7tXbH/o+/tY/2/r2TvvvDPVGBNyq6oXUn/nEWCKhX3buX1W0r4h3vaTcoz0U1KHU99kG1uY9e0z9Nylr0fiJDsUql4yFFq4jQU9qYvZdfU51NeEtvQueoCpfVxVG0yZV8YWJWw56rVkLhmro7L44N+KbO96TjPG1tUJ/j4bAQLM2Th3fhXtNM8555zJVhm7eqgr8/pmWX1BSdX2Ip0U+rfFyu/1ehqs+C2moa+/sBM4vZvmn7eR9MvbB+Xnq6++WvLVHG3Q1CD0jI7k/d133619JXjVQ/T+hRl1A7Rd7Y09i6FlpdsGfUBoJ6faWYcG/FC61cO7y9eMyI+cTwJb/eoRa16VLs1LmxfO+EmvrSc+KFbff6WSLpsAACAASURBVP7zn8Uf/vCHMnkyeZL02muH8u7rrK3H+ln/NlzbrrReStvxE3x1TXm5SWgipluUJKgJTXZS89O0jYQmB/o7XWCourZO+qomnP58Wn/ts1c2mJAJs5ZD6O28Ps1ty8gHxLY/CLW9UB1v+jtZfNP8yVsdm7YzW2fr+nrNg20XoQljqD9vWo+qJn92HKrqr2zfJG80Pu2004rbb7+9sPn0z3tV9R0pY4y8ZdP3HVX1Qvoa39ZT+pXUAE/dfZvxQZHfYm3HcVt2TZ6DjV071F71eqE3zcvx+mbtqmf5ZeHZ18fQfEQXGW1eQn1Kap0NtdnQwosv55SgOiUN0y6c+2ukjv2+H9e3ytrdKSlt0M8r7Zu7tT5o+UhadXFJbirIOOd/tFybtrsUa47JS4AAM6/yaJQaH7C88cYbxYsvvliuIOrry30gKI1b3sLn787pheWc9uU+NkF2MJAATq4hrzfXO5h/+ctfigsvvHDy3X52Fdu/5EKCFxmU5L9yrl//+tfl99LpT92zPFVQPs96bMrg6z8refjjH/9YutrBUzpW+2p9vYbk5+abby6uu+66SRLtQ+z+/Po3nWDb88irxeVHJt322m+99VYZlMvqoHbo+h2o9ne6qOAHCHGX51/tW1GbpEsCYP16FLl+0xdLVNUTndzY56Huu+++4sYbbywHrocffri49dZbl9jq6+9t3kPHhdJtB0vNi9bLn//854VsWZXy1x+5gyLBpq8Lbb4aQL+aQM5t62aoDobyk/r1JJp2PynVRSE7CfBBpuYz9JKlUF3Ta9kJh/yu6rvWpP3LV+f89re/XVKntX5W9R1NykgmrtI/3XHHHeX3uIa+AkbrQKiuSP+kn5Xj5POyQ+OXv/xlsK2HFruatDNbvnV9vfe+8847yzRJX64/NjgIBUlVfWqsXNVB6lbshWExZx2vpB7Z58HkxXLS38rv/Z3QacaYWFlJmw7Vi1B+pN+8//77l5T3tP1hqF3KGCL1/s0335x8b6Mfv3yZp4xvsTKuaq/+b/4coe/G9seEvotb+z07H7FfU6L9hrzhN9RHpdRXPSbW7mQhIPQCrtAYa8fLlGvH5iFtFiVj+bDfU2n7Y1mMla938uOUnMeOO74N2q9w0kXo0LzSm0n/Lj9+XllVR2UnU2q7m8Yspaw4ph8BAsx+XAd7Vhns5Kfpcw6DzTAJRwABBBCYu0Bs2/TcE0YCkgT8ow/6oTZbd5MuyEEIIJC1AAFm1sUz28TJipv9cufZXp2rIYAAAgiMVYAAc7glL3eqjhw5Mtk5ZXMiAaaU7Y9//OPhZpCUI4BAYwECzMZki/UBv/Vqmm02iyVDbhBAAAEEZiVQ9RUYs0oD12knEHsmXYLLbdu2FbJlW1/+1+4KfAoBBIYmQIA5tBLrOL32OQGCy45xOR0CCCCAQK1A6DlEfY9A7Yc5IAuB0IuH/DO0WSSURCCAwEwECDBnwsxFEEAAAQQQQAABBBBAAIHFFyDAXPwyJocIIIAAAggggAACCCCAwEwECDBnwsxFEEAAAQQQQAABBBBAAIHFFyDAXPwyJocIIIAAAggggAACCCCAwEwECDBnwsxFEEAAAQQQQAABBBBAAIHFFyDAXPwyJocIIIAAAggggAACCCCAwEwECDBnwsxFEEAAAQQQQAABBBBAAIHFFyDAXPwyJocIIIAAAggggAACCCCAwEwECDBnwsxFEEAAAQQQQAABBBBAAIHFFyDAXPwyJocIIIAAAggggAACCCCAwEwECDBnwsxFEEAAAQQQQAABBBBAAIHFFyDAXPwyJocIIIAAAggggAACCCCAwEwECDBnwsxFEEAAAQQQQAABBBBAAIHFFyDAXPwyJocIIIAAAggggAACCCCAwEwECDBnwsxFEEAAAQQQQAABBBBAAIHFFyDAXPwyXogc7ty5szh69Ghx4MCBYvny5a3ydPz48WLdunXFQw89VKxfvz56DrnGq6++uuRaXVy/VaJn+KEx5HGGnJNLpdY7m7Z5l8W8r+/L6cSJE2WbXblyZbF169api7FNmaRetK1dX2lqm566/HZdJnXXS/l712mSseDpp58uDh48WKxYsSIlCRzTgcCzzz5b/OIXv5iYSzlcdNFFZfsf84+05S+//LIQn2XLlmVJ0XUbzDKTJCpJgAAziWmxD9q7d2+xdu3a1oHbLHSaTpJksvbJJ58UN9xwQ/JE/+TJk8WmTZuKl19+uVizZs1MA0wJnletWlVJuX///mBgrJ997733iksvvbTxRLwq37Mo27prhGy0fOSzEngcPnx4cpodO3Z0EoTUpSv1720Ch6b1PTUtKcfJtR9//PFT2kDKZ+0xoTbY9BxyvPodO3as6Kps25RJatrbll1faWqbnrr85jaR7KOeEGDW1YJ+/u77fD8e93PVfM+qbU3GuXvuuSfbALOPNphvqZCyOgECzDqhBf+7dFxbtmwpdu3alXWA2bQYZGKgwUfTz/Y1IUtJR2xCo5P+0OAybYCp6Zpnvqex0QBZzpHzym5KHnM5pou6ME0b9A65BTO5lBPpWCpAPVmcGiH9x2233VZcccUV3EH+v2IdyjhHG1ycNjhtTggwpxUc+Oe7mEjmRjDtnYDQFtlZ5bFqxVyDTLlT2cdWodzrQlXwfckll1Rue55V+S3KdaZtA9O2QQLMRalJs80Hk9vZenO12QqwRXa23lxtOgECzOn85vppXeHTRPi7W9oZyd1JuUspWz91NfDMM888ZWuh3YaiwYye229Ns1s25JjY1jV7ntBKpJ3I7tmzp9yaJz8+iPLBj93WKfm+9957i88//7z49ttvy1VP+6NbS2OTXr+tQ4KVumcwNf8bNmwonw2R7a1dbN9rE2D67UR2K60vR3W1edZ688wzz5zynKt1FtPQHVR7jdBWJp++tgGyt9G0SRnEAm6bT0m/r4Na/1555ZXiySefLNuIr3+xuqbbr+vaYaje2XRJeX3ve98rtzfrc16+vuvxu3fvLtOn26mnqXM23TEXfeY5dOwFF1ww2VKe2ga1T3rssceKu+66q8xL1TXUIxY4VPVDVW10mgC4adnZdFx11VXlc+Cy3de3pVCafP18//33G9/N8XUpNT1SNlVtN1QmKf153fW/+OKLiVGoP6mqt13XkzZbZH2dDI2rtr111T/W9XX2OtIHf/zxx5NHY0Juts/57LPPynFVx5Y2Ljom16VTjvPH+MdDqtJm67ucyz5CYcvC1iM5v22bobEidbJXV7/ts5NVddm3P0njp59+esozmFX1p49xo2q+IWmOtcGqcbKJWWo5cNz8BQgw518GrVIgjfyBBx6YTDa00UsndP3110861dWrV5fnf+655woNKiUg0q2EoTsV/nfaMWhg4DsQH4RIGuSZTnme8bzzzps8D2fvwF155ZWTyakMtmeffXYZXOrvZUCT655++unB5yLt9js/MbOdlb7Mx3aKdrCyHbAEKXLc888/X3zzzTfR68uznTrBlxcGnXvuuWVg28XD97GBW8vAT0p9WWk+beDhy08rnBwrgbTWhdBE9MEHHyyeeOKJMvBRq6uvvrr8jPxIGV9zzTVlfVN3X79kUNQXs0xzF9bayLU3btxY1uvYyzd8PbDpe+qpp4pHH310sugiwd327dsLDZrsRL6qrlW1QzEJ1TtpL9u2bSvuvPPOMu02XzZo08nQ22+/PVk0keDksssuKz1j5ZrSoUg56F1fbb8+z3aRRexef/314u67756cvkkbtJPuW265pTj//PPLRQFxkBeo/OlPf6pMT2wCLHXzhRdeKLf327p/7bXXRtvozTffXFx33XVlPmLPNccMm5ad7Suk7M4444yy7Xz44Ydl+vT6vp5o/6nPg19++eUTL1lkSNnBEHq2OjU9kn8p33fffXdJ//Daa6+V5SU/GihLX7N58+ak/tz3nXIeaXfqYY000LQvZaurt13Wk7POOquQ67XZoqn2Oo7ZF9PZF9iIcRf9Y1VfJ9f77rvvljwKY/v6r7/+eklZ2r5FykfKV8ZnKSMZz+VHxuo2LnXplOArNp7rc/ZybUmTT5uU17/+9a9T3qFQVRZan3TOJIuVsbEspV+17biqvcu56uqyH1sOHTpUyCL8xRdfvGT+Fqs/uiigbbWLcSNlvhFqg1XjpC7QazpjfWSKP8fkJUCAmVd5JKfGByKxoM8PcD6ICAWYsbsnOtDbZ/50ohPqQOQ8endCMqZp1MmLDLpyjE5aNFAIBVk+TbZzlvPZF4qEAkw9xr5FVgceDZAUP7RVNGaiwVZXb3Tzq3y2Qvg7f5pPmRDYCacP4kLPboTu/oXqhh28dFDU8vrggw+WTEC1XDUwkX/bANWWwU033dT4RTxaL2TRRN7sWHcnNHRHKFSPfP3Tz2kaq+paXTsM1TspN+8ik4eqO5h2AUkXTdrehZPP2cBM0ujPb/sFCQp8W/YTpJQ2GApk9XN16QlNWny5+ImkTpxDbbStXZuy8/XJ9oX2rbix+ioT6rq6XjVwxPou2wa9r6TFL+D4xbhYmdT1536hSvrO0LlCaZp1PZnmTp0fE7XcdaEmVJdCdSVlUlDX10lb8Hb25X6xoCC2M6etS106ZU4QOndKYFM1fsd2kaiJ9hV+MaPNm+tT2ntdH6wBrx3b/TguiwZ142uX40bqfCNUl+rGyRSzlHbAMXkJEGDmVR6tUmNXzeydK92OZl98khJg2kTYgMdvNbUr6Tbo1LuQch7/0hUfUMbuoPpXw4fSLVt2Qls2UwNMP2HSfKcE3bFrtCpA86G6O5h21Th2bGhQ8YsCkvd9+/aVdw80OA4FX7pl2edLJrxHjhwpfx372gi/zcmeo82b8LQuyiKB3kVJvQNl76D5bVJ+O7QfyGVCGKtrNk+xdugnN/bOUiz9saDAtrm2QZLf4mTzoP2HtgGxkrvzoTKO3VW3AZTeEbCTP3+nPyU9dbsmbB78YwA+DaGgP7Xdtim7UF8Ru9Pmv0Yp1BelpjU24U5Jj5RJaFHBXjs2kfTtKTa5tOWSEmDOo560DaRiiwiSB/mRhYWu+0ctm1BfJ3/TraKhxYqq+hi6Yz6NS1U6dSeC3Z0lx/vrxcZuOTa0QBz6vd2BEarXcse0zdtrU9tX7K3x0gfLDgxvoHnQ/tNuJfd9go6vekwX40bqfCNUl+rGyRSzpv0ex89fgABz/mXQOgV2S9j9999/ytdTTBNg6uTRPptQtbpnA0fd5icZ8wGmnlcHubYBpna2GgDZgSA1wAzdidXBrMkzmFXfqdm0cKsGbk2vDh4S+IS+oy20GhgKmnTSEZqI6tZkf3dXj015o13KJLWJj7WxzxBXPYfo75rLFiO7Kh2qf6G86V1hSa+fdNS1w1AgaCeBck6fhz4DTMmz3foYKgN/Jz12By3mEmuDoT4pJT1+0hJbTQ9NFLsMMOX8TcsudfIUqifzCjBTAohZB5jzqCcpDlV9mC8/e9ew6/6xrq/zAa1d3JplgFmXTt//iq88imF3Y7UJMG37ki3o9jEF2651DuDHitSxKqW919XlWL2z/adsWa5bBAo5tV2YjKXJzzdiAWbVOJlilurPcfkIEGDmUxaNUhJbFbZbrtoGmHVbZEOTLHtnreqZB5/uaQJMGxhJoKmBl2wdkaDPTyx9xzq0ANMPzPpsnp/8xwYQ3bIlq5ny3Jo+W1kVYIYWCezxfjucrcQx30YV3Rzs607d93embsequ4Nptz9rQBUL8lPvTGm2bLDiX85kA+FZTBRsuWi71Jcf1b1cxrvE2mAswKz7MvtYgGn7O1+vqnYZtJ1khQJYudNRVXapk6ecAszQLoiYry2DlP481cOXeUqw13U9SblmVX9my1ReImO/m7nL/jGlr9N02kAz9l4FObYqiGvrkppOHwz7Rb02AabkSfsf2R4uY5cugKemK2XsSqnfdX6pAabcBa3aPt/1uCE7eermG7GFJ9vHx9pp3a6GFH+OyUeAADOfskhOSegOS6hRtwkwUybIcn1546jcNbUvL/ATVPvWORuU2C1yKRMSHRjshNuuBMvf7Wqw/DslwAzd6ZPPhjp3H3RXTV6TCzJwYNXAo+nVZ8p0+4t/xiz07I9cygYzobt+qduQdZuXvkTAb3fVv8szhaFtWVJ/JKiTwaTJs6sxG73bFnoTaspWa3+ML9tYXdPgS2x1opLSfuQY/8IcsZcf+zKkvgJMrUdyPdlqbN/Uqumy7VLbk315k/yuTRsM9Ukp6Yn1b/rCD7uFV59n1bvcXd7BbFN2KRNO8cwpwGxbJin9eaqHL/O2adLFD9/npdSTukCgrq+3Y/XPfvaz4ic/+cmS9tZV/1g3Zskzhja49e8fmNUdzLp0ynxC0iJ3D+XFUbHxoW2AabdZ20ApJV11Za1/T6nfdXX5Rz/60ZKXgNn5k44L2i/LApfNix1fu9wi6+cfWjZ+vuHrUsp8NcUs1Z/j8hEgwMynLBqlJPQsowR0MojKczyyxVG+dsFuK4m9LVIn2PL30047rXjxxReXfE4HaFmllzeRyTG33357+ap9/6PBhvxetrXYOx+hQcHnQz6n19NOM5RuP1G1W0707omsrMsg9c477xTylRJ2i4Z/q6l/vlTzJmnQZ0pDefEvq9GO0k/GUwu3bhuKpMsPjDaQVyv79l57bQ3G/CpkyNgGpPYcuppsB7jQ3/WFDf5rY+TY1Gcnfdpjd7rsVk3Nm78Lo/XvnHPOKd8+Kz9/+9vfyucrq55drqprstBi7+Kqr7ZDMdA3Z+o1/GDqJ3uhsgjdUQrV59R6Zr3sZ9TOt8tY2/GLRbr1NtQG5eVMfqubnTiFnvf1X6tjF1P8XQ49l3/+KPRCqbZ2bcoutJAVmqzFjKt2CdSVd6gupaanro6E8pDSn6deP3b+WdYTPxbVeYf+7h9tiH1Nhf1s0/6xrq+Tl7U98sgjhT6Lp/VYXyJTVR9DaWnrUpdOMfjqq68mb4D2ntqHxu6wx14kpueJ7a5KSdcPf/jDpOJPrd9V7cu+Zd+PZ5IIXUyVF+1Vja9djxs6vmmdCM03UvoFP07++9//Lneg2b46FtAmFQIHZSFAgJlFMTRPhJ9cyevsZU++/FcGko8++qjQ13pLZyQDi3Ro9ndy9yL0LJtd5ZOUvfHGG2XQqVvB7Cv0Qyn3nY9+t2BoG63+Tc4jgaBMpuzv3nrrrTIY8OmWSfuFF15Y3HHHHWWg67fQ+LtaviP2AYVOWqSTk85dVlC9j3bsDz/8cHHrrbdOsm7v4LUNML15yDX2wgHNq36manIi9ca/3McHklXl5NNgt6nK9VO+B7Pt5Mma6HXs19j4v/vvttSylf/arwCRu6n33XdfceONN5an8Hdk5U5HrK5VtUOpY/JVIHYCIL+TO//SVuWV+vo3H3za+i7HyPPP+hM7b+xlS7Hexdcbu5hi26D83r7yXs6n392Z2gZfeumlcku2b8f2K2ZC6dGvDrIvxAi1Nz2v/k2/9kLzbj/jr9Pku0SlrTQpu1BfIZMo/foorW8//elPi9/85jeTopKy1K9c0F82fZNsqF2npsd+jZWtv6HJrqRPvnJHfqRv0Z9Qfy79qtR/Wy4hD/leY+3bfb8yi3oi15TFEN8OUr4exrc3H8z5v/u+v2n/KOfz/bDv6+Rlbv/zP/9TvPnmm5Pvmg59RU6sPmob8deR45vUy7p0StnKj/3uSu9lv6ZE/lbVd9odGnoeew39XUq6Yru1bPp8WWrQ5Nt7XfsKlal+NYvd2SLHxepPqJ8LjUfTjhu2vobyL3n1LySy81X5PmQZq+v6BP8+D18v+Hd+AgSY+ZVJ9imq2uIoE267FSf7zIwsgaHBdWQES7Ib2tI3Zg/yjgACiy3gvxIpt9yGtqFrGvXxizaBvgZt/uU+ueWf9CCwKAIEmItSkjPMh9wJlddohzr5f/zjH2VKfvCDH8wwRVwqRUAG7i1bthS7du2KPjubcp5FOoYAc5FKk7wggECVQNsdNrNSlcXrqgDw73//ezl2pdxNDKVZAlT5eq2md+1mlX+ug8AiCRBgLlJpziAvOkDJpWRybjv60PbLGSSJS1QI+C2cbbZfLTJw6JmxRc4veUMAgXELyJiwcePG8tETu0U9B5Wq5+7aBod2q6h/EVwOeSYNCCyqAAHmopZsj/kKPYchl/PPrvWYBE6dKGCfwyK4/P9o0z5LlMjPYQgggEAWArbPy3ksiL1crsmz0hZcnwskuMyiGpKIEQkQYI6osMkqAggggAACCCCAAAIIINCnAAFmn7qcGwEEEEAAAQQQQAABBBAYkQAB5ogKm6wigAACCCCAAAIIIIAAAn0KEGD2qcu5EUAAAQQQQAABBBBAAIERCRBgjqiwySoCCCCAAAIIIIAAAggg0KcAAWafupwbAQQQQAABBBBAAAEEEBiRAAHmiAqbrCKAAAIIIIAAAggggAACfQoQYPapy7kRQAABBBBAAAEEEEAAgREJEGCOqLDJKgIIIIAAAggggAACCCDQpwABZp+6nBsBBBBAAAEEEEAAAQQQGJEAAeaICpusIoAAAggggAACCCCAAAJ9ChBg9qnLuRFAAAEEEEAAAQQQQACBEQkQYI6osMkqAggggAACCCCAAAIIINCnAAFmn7qcGwEEEEAAAQQQQAABBBAYkQAB5ogKm6wigAACCCCAAAIIIIAAAn0KEGD2qcu5EUAAAQQQQAABBBBAAIERCRBgjqiwySoCCCCAAAIIIIAAAggg0KcAAWafupwbAQQQQAABBBBAAAEEEBiRAAHmiAqbrCKAAAIIIIAAAggggAACfQoQYPapy7kRQAABBBBAAAEEEEAAgREJEGCOqLDJKgIIIIAAAggggAACCCDQpwABZp+6nBsBBBBAAAEEEEAAAQQQGJEAAeaICpusIoAAAggggAACCCCAAAJ9ChBg9qnLuRFAAAEEEEAAAQQQQACBEQkQYI6osMkqAggggAACCCCAAAIIINCnAAFmn7qcGwEEEEAAAQQQQAABBBAYkQAB5ogKm6wigAACCCCAAAIIIIAAAn0KEGD2qcu5EUAAAQQQQAABBBBAAIERCRBgjqiwySoCCCCAAAIIIIAAAggg0KcAAWafupwbAQQQQAABBBBAAAEEEBiRAAHmiAqbrCKAAAIIIIAAAggggAACfQoQYPapy7kRQAABBBBAAAEEEEAAgREJEGCOqLDJKgIIIIAAAggggAACCCDQpwABZp+6nBsBBBBAAAEEEEAAAQQQGJEAAeaICpusIoAAAggggAACCCCAAAJ9ChBg9qnLuRFAAAEEEEAAAQQQQACBEQkQYI6osMkqAggggAACCCCAAAIIINCnAAFmn7qcGwEEEEAAAQQQQAABBBAYkQAB5ogKm6wigAACCCCAAAIIIIAAAn0KEGD2qcu5EUAAAQQQQAABBBBAAIERCRBgjqiwySoCCCCAAAIIIIAAAggg0KcAAWafupwbAQQQQAABBBBAAAEEEBiRAAHmiAqbrCKAAAIIIIAAAggggAACfQoQYPapy7kRQAABBBBAAAEEEEAAgREJEGCOqLDJKgIIIIAAAggggAACCCDQpwABZp+6nBsBBBBAAAEEEEAAAQQQGJEAAeaICpusIoAAAggggAACCCCAAAJ9ChBg9qnLuRFAAAEEEEAAAQQQQCAqcPz48WLdunXFsWPHymPWrFlTHDhwoFi+fDlqAxUgwBxowZFsBBBAAAEEEEAAAQSGLCDB5b59+4rt27cXy5YtKzTYlDwdPHiwWLFixZCzN9q0E2COtujJOAIIIIAAAggggAAC8xM4dOhQsXr16jK41J+jR48Wq1atKvbv31+sX79+fonjyq0FCDBb0/FBBBBAAAEEEEAAAQQQ6FJA72Lu3r27WLlyZZen5lwzEiDAnBE0l0EAAQQQQAABBBBAAIFqAbmDuXPnTp7DHHBFIcAccOGRdAQQQAABBBBAAAEEFkXg5MmTxaZNm4oNGzZw93LAhUqAOeDCI+kIIIAAAggggAACCCyKgNy9PHLkSLF169ZFydIo80GAOcpiJ9MIIIAAAggggAACCOQj4N8om0/KSElTAQLMpmIcjwACCCCAAAIIIIAAAp0JnDhxotizZ0+xefPmJW+U7ewCnGimAgSYM+XmYggggAACCCCAAAIIIKACElxu2bKl2LVrV7F8+fIJzN69e4u1a9cu+R1qwxAgwBxGOZFKBBBAAAEEEEAAAQQWSkCCS/muy8OHD5+Srx07dvAs5kBLmwBzoAVHshFAAAEEEEAAAQQQGKpAVXApedq/f38ZfPIz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jjgLlQAABRtJREFU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AECzOGVGSlGAAEEEEAAAQQQQAABBLIUIMDMslhIFAIIIIAAAggggAACCCAwPIH/BcpIHbpqw6JB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34827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 name="Resim 5"/>
          <p:cNvPicPr>
            <a:picLocks noChangeAspect="1"/>
          </p:cNvPicPr>
          <p:nvPr/>
        </p:nvPicPr>
        <p:blipFill>
          <a:blip r:embed="rId2"/>
          <a:stretch>
            <a:fillRect/>
          </a:stretch>
        </p:blipFill>
        <p:spPr>
          <a:xfrm>
            <a:off x="323528" y="188640"/>
            <a:ext cx="8424936" cy="6120679"/>
          </a:xfrm>
          <a:prstGeom prst="rect">
            <a:avLst/>
          </a:prstGeom>
        </p:spPr>
      </p:pic>
    </p:spTree>
    <p:extLst>
      <p:ext uri="{BB962C8B-B14F-4D97-AF65-F5344CB8AC3E}">
        <p14:creationId xmlns:p14="http://schemas.microsoft.com/office/powerpoint/2010/main" val="3256997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idx="1"/>
          </p:nvPr>
        </p:nvSpPr>
        <p:spPr>
          <a:xfrm>
            <a:off x="467544" y="476672"/>
            <a:ext cx="7239000" cy="3996444"/>
          </a:xfrm>
        </p:spPr>
        <p:txBody>
          <a:bodyPr>
            <a:normAutofit fontScale="92500" lnSpcReduction="10000"/>
          </a:bodyPr>
          <a:lstStyle/>
          <a:p>
            <a:endParaRPr lang="tr-TR" sz="2400" b="1" dirty="0" smtClean="0">
              <a:solidFill>
                <a:schemeClr val="tx1"/>
              </a:solidFill>
              <a:effectLst/>
            </a:endParaRPr>
          </a:p>
          <a:p>
            <a:pPr marL="0" indent="0">
              <a:buNone/>
            </a:pPr>
            <a:r>
              <a:rPr lang="tr-TR" sz="2400" dirty="0" smtClean="0">
                <a:solidFill>
                  <a:srgbClr val="FF0000"/>
                </a:solidFill>
              </a:rPr>
              <a:t>Ağrı </a:t>
            </a:r>
            <a:r>
              <a:rPr lang="tr-TR" sz="2400" dirty="0" err="1">
                <a:solidFill>
                  <a:srgbClr val="FF0000"/>
                </a:solidFill>
              </a:rPr>
              <a:t>Kesİcİ</a:t>
            </a:r>
            <a:r>
              <a:rPr lang="tr-TR" sz="2400" dirty="0">
                <a:solidFill>
                  <a:srgbClr val="FF0000"/>
                </a:solidFill>
              </a:rPr>
              <a:t> </a:t>
            </a:r>
            <a:r>
              <a:rPr lang="tr-TR" sz="2400" dirty="0" err="1">
                <a:solidFill>
                  <a:srgbClr val="FF0000"/>
                </a:solidFill>
              </a:rPr>
              <a:t>Etkİsİ</a:t>
            </a:r>
            <a:endParaRPr lang="tr-TR" sz="2400" b="1" dirty="0"/>
          </a:p>
          <a:p>
            <a:r>
              <a:rPr lang="tr-TR" sz="2400" b="1" dirty="0" err="1" smtClean="0">
                <a:solidFill>
                  <a:schemeClr val="tx1"/>
                </a:solidFill>
                <a:effectLst/>
              </a:rPr>
              <a:t>Kapsaisin</a:t>
            </a:r>
            <a:r>
              <a:rPr lang="tr-TR" sz="2400" b="1" dirty="0">
                <a:solidFill>
                  <a:schemeClr val="tx1"/>
                </a:solidFill>
                <a:effectLst/>
              </a:rPr>
              <a:t>, yaşlılığa bağlı olarak oluşan kemik eklem iltihabı ve ön cerrahi işlemleri tedavi etmek için uzun süre ağrı dindirici olarak iki deneme fazında olan bir ilaç familyasında da esas </a:t>
            </a:r>
            <a:r>
              <a:rPr lang="tr-TR" sz="2400" b="1" dirty="0" smtClean="0">
                <a:solidFill>
                  <a:schemeClr val="tx1"/>
                </a:solidFill>
                <a:effectLst/>
              </a:rPr>
              <a:t>bileşendir. </a:t>
            </a:r>
            <a:endParaRPr lang="tr-TR" sz="2400" b="1" dirty="0" smtClean="0">
              <a:solidFill>
                <a:srgbClr val="00B0F0"/>
              </a:solidFill>
              <a:effectLst/>
            </a:endParaRPr>
          </a:p>
          <a:p>
            <a:r>
              <a:rPr lang="tr-TR" sz="2400" b="1" dirty="0" smtClean="0">
                <a:solidFill>
                  <a:schemeClr val="tx1"/>
                </a:solidFill>
                <a:effectLst/>
              </a:rPr>
              <a:t>Bir </a:t>
            </a:r>
            <a:r>
              <a:rPr lang="tr-TR" sz="2400" b="1" dirty="0">
                <a:solidFill>
                  <a:schemeClr val="tx1"/>
                </a:solidFill>
                <a:effectLst/>
              </a:rPr>
              <a:t>ağrı dindirici olarak çeşitli popüler olan sayısızca kremlerin konsantrasyonlarına </a:t>
            </a:r>
            <a:r>
              <a:rPr lang="tr-TR" sz="2400" b="1" dirty="0">
                <a:solidFill>
                  <a:srgbClr val="FF0000"/>
                </a:solidFill>
                <a:effectLst/>
              </a:rPr>
              <a:t>%</a:t>
            </a:r>
            <a:r>
              <a:rPr lang="tr-TR" sz="2400" b="1" dirty="0" smtClean="0">
                <a:solidFill>
                  <a:srgbClr val="FF0000"/>
                </a:solidFill>
                <a:effectLst/>
              </a:rPr>
              <a:t>0.075 </a:t>
            </a:r>
            <a:r>
              <a:rPr lang="tr-TR" sz="2400" b="1" dirty="0" smtClean="0">
                <a:solidFill>
                  <a:schemeClr val="tx1"/>
                </a:solidFill>
                <a:effectLst/>
              </a:rPr>
              <a:t>veya </a:t>
            </a:r>
            <a:r>
              <a:rPr lang="tr-TR" sz="2400" b="1" dirty="0">
                <a:solidFill>
                  <a:schemeClr val="tx1"/>
                </a:solidFill>
                <a:effectLst/>
              </a:rPr>
              <a:t>daha düşük oranlarda ilave edilir</a:t>
            </a:r>
            <a:r>
              <a:rPr lang="tr-TR" sz="2400" b="1" dirty="0" smtClean="0">
                <a:solidFill>
                  <a:schemeClr val="tx1"/>
                </a:solidFill>
                <a:effectLst/>
              </a:rPr>
              <a:t>.</a:t>
            </a:r>
            <a:r>
              <a:rPr lang="tr-TR" sz="2400" dirty="0">
                <a:solidFill>
                  <a:schemeClr val="tx1"/>
                </a:solidFill>
              </a:rPr>
              <a:t> </a:t>
            </a:r>
            <a:endParaRPr lang="tr-TR" sz="2400" b="1" dirty="0" smtClean="0">
              <a:solidFill>
                <a:srgbClr val="00B0F0"/>
              </a:solidFill>
              <a:effectLst/>
            </a:endParaRPr>
          </a:p>
          <a:p>
            <a:r>
              <a:rPr lang="tr-TR" sz="2400" b="1" dirty="0" smtClean="0">
                <a:solidFill>
                  <a:schemeClr val="tx1"/>
                </a:solidFill>
                <a:effectLst/>
              </a:rPr>
              <a:t>Genelde </a:t>
            </a:r>
            <a:r>
              <a:rPr lang="tr-TR" sz="2400" b="1" dirty="0" err="1">
                <a:solidFill>
                  <a:schemeClr val="tx1"/>
                </a:solidFill>
                <a:effectLst/>
              </a:rPr>
              <a:t>kapsaisin</a:t>
            </a:r>
            <a:r>
              <a:rPr lang="tr-TR" sz="2400" b="1" dirty="0">
                <a:solidFill>
                  <a:schemeClr val="tx1"/>
                </a:solidFill>
                <a:effectLst/>
              </a:rPr>
              <a:t> ihtiva eden kremler kronik ağrı için orta derecede zayıf bir etkiye sahiptir</a:t>
            </a:r>
            <a:r>
              <a:rPr lang="tr-TR" sz="2400" b="1" dirty="0">
                <a:effectLst/>
              </a:rPr>
              <a:t>. </a:t>
            </a:r>
            <a:endParaRPr lang="tr-TR" sz="2400" dirty="0">
              <a:effectLst/>
            </a:endParaRPr>
          </a:p>
          <a:p>
            <a:endParaRPr lang="tr-TR" dirty="0"/>
          </a:p>
        </p:txBody>
      </p:sp>
      <p:pic>
        <p:nvPicPr>
          <p:cNvPr id="4" name="3 Resim" descr="C:\Users\ruken\Desktop\makale\preparat.jpeg"/>
          <p:cNvPicPr/>
          <p:nvPr/>
        </p:nvPicPr>
        <p:blipFill>
          <a:blip r:embed="rId2" cstate="print"/>
          <a:srcRect/>
          <a:stretch>
            <a:fillRect/>
          </a:stretch>
        </p:blipFill>
        <p:spPr bwMode="auto">
          <a:xfrm>
            <a:off x="4427984" y="4797152"/>
            <a:ext cx="3197527" cy="1856846"/>
          </a:xfrm>
          <a:prstGeom prst="rect">
            <a:avLst/>
          </a:prstGeom>
          <a:noFill/>
          <a:ln w="9525">
            <a:noFill/>
            <a:miter lim="800000"/>
            <a:headEnd/>
            <a:tailEnd/>
          </a:ln>
        </p:spPr>
      </p:pic>
      <p:pic>
        <p:nvPicPr>
          <p:cNvPr id="6" name="5 Resim" descr="C:\Users\ruken\Desktop\makale\capsaicin25_big.jpg"/>
          <p:cNvPicPr/>
          <p:nvPr/>
        </p:nvPicPr>
        <p:blipFill>
          <a:blip r:embed="rId3" cstate="print"/>
          <a:srcRect/>
          <a:stretch>
            <a:fillRect/>
          </a:stretch>
        </p:blipFill>
        <p:spPr bwMode="auto">
          <a:xfrm>
            <a:off x="323528" y="4149080"/>
            <a:ext cx="4427983" cy="1988840"/>
          </a:xfrm>
          <a:prstGeom prst="rect">
            <a:avLst/>
          </a:prstGeom>
          <a:noFill/>
          <a:ln w="9525">
            <a:noFill/>
            <a:miter lim="800000"/>
            <a:headEnd/>
            <a:tailEnd/>
          </a:ln>
        </p:spPr>
      </p:pic>
    </p:spTree>
    <p:extLst>
      <p:ext uri="{BB962C8B-B14F-4D97-AF65-F5344CB8AC3E}">
        <p14:creationId xmlns:p14="http://schemas.microsoft.com/office/powerpoint/2010/main" val="1917008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67544" y="2348880"/>
            <a:ext cx="8136904" cy="2862322"/>
          </a:xfrm>
          <a:prstGeom prst="rect">
            <a:avLst/>
          </a:prstGeom>
          <a:solidFill>
            <a:schemeClr val="accent6">
              <a:lumMod val="60000"/>
              <a:lumOff val="40000"/>
            </a:schemeClr>
          </a:solidFill>
        </p:spPr>
        <p:txBody>
          <a:bodyPr wrap="square" rtlCol="0">
            <a:spAutoFit/>
          </a:bodyPr>
          <a:lstStyle/>
          <a:p>
            <a:r>
              <a:rPr lang="tr-TR" sz="2000" b="1" dirty="0" err="1" smtClean="0">
                <a:latin typeface="Aharoni" pitchFamily="2" charset="-79"/>
                <a:cs typeface="Aharoni" pitchFamily="2" charset="-79"/>
              </a:rPr>
              <a:t>Capsaicinoidlerin</a:t>
            </a:r>
            <a:r>
              <a:rPr lang="tr-TR" sz="2000" b="1" dirty="0" smtClean="0">
                <a:latin typeface="Aharoni" pitchFamily="2" charset="-79"/>
                <a:cs typeface="Aharoni" pitchFamily="2" charset="-79"/>
              </a:rPr>
              <a:t> anti-</a:t>
            </a:r>
            <a:r>
              <a:rPr lang="tr-TR" sz="2000" b="1" dirty="0" err="1" smtClean="0">
                <a:latin typeface="Aharoni" pitchFamily="2" charset="-79"/>
                <a:cs typeface="Aharoni" pitchFamily="2" charset="-79"/>
              </a:rPr>
              <a:t>tümor</a:t>
            </a:r>
            <a:r>
              <a:rPr lang="tr-TR" sz="2000" b="1" dirty="0" smtClean="0">
                <a:latin typeface="Aharoni" pitchFamily="2" charset="-79"/>
                <a:cs typeface="Aharoni" pitchFamily="2" charset="-79"/>
              </a:rPr>
              <a:t> aktiviteleri sadece </a:t>
            </a:r>
            <a:r>
              <a:rPr lang="tr-TR" sz="2000" b="1" dirty="0" smtClean="0">
                <a:latin typeface="Aharoni" pitchFamily="2" charset="-79"/>
                <a:cs typeface="Aharoni" pitchFamily="2" charset="-79"/>
              </a:rPr>
              <a:t>in-</a:t>
            </a:r>
            <a:r>
              <a:rPr lang="tr-TR" sz="2000" b="1" dirty="0" err="1" smtClean="0">
                <a:latin typeface="Aharoni" pitchFamily="2" charset="-79"/>
                <a:cs typeface="Aharoni" pitchFamily="2" charset="-79"/>
              </a:rPr>
              <a:t>vitro</a:t>
            </a:r>
            <a:r>
              <a:rPr lang="tr-TR" sz="2000" b="1" dirty="0" smtClean="0">
                <a:latin typeface="Aharoni" pitchFamily="2" charset="-79"/>
                <a:cs typeface="Aharoni" pitchFamily="2" charset="-79"/>
              </a:rPr>
              <a:t> deneylerde </a:t>
            </a:r>
            <a:r>
              <a:rPr lang="tr-TR" sz="2000" b="1" dirty="0" smtClean="0">
                <a:latin typeface="Aharoni" pitchFamily="2" charset="-79"/>
                <a:cs typeface="Aharoni" pitchFamily="2" charset="-79"/>
              </a:rPr>
              <a:t>değil</a:t>
            </a:r>
            <a:r>
              <a:rPr lang="tr-TR" sz="2000" b="1" dirty="0" smtClean="0">
                <a:latin typeface="Aharoni" pitchFamily="2" charset="-79"/>
                <a:cs typeface="Aharoni" pitchFamily="2" charset="-79"/>
              </a:rPr>
              <a:t>, in-</a:t>
            </a:r>
            <a:r>
              <a:rPr lang="tr-TR" sz="2000" b="1" dirty="0" err="1" smtClean="0">
                <a:latin typeface="Aharoni" pitchFamily="2" charset="-79"/>
                <a:cs typeface="Aharoni" pitchFamily="2" charset="-79"/>
              </a:rPr>
              <a:t>vivo</a:t>
            </a:r>
            <a:r>
              <a:rPr lang="tr-TR" sz="2000" b="1" dirty="0" smtClean="0">
                <a:latin typeface="Aharoni" pitchFamily="2" charset="-79"/>
                <a:cs typeface="Aharoni" pitchFamily="2" charset="-79"/>
              </a:rPr>
              <a:t> çalışmalarda </a:t>
            </a:r>
            <a:r>
              <a:rPr lang="tr-TR" sz="2000" b="1" dirty="0" smtClean="0">
                <a:latin typeface="Aharoni" pitchFamily="2" charset="-79"/>
                <a:cs typeface="Aharoni" pitchFamily="2" charset="-79"/>
              </a:rPr>
              <a:t>da görülmüştür.</a:t>
            </a:r>
          </a:p>
          <a:p>
            <a:endParaRPr lang="tr-TR" sz="2000" b="1" dirty="0" smtClean="0">
              <a:latin typeface="Aharoni" pitchFamily="2" charset="-79"/>
              <a:cs typeface="Aharoni" pitchFamily="2" charset="-79"/>
            </a:endParaRPr>
          </a:p>
          <a:p>
            <a:r>
              <a:rPr lang="tr-TR" sz="2000" b="1" dirty="0" smtClean="0">
                <a:latin typeface="Aharoni" pitchFamily="2" charset="-79"/>
                <a:cs typeface="Aharoni" pitchFamily="2" charset="-79"/>
              </a:rPr>
              <a:t>Kültür ortamındaki hücrelerde</a:t>
            </a:r>
            <a:r>
              <a:rPr lang="tr-TR" sz="2000" b="1" dirty="0" smtClean="0">
                <a:latin typeface="Aharoni" pitchFamily="2" charset="-79"/>
                <a:cs typeface="Aharoni" pitchFamily="2" charset="-79"/>
              </a:rPr>
              <a:t>; </a:t>
            </a:r>
            <a:r>
              <a:rPr lang="tr-TR" sz="2000" b="1" dirty="0" err="1" smtClean="0">
                <a:latin typeface="Aharoni" pitchFamily="2" charset="-79"/>
                <a:cs typeface="Aharoni" pitchFamily="2" charset="-79"/>
              </a:rPr>
              <a:t>Capsaicin,memedeki</a:t>
            </a:r>
            <a:r>
              <a:rPr lang="tr-TR" sz="2000" b="1" dirty="0" smtClean="0">
                <a:latin typeface="Aharoni" pitchFamily="2" charset="-79"/>
                <a:cs typeface="Aharoni" pitchFamily="2" charset="-79"/>
              </a:rPr>
              <a:t> </a:t>
            </a:r>
            <a:r>
              <a:rPr lang="tr-TR" sz="2000" b="1" dirty="0" smtClean="0">
                <a:latin typeface="Aharoni" pitchFamily="2" charset="-79"/>
                <a:cs typeface="Aharoni" pitchFamily="2" charset="-79"/>
              </a:rPr>
              <a:t>kanser hücrelerinin göçünü durdurabilmiş,prostattaki kanser hücrelerini öldürebilmiştir.</a:t>
            </a:r>
          </a:p>
          <a:p>
            <a:endParaRPr lang="tr-TR" sz="2000" b="1" dirty="0" smtClean="0">
              <a:latin typeface="Aharoni" pitchFamily="2" charset="-79"/>
              <a:cs typeface="Aharoni" pitchFamily="2" charset="-79"/>
            </a:endParaRPr>
          </a:p>
          <a:p>
            <a:r>
              <a:rPr lang="tr-TR" sz="2000" b="1" dirty="0" err="1">
                <a:latin typeface="Aharoni" pitchFamily="2" charset="-79"/>
                <a:cs typeface="Aharoni" pitchFamily="2" charset="-79"/>
              </a:rPr>
              <a:t>D</a:t>
            </a:r>
            <a:r>
              <a:rPr lang="tr-TR" sz="2000" b="1" dirty="0" err="1" smtClean="0">
                <a:latin typeface="Aharoni" pitchFamily="2" charset="-79"/>
                <a:cs typeface="Aharoni" pitchFamily="2" charset="-79"/>
              </a:rPr>
              <a:t>ihydrocapsaicin’in,insandaki</a:t>
            </a:r>
            <a:r>
              <a:rPr lang="tr-TR" sz="2000" b="1" dirty="0" smtClean="0">
                <a:latin typeface="Aharoni" pitchFamily="2" charset="-79"/>
                <a:cs typeface="Aharoni" pitchFamily="2" charset="-79"/>
              </a:rPr>
              <a:t>  </a:t>
            </a:r>
            <a:r>
              <a:rPr lang="tr-TR" sz="2000" b="1" dirty="0" smtClean="0">
                <a:latin typeface="Aharoni" pitchFamily="2" charset="-79"/>
                <a:cs typeface="Aharoni" pitchFamily="2" charset="-79"/>
              </a:rPr>
              <a:t>kolon kanseri </a:t>
            </a:r>
            <a:r>
              <a:rPr lang="tr-TR" sz="2000" b="1" dirty="0" smtClean="0">
                <a:latin typeface="Aharoni" pitchFamily="2" charset="-79"/>
                <a:cs typeface="Aharoni" pitchFamily="2" charset="-79"/>
              </a:rPr>
              <a:t>hücrelerinin </a:t>
            </a:r>
            <a:r>
              <a:rPr lang="tr-TR" sz="2000" b="1" dirty="0" err="1" smtClean="0">
                <a:latin typeface="Aharoni" pitchFamily="2" charset="-79"/>
                <a:cs typeface="Aharoni" pitchFamily="2" charset="-79"/>
              </a:rPr>
              <a:t>apoptosisini</a:t>
            </a:r>
            <a:r>
              <a:rPr lang="tr-TR" sz="2000" b="1" dirty="0" smtClean="0">
                <a:latin typeface="Aharoni" pitchFamily="2" charset="-79"/>
                <a:cs typeface="Aharoni" pitchFamily="2" charset="-79"/>
              </a:rPr>
              <a:t> indüklediği </a:t>
            </a:r>
            <a:r>
              <a:rPr lang="tr-TR" sz="2000" b="1" dirty="0" smtClean="0">
                <a:latin typeface="Aharoni" pitchFamily="2" charset="-79"/>
                <a:cs typeface="Aharoni" pitchFamily="2" charset="-79"/>
              </a:rPr>
              <a:t>rapor edilmiştir.</a:t>
            </a:r>
            <a:endParaRPr lang="tr-TR" sz="2000" b="1" dirty="0">
              <a:latin typeface="Aharoni" pitchFamily="2" charset="-79"/>
              <a:cs typeface="Aharoni" pitchFamily="2" charset="-79"/>
            </a:endParaRPr>
          </a:p>
        </p:txBody>
      </p:sp>
      <p:pic>
        <p:nvPicPr>
          <p:cNvPr id="3" name="Resim 2"/>
          <p:cNvPicPr>
            <a:picLocks noChangeAspect="1"/>
          </p:cNvPicPr>
          <p:nvPr/>
        </p:nvPicPr>
        <p:blipFill>
          <a:blip r:embed="rId2"/>
          <a:stretch>
            <a:fillRect/>
          </a:stretch>
        </p:blipFill>
        <p:spPr>
          <a:xfrm>
            <a:off x="1259632" y="908720"/>
            <a:ext cx="6346486" cy="103031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95536" y="1484784"/>
            <a:ext cx="7416823" cy="3447098"/>
          </a:xfrm>
          <a:prstGeom prst="rect">
            <a:avLst/>
          </a:prstGeom>
          <a:solidFill>
            <a:schemeClr val="accent2">
              <a:lumMod val="60000"/>
              <a:lumOff val="40000"/>
              <a:alpha val="57000"/>
            </a:schemeClr>
          </a:solidFill>
        </p:spPr>
        <p:txBody>
          <a:bodyPr wrap="square" rtlCol="0">
            <a:spAutoFit/>
          </a:bodyPr>
          <a:lstStyle/>
          <a:p>
            <a:r>
              <a:rPr lang="tr-TR" sz="2000" dirty="0" smtClean="0"/>
              <a:t> Hayvan deneylerinde </a:t>
            </a:r>
            <a:r>
              <a:rPr lang="tr-TR" sz="2000" dirty="0" err="1" smtClean="0"/>
              <a:t>Capsaicinin</a:t>
            </a:r>
            <a:r>
              <a:rPr lang="tr-TR" sz="2000" dirty="0" smtClean="0"/>
              <a:t> in oral tüketimi; farelerdeki meme kanser hücresi olan MM231in boyutlarını </a:t>
            </a:r>
            <a:r>
              <a:rPr lang="tr-TR" sz="2000" dirty="0" smtClean="0">
                <a:solidFill>
                  <a:srgbClr val="FF0000"/>
                </a:solidFill>
              </a:rPr>
              <a:t>%50 küçültmüş </a:t>
            </a:r>
            <a:r>
              <a:rPr lang="tr-TR" sz="2000" dirty="0" smtClean="0"/>
              <a:t>ve</a:t>
            </a:r>
          </a:p>
          <a:p>
            <a:r>
              <a:rPr lang="tr-TR" sz="2000" dirty="0" smtClean="0"/>
              <a:t> ilk aşamadaki kötü huylu meme lezyonlarının gelişimini </a:t>
            </a:r>
            <a:r>
              <a:rPr lang="tr-TR" sz="2000" dirty="0" smtClean="0">
                <a:solidFill>
                  <a:srgbClr val="FF0000"/>
                </a:solidFill>
              </a:rPr>
              <a:t>%80 </a:t>
            </a:r>
            <a:r>
              <a:rPr lang="tr-TR" sz="2000" dirty="0" smtClean="0"/>
              <a:t>oranında </a:t>
            </a:r>
            <a:r>
              <a:rPr lang="tr-TR" sz="2000" dirty="0" err="1" smtClean="0"/>
              <a:t>inhibe</a:t>
            </a:r>
            <a:r>
              <a:rPr lang="tr-TR" sz="2000" dirty="0" smtClean="0"/>
              <a:t> etmiştir.</a:t>
            </a:r>
          </a:p>
          <a:p>
            <a:endParaRPr lang="tr-TR" sz="2000" dirty="0" smtClean="0"/>
          </a:p>
          <a:p>
            <a:r>
              <a:rPr lang="tr-TR" sz="2000" dirty="0" err="1" smtClean="0"/>
              <a:t>Capsaicinin</a:t>
            </a:r>
            <a:r>
              <a:rPr lang="tr-TR" sz="2000" dirty="0" smtClean="0"/>
              <a:t> tümörlere </a:t>
            </a:r>
            <a:r>
              <a:rPr lang="tr-TR" sz="2000" i="1" dirty="0" smtClean="0">
                <a:solidFill>
                  <a:srgbClr val="FF0000"/>
                </a:solidFill>
              </a:rPr>
              <a:t>direkt enjeksiyonu</a:t>
            </a:r>
            <a:r>
              <a:rPr lang="tr-TR" sz="2000" dirty="0" smtClean="0"/>
              <a:t>, tümörlerin boyutunun </a:t>
            </a:r>
            <a:r>
              <a:rPr lang="tr-TR" sz="2000" i="1" dirty="0" smtClean="0">
                <a:solidFill>
                  <a:srgbClr val="FF0000"/>
                </a:solidFill>
              </a:rPr>
              <a:t>%80 </a:t>
            </a:r>
            <a:r>
              <a:rPr lang="tr-TR" sz="2000" dirty="0" smtClean="0"/>
              <a:t>küçülmesini sağlamıştır.</a:t>
            </a:r>
          </a:p>
          <a:p>
            <a:endParaRPr lang="tr-TR" sz="2000" dirty="0" smtClean="0"/>
          </a:p>
          <a:p>
            <a:r>
              <a:rPr lang="tr-TR" sz="2000" dirty="0" smtClean="0"/>
              <a:t>Klinik çalışmalar; doğal  </a:t>
            </a:r>
            <a:r>
              <a:rPr lang="tr-TR" sz="2000" dirty="0" err="1" smtClean="0"/>
              <a:t>capsaicinin</a:t>
            </a:r>
            <a:r>
              <a:rPr lang="tr-TR" sz="2000" dirty="0" smtClean="0"/>
              <a:t>, lösemili hücrelerin büyümesini </a:t>
            </a:r>
            <a:r>
              <a:rPr lang="tr-TR" sz="2000" dirty="0" err="1" smtClean="0"/>
              <a:t>inhibe</a:t>
            </a:r>
            <a:r>
              <a:rPr lang="tr-TR" sz="2000" dirty="0" smtClean="0"/>
              <a:t> ettiğini göstermiştir.</a:t>
            </a:r>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073427"/>
          </a:xfrm>
        </p:spPr>
        <p:txBody>
          <a:bodyPr>
            <a:normAutofit fontScale="92500" lnSpcReduction="20000"/>
          </a:bodyPr>
          <a:lstStyle/>
          <a:p>
            <a:r>
              <a:rPr lang="tr-TR" b="1" dirty="0">
                <a:solidFill>
                  <a:srgbClr val="7030A0"/>
                </a:solidFill>
                <a:latin typeface="Comic Sans MS" panose="030F0702030302020204" pitchFamily="66" charset="0"/>
              </a:rPr>
              <a:t>Aralarında insanın da bulunduğu kara omurgalılarında tat alma, dilde bulunan ve tat tomurcuğu adı verilen organ tarafından gerçekleştirilir</a:t>
            </a:r>
            <a:r>
              <a:rPr lang="tr-TR" b="1" dirty="0" smtClean="0">
                <a:solidFill>
                  <a:srgbClr val="7030A0"/>
                </a:solidFill>
                <a:latin typeface="Comic Sans MS" panose="030F0702030302020204" pitchFamily="66" charset="0"/>
              </a:rPr>
              <a:t>.</a:t>
            </a:r>
          </a:p>
          <a:p>
            <a:r>
              <a:rPr lang="tr-TR" b="1" dirty="0" smtClean="0">
                <a:solidFill>
                  <a:srgbClr val="7030A0"/>
                </a:solidFill>
                <a:latin typeface="Comic Sans MS" panose="030F0702030302020204" pitchFamily="66" charset="0"/>
              </a:rPr>
              <a:t>Balıklarda </a:t>
            </a:r>
            <a:r>
              <a:rPr lang="tr-TR" b="1" dirty="0">
                <a:solidFill>
                  <a:srgbClr val="7030A0"/>
                </a:solidFill>
                <a:latin typeface="Comic Sans MS" panose="030F0702030302020204" pitchFamily="66" charset="0"/>
              </a:rPr>
              <a:t>tat tomurcuğu dudaklarda, yüzgeçlerde ve bazı türlerde kuyrukta bulunur. Kimyasalları algılayan reseptör hücrelerin yaklaşık 50-150'si bir tat tomurcuğunu meydana getirir. </a:t>
            </a:r>
            <a:endParaRPr lang="tr-TR" b="1" dirty="0" smtClean="0">
              <a:solidFill>
                <a:srgbClr val="7030A0"/>
              </a:solidFill>
              <a:latin typeface="Comic Sans MS" panose="030F0702030302020204" pitchFamily="66" charset="0"/>
            </a:endParaRPr>
          </a:p>
          <a:p>
            <a:r>
              <a:rPr lang="tr-TR" b="1" dirty="0" smtClean="0">
                <a:solidFill>
                  <a:srgbClr val="7030A0"/>
                </a:solidFill>
                <a:latin typeface="Comic Sans MS" panose="030F0702030302020204" pitchFamily="66" charset="0"/>
              </a:rPr>
              <a:t>Tat </a:t>
            </a:r>
            <a:r>
              <a:rPr lang="tr-TR" b="1" dirty="0">
                <a:solidFill>
                  <a:srgbClr val="7030A0"/>
                </a:solidFill>
                <a:latin typeface="Comic Sans MS" panose="030F0702030302020204" pitchFamily="66" charset="0"/>
              </a:rPr>
              <a:t>tomurcukları dil yüzeyinde gömülü durumdadır ve ağızdaki kimyasallar tat tomurcuğuna tat gözenekleri vasıtasıyla erişir</a:t>
            </a:r>
          </a:p>
        </p:txBody>
      </p:sp>
    </p:spTree>
    <p:extLst>
      <p:ext uri="{BB962C8B-B14F-4D97-AF65-F5344CB8AC3E}">
        <p14:creationId xmlns:p14="http://schemas.microsoft.com/office/powerpoint/2010/main" val="4197777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67544" y="1700808"/>
            <a:ext cx="7631396" cy="1938992"/>
          </a:xfrm>
          <a:prstGeom prst="rect">
            <a:avLst/>
          </a:prstGeom>
          <a:noFill/>
        </p:spPr>
        <p:txBody>
          <a:bodyPr wrap="square" rtlCol="0">
            <a:spAutoFit/>
          </a:bodyPr>
          <a:lstStyle/>
          <a:p>
            <a:r>
              <a:rPr lang="tr-TR" sz="2000" b="1" dirty="0" err="1" smtClean="0"/>
              <a:t>Capsaicinin</a:t>
            </a:r>
            <a:r>
              <a:rPr lang="tr-TR" sz="2000" b="1" dirty="0" smtClean="0"/>
              <a:t>, </a:t>
            </a:r>
            <a:r>
              <a:rPr lang="tr-TR" sz="2000" b="1" dirty="0" err="1" smtClean="0"/>
              <a:t>dihydrocapsaicin</a:t>
            </a:r>
            <a:r>
              <a:rPr lang="tr-TR" sz="2000" b="1" dirty="0" smtClean="0"/>
              <a:t> ile beraber; ölümsüz veya kötü huylu hücrelerin büyümesini :</a:t>
            </a:r>
          </a:p>
          <a:p>
            <a:r>
              <a:rPr lang="tr-TR" sz="2000" b="1" smtClean="0">
                <a:solidFill>
                  <a:schemeClr val="accent1">
                    <a:lumMod val="75000"/>
                  </a:schemeClr>
                </a:solidFill>
                <a:effectLst>
                  <a:outerShdw blurRad="38100" dist="38100" dir="2700000" algn="tl">
                    <a:srgbClr val="000000">
                      <a:alpha val="43137"/>
                    </a:srgbClr>
                  </a:outerShdw>
                </a:effectLst>
              </a:rPr>
              <a:t>-</a:t>
            </a:r>
            <a:r>
              <a:rPr lang="tr-TR" sz="2000" b="1" i="1" smtClean="0">
                <a:solidFill>
                  <a:schemeClr val="accent1">
                    <a:lumMod val="75000"/>
                  </a:schemeClr>
                </a:solidFill>
                <a:effectLst>
                  <a:outerShdw blurRad="38100" dist="38100" dir="2700000" algn="tl">
                    <a:srgbClr val="000000">
                      <a:alpha val="43137"/>
                    </a:srgbClr>
                  </a:outerShdw>
                </a:effectLst>
              </a:rPr>
              <a:t>Apoptozis(programlı </a:t>
            </a:r>
            <a:r>
              <a:rPr lang="tr-TR" sz="2000" b="1" i="1" dirty="0" smtClean="0">
                <a:solidFill>
                  <a:schemeClr val="accent1">
                    <a:lumMod val="75000"/>
                  </a:schemeClr>
                </a:solidFill>
                <a:effectLst>
                  <a:outerShdw blurRad="38100" dist="38100" dir="2700000" algn="tl">
                    <a:srgbClr val="000000">
                      <a:alpha val="43137"/>
                    </a:srgbClr>
                  </a:outerShdw>
                </a:effectLst>
              </a:rPr>
              <a:t>hücre ölümü)</a:t>
            </a:r>
          </a:p>
          <a:p>
            <a:r>
              <a:rPr lang="tr-TR" sz="2000" b="1" i="1" smtClean="0">
                <a:solidFill>
                  <a:schemeClr val="accent1">
                    <a:lumMod val="75000"/>
                  </a:schemeClr>
                </a:solidFill>
                <a:effectLst>
                  <a:outerShdw blurRad="38100" dist="38100" dir="2700000" algn="tl">
                    <a:srgbClr val="000000">
                      <a:alpha val="43137"/>
                    </a:srgbClr>
                  </a:outerShdw>
                </a:effectLst>
              </a:rPr>
              <a:t>-</a:t>
            </a:r>
            <a:r>
              <a:rPr lang="tr-TR" sz="2000" b="1" i="1" smtClean="0">
                <a:solidFill>
                  <a:schemeClr val="accent1">
                    <a:lumMod val="75000"/>
                  </a:schemeClr>
                </a:solidFill>
                <a:effectLst>
                  <a:outerShdw blurRad="38100" dist="38100" dir="2700000" algn="tl">
                    <a:srgbClr val="000000">
                      <a:alpha val="43137"/>
                    </a:srgbClr>
                  </a:outerShdw>
                </a:effectLst>
              </a:rPr>
              <a:t>Otofaji (hücre </a:t>
            </a:r>
            <a:r>
              <a:rPr lang="tr-TR" sz="2000" b="1" i="1" dirty="0" smtClean="0">
                <a:solidFill>
                  <a:schemeClr val="accent1">
                    <a:lumMod val="75000"/>
                  </a:schemeClr>
                </a:solidFill>
                <a:effectLst>
                  <a:outerShdw blurRad="38100" dist="38100" dir="2700000" algn="tl">
                    <a:srgbClr val="000000">
                      <a:alpha val="43137"/>
                    </a:srgbClr>
                  </a:outerShdw>
                </a:effectLst>
              </a:rPr>
              <a:t>intiharı)</a:t>
            </a:r>
          </a:p>
          <a:p>
            <a:r>
              <a:rPr lang="tr-TR" sz="2000" b="1" i="1" dirty="0" smtClean="0">
                <a:solidFill>
                  <a:schemeClr val="accent1">
                    <a:lumMod val="75000"/>
                  </a:schemeClr>
                </a:solidFill>
                <a:effectLst>
                  <a:outerShdw blurRad="38100" dist="38100" dir="2700000" algn="tl">
                    <a:srgbClr val="000000">
                      <a:alpha val="43137"/>
                    </a:srgbClr>
                  </a:outerShdw>
                </a:effectLst>
              </a:rPr>
              <a:t>-Veya hücrenin </a:t>
            </a:r>
            <a:r>
              <a:rPr lang="tr-TR" sz="2000" b="1" i="1" dirty="0" err="1" smtClean="0">
                <a:solidFill>
                  <a:schemeClr val="accent1">
                    <a:lumMod val="75000"/>
                  </a:schemeClr>
                </a:solidFill>
                <a:effectLst>
                  <a:outerShdw blurRad="38100" dist="38100" dir="2700000" algn="tl">
                    <a:srgbClr val="000000">
                      <a:alpha val="43137"/>
                    </a:srgbClr>
                  </a:outerShdw>
                </a:effectLst>
              </a:rPr>
              <a:t>metabolik</a:t>
            </a:r>
            <a:r>
              <a:rPr lang="tr-TR" sz="2000" b="1" i="1" dirty="0" smtClean="0">
                <a:solidFill>
                  <a:schemeClr val="accent1">
                    <a:lumMod val="75000"/>
                  </a:schemeClr>
                </a:solidFill>
                <a:effectLst>
                  <a:outerShdw blurRad="38100" dist="38100" dir="2700000" algn="tl">
                    <a:srgbClr val="000000">
                      <a:alpha val="43137"/>
                    </a:srgbClr>
                  </a:outerShdw>
                </a:effectLst>
              </a:rPr>
              <a:t> aktivitesini </a:t>
            </a:r>
            <a:r>
              <a:rPr lang="tr-TR" sz="2000" b="1" i="1" dirty="0" err="1" smtClean="0">
                <a:solidFill>
                  <a:schemeClr val="accent1">
                    <a:lumMod val="75000"/>
                  </a:schemeClr>
                </a:solidFill>
                <a:effectLst>
                  <a:outerShdw blurRad="38100" dist="38100" dir="2700000" algn="tl">
                    <a:srgbClr val="000000">
                      <a:alpha val="43137"/>
                    </a:srgbClr>
                  </a:outerShdw>
                </a:effectLst>
              </a:rPr>
              <a:t>inhibe</a:t>
            </a:r>
            <a:r>
              <a:rPr lang="tr-TR" sz="2000" b="1" i="1" dirty="0" smtClean="0">
                <a:solidFill>
                  <a:schemeClr val="accent1">
                    <a:lumMod val="75000"/>
                  </a:schemeClr>
                </a:solidFill>
                <a:effectLst>
                  <a:outerShdw blurRad="38100" dist="38100" dir="2700000" algn="tl">
                    <a:srgbClr val="000000">
                      <a:alpha val="43137"/>
                    </a:srgbClr>
                  </a:outerShdw>
                </a:effectLst>
              </a:rPr>
              <a:t> etme</a:t>
            </a:r>
          </a:p>
          <a:p>
            <a:r>
              <a:rPr lang="tr-TR" sz="2000" b="1" dirty="0" smtClean="0"/>
              <a:t>   yoluyla baskıladığı bildirilmiştir.</a:t>
            </a:r>
            <a:endParaRPr lang="tr-TR"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475656" y="2060848"/>
            <a:ext cx="5904656" cy="3416320"/>
          </a:xfrm>
          <a:prstGeom prst="rect">
            <a:avLst/>
          </a:prstGeom>
          <a:noFill/>
        </p:spPr>
        <p:txBody>
          <a:bodyPr wrap="square" rtlCol="0">
            <a:spAutoFit/>
          </a:bodyPr>
          <a:lstStyle/>
          <a:p>
            <a:r>
              <a:rPr lang="tr-TR" sz="3600" dirty="0" smtClean="0"/>
              <a:t>İlginç bir şekilde görülmüştür ki </a:t>
            </a:r>
            <a:r>
              <a:rPr lang="tr-TR" sz="3600" dirty="0" err="1" smtClean="0"/>
              <a:t>Capsaicin</a:t>
            </a:r>
            <a:r>
              <a:rPr lang="tr-TR" sz="3600" dirty="0" smtClean="0"/>
              <a:t>, büyümeyi </a:t>
            </a:r>
            <a:r>
              <a:rPr lang="tr-TR" sz="3600" dirty="0" err="1" smtClean="0"/>
              <a:t>inhibe</a:t>
            </a:r>
            <a:r>
              <a:rPr lang="tr-TR" sz="3600" dirty="0" smtClean="0"/>
              <a:t> etmede  ölümsüz-kötü huylu hücrelerin </a:t>
            </a:r>
            <a:r>
              <a:rPr lang="tr-TR" sz="3600" dirty="0" err="1" smtClean="0"/>
              <a:t>apoptosisinde</a:t>
            </a:r>
            <a:r>
              <a:rPr lang="tr-TR" sz="3600" dirty="0" smtClean="0"/>
              <a:t> seçicidir, Sağlıklı hücrelerde değil.</a:t>
            </a:r>
            <a:endParaRPr lang="tr-TR"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479631" y="895141"/>
            <a:ext cx="7992888" cy="1200329"/>
          </a:xfrm>
          <a:prstGeom prst="rect">
            <a:avLst/>
          </a:prstGeom>
          <a:noFill/>
        </p:spPr>
        <p:txBody>
          <a:bodyPr wrap="square" rtlCol="0">
            <a:spAutoFit/>
          </a:bodyPr>
          <a:lstStyle/>
          <a:p>
            <a:r>
              <a:rPr lang="tr-TR" sz="2400" dirty="0" smtClean="0">
                <a:solidFill>
                  <a:srgbClr val="FF0000"/>
                </a:solidFill>
              </a:rPr>
              <a:t>Son zamanlarda bir laboratuar çalışmasında, </a:t>
            </a:r>
            <a:r>
              <a:rPr lang="tr-TR" sz="2400" dirty="0" err="1" smtClean="0">
                <a:solidFill>
                  <a:srgbClr val="FF0000"/>
                </a:solidFill>
              </a:rPr>
              <a:t>capsiate</a:t>
            </a:r>
            <a:r>
              <a:rPr lang="tr-TR" sz="2400" dirty="0" smtClean="0">
                <a:solidFill>
                  <a:srgbClr val="FF0000"/>
                </a:solidFill>
              </a:rPr>
              <a:t> ve </a:t>
            </a:r>
            <a:r>
              <a:rPr lang="tr-TR" sz="2400" dirty="0" err="1" smtClean="0">
                <a:solidFill>
                  <a:srgbClr val="FF0000"/>
                </a:solidFill>
              </a:rPr>
              <a:t>dihydrocapsiate</a:t>
            </a:r>
            <a:r>
              <a:rPr lang="tr-TR" sz="2400" dirty="0" smtClean="0">
                <a:solidFill>
                  <a:srgbClr val="FF0000"/>
                </a:solidFill>
              </a:rPr>
              <a:t> ile ilgili, damar </a:t>
            </a:r>
            <a:r>
              <a:rPr lang="tr-TR" sz="2400" dirty="0" err="1" smtClean="0">
                <a:solidFill>
                  <a:srgbClr val="FF0000"/>
                </a:solidFill>
              </a:rPr>
              <a:t>endotel</a:t>
            </a:r>
            <a:r>
              <a:rPr lang="tr-TR" sz="2400" dirty="0" smtClean="0">
                <a:solidFill>
                  <a:srgbClr val="FF0000"/>
                </a:solidFill>
              </a:rPr>
              <a:t> hücresi büyüme faktörünü(VEGF) </a:t>
            </a:r>
            <a:r>
              <a:rPr lang="tr-TR" sz="2400" dirty="0" err="1" smtClean="0">
                <a:solidFill>
                  <a:srgbClr val="FF0000"/>
                </a:solidFill>
              </a:rPr>
              <a:t>inhibe</a:t>
            </a:r>
            <a:r>
              <a:rPr lang="tr-TR" sz="2400" dirty="0" smtClean="0">
                <a:solidFill>
                  <a:srgbClr val="FF0000"/>
                </a:solidFill>
              </a:rPr>
              <a:t> ettikleri rapor edilmiştir.</a:t>
            </a:r>
            <a:endParaRPr lang="tr-TR" sz="2400" dirty="0">
              <a:solidFill>
                <a:srgbClr val="FF0000"/>
              </a:solidFill>
            </a:endParaRPr>
          </a:p>
        </p:txBody>
      </p:sp>
      <p:sp>
        <p:nvSpPr>
          <p:cNvPr id="4" name="3 Metin kutusu"/>
          <p:cNvSpPr txBox="1"/>
          <p:nvPr/>
        </p:nvSpPr>
        <p:spPr>
          <a:xfrm>
            <a:off x="539552" y="3068960"/>
            <a:ext cx="8136904" cy="2831544"/>
          </a:xfrm>
          <a:prstGeom prst="rect">
            <a:avLst/>
          </a:prstGeom>
          <a:noFill/>
        </p:spPr>
        <p:txBody>
          <a:bodyPr wrap="square" rtlCol="0">
            <a:spAutoFit/>
          </a:bodyPr>
          <a:lstStyle/>
          <a:p>
            <a:r>
              <a:rPr lang="tr-TR" sz="3200" b="1" dirty="0" smtClean="0">
                <a:solidFill>
                  <a:schemeClr val="accent6">
                    <a:lumMod val="50000"/>
                  </a:schemeClr>
                </a:solidFill>
              </a:rPr>
              <a:t>Bu sonuçlar </a:t>
            </a:r>
            <a:r>
              <a:rPr lang="tr-TR" sz="3200" b="1" dirty="0" err="1" smtClean="0">
                <a:solidFill>
                  <a:schemeClr val="accent6">
                    <a:lumMod val="50000"/>
                  </a:schemeClr>
                </a:solidFill>
              </a:rPr>
              <a:t>capsiate</a:t>
            </a:r>
            <a:r>
              <a:rPr lang="tr-TR" sz="3200" b="1" dirty="0" smtClean="0">
                <a:solidFill>
                  <a:schemeClr val="accent6">
                    <a:lumMod val="50000"/>
                  </a:schemeClr>
                </a:solidFill>
              </a:rPr>
              <a:t> ve </a:t>
            </a:r>
            <a:r>
              <a:rPr lang="tr-TR" sz="3200" b="1" dirty="0" err="1" smtClean="0">
                <a:solidFill>
                  <a:schemeClr val="accent6">
                    <a:lumMod val="50000"/>
                  </a:schemeClr>
                </a:solidFill>
              </a:rPr>
              <a:t>dihydrocapsiate’in</a:t>
            </a:r>
            <a:r>
              <a:rPr lang="tr-TR" sz="3200" b="1" dirty="0" smtClean="0">
                <a:solidFill>
                  <a:schemeClr val="accent6">
                    <a:lumMod val="50000"/>
                  </a:schemeClr>
                </a:solidFill>
              </a:rPr>
              <a:t>  </a:t>
            </a:r>
            <a:r>
              <a:rPr lang="tr-TR" sz="3200" b="1" i="1" dirty="0" smtClean="0">
                <a:solidFill>
                  <a:schemeClr val="accent6">
                    <a:lumMod val="50000"/>
                  </a:schemeClr>
                </a:solidFill>
              </a:rPr>
              <a:t>anti-</a:t>
            </a:r>
            <a:r>
              <a:rPr lang="tr-TR" sz="3200" b="1" i="1" dirty="0" err="1" smtClean="0">
                <a:solidFill>
                  <a:schemeClr val="accent6">
                    <a:lumMod val="50000"/>
                  </a:schemeClr>
                </a:solidFill>
              </a:rPr>
              <a:t>tümörel</a:t>
            </a:r>
            <a:r>
              <a:rPr lang="tr-TR" sz="3200" b="1" dirty="0" smtClean="0">
                <a:solidFill>
                  <a:schemeClr val="accent6">
                    <a:lumMod val="50000"/>
                  </a:schemeClr>
                </a:solidFill>
              </a:rPr>
              <a:t> potansiyeli olduğunu güçlü şekilde destekler .Çünkü VEGF </a:t>
            </a:r>
            <a:r>
              <a:rPr lang="tr-TR" sz="3200" b="1" dirty="0" smtClean="0">
                <a:solidFill>
                  <a:srgbClr val="FF0000"/>
                </a:solidFill>
              </a:rPr>
              <a:t>tümördeki damarlaşmada</a:t>
            </a:r>
            <a:r>
              <a:rPr lang="tr-TR" sz="3200" b="1" dirty="0" smtClean="0">
                <a:solidFill>
                  <a:schemeClr val="accent6">
                    <a:lumMod val="50000"/>
                  </a:schemeClr>
                </a:solidFill>
              </a:rPr>
              <a:t> en temel </a:t>
            </a:r>
            <a:r>
              <a:rPr lang="tr-TR" sz="3200" b="1" dirty="0" err="1" smtClean="0">
                <a:solidFill>
                  <a:schemeClr val="accent6">
                    <a:lumMod val="50000"/>
                  </a:schemeClr>
                </a:solidFill>
              </a:rPr>
              <a:t>indüktör</a:t>
            </a:r>
            <a:r>
              <a:rPr lang="tr-TR" sz="3200" b="1" dirty="0" smtClean="0">
                <a:solidFill>
                  <a:schemeClr val="accent6">
                    <a:lumMod val="50000"/>
                  </a:schemeClr>
                </a:solidFill>
              </a:rPr>
              <a:t>(aktive edici)dir. </a:t>
            </a:r>
          </a:p>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067152" y="2037107"/>
            <a:ext cx="6768752" cy="2677656"/>
          </a:xfrm>
          <a:prstGeom prst="rect">
            <a:avLst/>
          </a:prstGeom>
          <a:noFill/>
        </p:spPr>
        <p:txBody>
          <a:bodyPr wrap="square" rtlCol="0">
            <a:spAutoFit/>
          </a:bodyPr>
          <a:lstStyle/>
          <a:p>
            <a:r>
              <a:rPr lang="tr-TR" sz="2400" b="1" dirty="0" err="1" smtClean="0"/>
              <a:t>Capsaicinoidlerin</a:t>
            </a:r>
            <a:r>
              <a:rPr lang="tr-TR" sz="2400" b="1" dirty="0" smtClean="0"/>
              <a:t> anti-</a:t>
            </a:r>
            <a:r>
              <a:rPr lang="tr-TR" sz="2400" b="1" dirty="0" err="1" smtClean="0"/>
              <a:t>kanserojenik</a:t>
            </a:r>
            <a:r>
              <a:rPr lang="tr-TR" sz="2400" b="1" dirty="0" smtClean="0"/>
              <a:t> aktiviteleri kabul görmüş olmasına rağmen kanserden korumadaki faydalı etkileri konusunda çelişkili bilgiler mevcuttur. </a:t>
            </a:r>
          </a:p>
          <a:p>
            <a:r>
              <a:rPr lang="tr-TR" sz="2400" b="1" dirty="0" err="1" smtClean="0"/>
              <a:t>Capsaicin</a:t>
            </a:r>
            <a:r>
              <a:rPr lang="tr-TR" sz="2400" b="1" dirty="0" smtClean="0"/>
              <a:t> veya </a:t>
            </a:r>
            <a:r>
              <a:rPr lang="tr-TR" sz="2400" b="1" dirty="0" err="1" smtClean="0"/>
              <a:t>chili</a:t>
            </a:r>
            <a:r>
              <a:rPr lang="tr-TR" sz="2400" b="1" dirty="0" smtClean="0"/>
              <a:t> </a:t>
            </a:r>
            <a:r>
              <a:rPr lang="tr-TR" sz="2400" b="1" dirty="0" err="1" smtClean="0"/>
              <a:t>extractlarının</a:t>
            </a:r>
            <a:r>
              <a:rPr lang="tr-TR" sz="2400" b="1" dirty="0" smtClean="0"/>
              <a:t> </a:t>
            </a:r>
            <a:r>
              <a:rPr lang="tr-TR" sz="2400" b="1" dirty="0" err="1" smtClean="0"/>
              <a:t>co</a:t>
            </a:r>
            <a:r>
              <a:rPr lang="tr-TR" sz="2400" b="1" dirty="0" smtClean="0"/>
              <a:t>-</a:t>
            </a:r>
            <a:r>
              <a:rPr lang="tr-TR" sz="2400" b="1" dirty="0" err="1" smtClean="0"/>
              <a:t>carcinojen</a:t>
            </a:r>
            <a:r>
              <a:rPr lang="tr-TR" sz="2400" b="1" dirty="0" smtClean="0"/>
              <a:t>(</a:t>
            </a:r>
            <a:r>
              <a:rPr lang="tr-TR" sz="2400" b="1" dirty="0" err="1" smtClean="0"/>
              <a:t>karsinojenlere</a:t>
            </a:r>
            <a:r>
              <a:rPr lang="tr-TR" sz="2400" b="1" dirty="0" smtClean="0"/>
              <a:t> yardımcı) veya tümör uyarıcı olabileceklerine dair bulgular da vardır.</a:t>
            </a:r>
            <a:endParaRPr lang="tr-TR"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7239000" cy="3384376"/>
          </a:xfrm>
        </p:spPr>
        <p:txBody>
          <a:bodyPr>
            <a:normAutofit fontScale="85000" lnSpcReduction="10000"/>
          </a:bodyPr>
          <a:lstStyle/>
          <a:p>
            <a:pPr>
              <a:buFont typeface="Wingdings" pitchFamily="2" charset="2"/>
              <a:buChar char="Ø"/>
            </a:pPr>
            <a:r>
              <a:rPr lang="tr-TR" dirty="0" err="1" smtClean="0">
                <a:latin typeface="Times New Roman" pitchFamily="18" charset="0"/>
                <a:cs typeface="Times New Roman" pitchFamily="18" charset="0"/>
              </a:rPr>
              <a:t>Obezitenin</a:t>
            </a:r>
            <a:r>
              <a:rPr lang="tr-TR" dirty="0" smtClean="0">
                <a:latin typeface="Times New Roman" pitchFamily="18" charset="0"/>
                <a:cs typeface="Times New Roman" pitchFamily="18" charset="0"/>
              </a:rPr>
              <a:t> son 10 yılda artan </a:t>
            </a:r>
            <a:r>
              <a:rPr lang="tr-TR" dirty="0" err="1" smtClean="0">
                <a:latin typeface="Times New Roman" pitchFamily="18" charset="0"/>
                <a:cs typeface="Times New Roman" pitchFamily="18" charset="0"/>
              </a:rPr>
              <a:t>prevelansıyla</a:t>
            </a:r>
            <a:r>
              <a:rPr lang="tr-TR" dirty="0" smtClean="0">
                <a:latin typeface="Times New Roman" pitchFamily="18" charset="0"/>
                <a:cs typeface="Times New Roman" pitchFamily="18" charset="0"/>
              </a:rPr>
              <a:t> birlikte halk sağlığını tehdit eden hastalıklarda ciddi boyutta artış göstermiştir.</a:t>
            </a:r>
          </a:p>
          <a:p>
            <a:pPr>
              <a:buFont typeface="Wingdings" pitchFamily="2" charset="2"/>
              <a:buChar char="Ø"/>
            </a:pPr>
            <a:r>
              <a:rPr lang="tr-TR" dirty="0" err="1" smtClean="0">
                <a:latin typeface="Times New Roman" pitchFamily="18" charset="0"/>
                <a:cs typeface="Times New Roman" pitchFamily="18" charset="0"/>
              </a:rPr>
              <a:t>Obezitenin</a:t>
            </a:r>
            <a:r>
              <a:rPr lang="tr-TR" dirty="0" smtClean="0">
                <a:latin typeface="Times New Roman" pitchFamily="18" charset="0"/>
                <a:cs typeface="Times New Roman" pitchFamily="18" charset="0"/>
              </a:rPr>
              <a:t> düzenlenmesinde </a:t>
            </a:r>
            <a:r>
              <a:rPr lang="tr-TR" dirty="0" err="1" smtClean="0">
                <a:latin typeface="Times New Roman" pitchFamily="18" charset="0"/>
                <a:cs typeface="Times New Roman" pitchFamily="18" charset="0"/>
              </a:rPr>
              <a:t>termogenesiz</a:t>
            </a:r>
            <a:r>
              <a:rPr lang="tr-TR" dirty="0" smtClean="0">
                <a:latin typeface="Times New Roman" pitchFamily="18" charset="0"/>
                <a:cs typeface="Times New Roman" pitchFamily="18" charset="0"/>
              </a:rPr>
              <a:t> ve enerji metabolizması önemli bir rol oynadığından beri acı biber </a:t>
            </a:r>
            <a:r>
              <a:rPr lang="tr-TR" dirty="0" err="1" smtClean="0">
                <a:latin typeface="Times New Roman" pitchFamily="18" charset="0"/>
                <a:cs typeface="Times New Roman" pitchFamily="18" charset="0"/>
              </a:rPr>
              <a:t>obezite</a:t>
            </a:r>
            <a:r>
              <a:rPr lang="tr-TR" dirty="0" smtClean="0">
                <a:latin typeface="Times New Roman" pitchFamily="18" charset="0"/>
                <a:cs typeface="Times New Roman" pitchFamily="18" charset="0"/>
              </a:rPr>
              <a:t> tedavisinde potansiyel bir besin olarak görülmeye başlanmıştır.</a:t>
            </a:r>
            <a:endParaRPr lang="tr-TR" dirty="0">
              <a:latin typeface="Times New Roman" pitchFamily="18" charset="0"/>
              <a:cs typeface="Times New Roman" pitchFamily="18" charset="0"/>
            </a:endParaRPr>
          </a:p>
        </p:txBody>
      </p:sp>
      <p:pic>
        <p:nvPicPr>
          <p:cNvPr id="4" name="Picture 2" descr="C:\Users\mini\Desktop\images (8).jpg"/>
          <p:cNvPicPr>
            <a:picLocks noChangeAspect="1" noChangeArrowheads="1"/>
          </p:cNvPicPr>
          <p:nvPr/>
        </p:nvPicPr>
        <p:blipFill>
          <a:blip r:embed="rId2" cstate="print"/>
          <a:srcRect/>
          <a:stretch>
            <a:fillRect/>
          </a:stretch>
        </p:blipFill>
        <p:spPr bwMode="auto">
          <a:xfrm>
            <a:off x="3219450" y="4149080"/>
            <a:ext cx="4880942" cy="3024336"/>
          </a:xfrm>
          <a:prstGeom prst="rect">
            <a:avLst/>
          </a:prstGeom>
          <a:noFill/>
        </p:spPr>
      </p:pic>
      <p:sp>
        <p:nvSpPr>
          <p:cNvPr id="2" name="Dikdörtgen 1"/>
          <p:cNvSpPr/>
          <p:nvPr/>
        </p:nvSpPr>
        <p:spPr>
          <a:xfrm>
            <a:off x="1187624" y="404664"/>
            <a:ext cx="4752528" cy="6480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FF00"/>
                </a:solidFill>
                <a:latin typeface="Comic Sans MS" panose="030F0702030302020204" pitchFamily="66" charset="0"/>
              </a:rPr>
              <a:t>OBEZİTE VE KAPSAİSİN</a:t>
            </a:r>
            <a:endParaRPr lang="tr-TR" b="1" dirty="0">
              <a:solidFill>
                <a:srgbClr val="FFFF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404665"/>
            <a:ext cx="8229600" cy="4392487"/>
          </a:xfrm>
        </p:spPr>
        <p:txBody>
          <a:bodyPr>
            <a:normAutofit/>
          </a:bodyPr>
          <a:lstStyle/>
          <a:p>
            <a:pPr>
              <a:buFont typeface="Wingdings" pitchFamily="2" charset="2"/>
              <a:buChar char="Ø"/>
            </a:pPr>
            <a:r>
              <a:rPr lang="tr-TR" dirty="0" smtClean="0">
                <a:latin typeface="Times New Roman" pitchFamily="18" charset="0"/>
                <a:cs typeface="Times New Roman" pitchFamily="18" charset="0"/>
              </a:rPr>
              <a:t>Kemirgen hayvanlar, %0,014 oranında </a:t>
            </a:r>
            <a:r>
              <a:rPr lang="tr-TR" dirty="0" err="1" smtClean="0">
                <a:latin typeface="Times New Roman" pitchFamily="18" charset="0"/>
                <a:cs typeface="Times New Roman" pitchFamily="18" charset="0"/>
              </a:rPr>
              <a:t>kapsaisin</a:t>
            </a:r>
            <a:r>
              <a:rPr lang="tr-TR" dirty="0" smtClean="0">
                <a:latin typeface="Times New Roman" pitchFamily="18" charset="0"/>
                <a:cs typeface="Times New Roman" pitchFamily="18" charset="0"/>
              </a:rPr>
              <a:t> içeren bir diyetle </a:t>
            </a:r>
            <a:r>
              <a:rPr lang="tr-TR" dirty="0" smtClean="0">
                <a:latin typeface="Times New Roman" pitchFamily="18" charset="0"/>
                <a:cs typeface="Times New Roman" pitchFamily="18" charset="0"/>
              </a:rPr>
              <a:t>beslendiğinde enerji </a:t>
            </a:r>
            <a:r>
              <a:rPr lang="tr-TR" dirty="0" smtClean="0">
                <a:latin typeface="Times New Roman" pitchFamily="18" charset="0"/>
                <a:cs typeface="Times New Roman" pitchFamily="18" charset="0"/>
              </a:rPr>
              <a:t>alımında bir fark gözlenmezken </a:t>
            </a:r>
            <a:r>
              <a:rPr lang="tr-TR" dirty="0" err="1" smtClean="0">
                <a:latin typeface="Times New Roman" pitchFamily="18" charset="0"/>
                <a:cs typeface="Times New Roman" pitchFamily="18" charset="0"/>
              </a:rPr>
              <a:t>visseral</a:t>
            </a:r>
            <a:r>
              <a:rPr lang="tr-TR" dirty="0" smtClean="0">
                <a:latin typeface="Times New Roman" pitchFamily="18" charset="0"/>
                <a:cs typeface="Times New Roman" pitchFamily="18" charset="0"/>
              </a:rPr>
              <a:t> yağ ağırlığında önemli oranda azalma bulunmuştur. </a:t>
            </a:r>
          </a:p>
        </p:txBody>
      </p:sp>
      <p:pic>
        <p:nvPicPr>
          <p:cNvPr id="2050" name="Picture 2" descr="C:\Users\mini\Desktop\images (3).jpg"/>
          <p:cNvPicPr>
            <a:picLocks noChangeAspect="1" noChangeArrowheads="1"/>
          </p:cNvPicPr>
          <p:nvPr/>
        </p:nvPicPr>
        <p:blipFill>
          <a:blip r:embed="rId2" cstate="print"/>
          <a:srcRect/>
          <a:stretch>
            <a:fillRect/>
          </a:stretch>
        </p:blipFill>
        <p:spPr bwMode="auto">
          <a:xfrm>
            <a:off x="1547664" y="5013176"/>
            <a:ext cx="4905326" cy="129614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7584" y="404664"/>
            <a:ext cx="7402016" cy="5361459"/>
          </a:xfrm>
        </p:spPr>
        <p:txBody>
          <a:bodyPr>
            <a:noAutofit/>
          </a:bodyPr>
          <a:lstStyle/>
          <a:p>
            <a:pPr marL="0" indent="0">
              <a:buNone/>
            </a:pPr>
            <a:r>
              <a:rPr lang="tr-TR" sz="2800" b="1" dirty="0" err="1">
                <a:latin typeface="Comic Sans MS" panose="030F0702030302020204" pitchFamily="66" charset="0"/>
                <a:cs typeface="Times New Roman" pitchFamily="18" charset="0"/>
              </a:rPr>
              <a:t>Solanaceae</a:t>
            </a:r>
            <a:r>
              <a:rPr lang="tr-TR" sz="2800" b="1" dirty="0">
                <a:latin typeface="Comic Sans MS" panose="030F0702030302020204" pitchFamily="66" charset="0"/>
                <a:cs typeface="Times New Roman" pitchFamily="18" charset="0"/>
              </a:rPr>
              <a:t> familyasının </a:t>
            </a:r>
            <a:r>
              <a:rPr lang="tr-TR" sz="2800" b="1" dirty="0" err="1">
                <a:latin typeface="Comic Sans MS" panose="030F0702030302020204" pitchFamily="66" charset="0"/>
                <a:cs typeface="Times New Roman" pitchFamily="18" charset="0"/>
              </a:rPr>
              <a:t>Capsicum</a:t>
            </a:r>
            <a:r>
              <a:rPr lang="tr-TR" sz="2800" b="1" dirty="0">
                <a:latin typeface="Comic Sans MS" panose="030F0702030302020204" pitchFamily="66" charset="0"/>
                <a:cs typeface="Times New Roman" pitchFamily="18" charset="0"/>
              </a:rPr>
              <a:t> cinsinden olan acı kırmızı </a:t>
            </a:r>
            <a:r>
              <a:rPr lang="tr-TR" sz="2800" b="1" dirty="0" smtClean="0">
                <a:latin typeface="Comic Sans MS" panose="030F0702030302020204" pitchFamily="66" charset="0"/>
                <a:cs typeface="Times New Roman" pitchFamily="18" charset="0"/>
              </a:rPr>
              <a:t>biber (</a:t>
            </a:r>
            <a:r>
              <a:rPr lang="tr-TR" sz="2800" b="1" i="1" dirty="0" err="1">
                <a:latin typeface="Comic Sans MS" panose="030F0702030302020204" pitchFamily="66" charset="0"/>
                <a:cs typeface="Times New Roman" pitchFamily="18" charset="0"/>
              </a:rPr>
              <a:t>Capsicum</a:t>
            </a:r>
            <a:r>
              <a:rPr lang="tr-TR" sz="2800" b="1" i="1" dirty="0">
                <a:latin typeface="Comic Sans MS" panose="030F0702030302020204" pitchFamily="66" charset="0"/>
                <a:cs typeface="Times New Roman" pitchFamily="18" charset="0"/>
              </a:rPr>
              <a:t> </a:t>
            </a:r>
            <a:r>
              <a:rPr lang="tr-TR" sz="2800" b="1" i="1" dirty="0" err="1">
                <a:latin typeface="Comic Sans MS" panose="030F0702030302020204" pitchFamily="66" charset="0"/>
                <a:cs typeface="Times New Roman" pitchFamily="18" charset="0"/>
              </a:rPr>
              <a:t>annuum</a:t>
            </a:r>
            <a:r>
              <a:rPr lang="tr-TR" sz="2800" b="1" i="1" dirty="0">
                <a:latin typeface="Comic Sans MS" panose="030F0702030302020204" pitchFamily="66" charset="0"/>
                <a:cs typeface="Times New Roman" pitchFamily="18" charset="0"/>
              </a:rPr>
              <a:t>) </a:t>
            </a:r>
            <a:r>
              <a:rPr lang="tr-TR" sz="2800" b="1" dirty="0">
                <a:latin typeface="Comic Sans MS" panose="030F0702030302020204" pitchFamily="66" charset="0"/>
                <a:cs typeface="Times New Roman" pitchFamily="18" charset="0"/>
              </a:rPr>
              <a:t>anavatanı Güney Amerika olmakla birlikte </a:t>
            </a:r>
            <a:r>
              <a:rPr lang="tr-TR" sz="2800" b="1" dirty="0" smtClean="0">
                <a:latin typeface="Comic Sans MS" panose="030F0702030302020204" pitchFamily="66" charset="0"/>
                <a:cs typeface="Times New Roman" pitchFamily="18" charset="0"/>
              </a:rPr>
              <a:t>Güney Asya </a:t>
            </a:r>
            <a:r>
              <a:rPr lang="tr-TR" sz="2800" b="1" dirty="0">
                <a:latin typeface="Comic Sans MS" panose="030F0702030302020204" pitchFamily="66" charset="0"/>
                <a:cs typeface="Times New Roman" pitchFamily="18" charset="0"/>
              </a:rPr>
              <a:t>ülkeleri, ülkemizin Güney Doğu Anadolu Bölgesi gibi </a:t>
            </a:r>
            <a:r>
              <a:rPr lang="tr-TR" sz="2800" b="1" dirty="0" smtClean="0">
                <a:latin typeface="Comic Sans MS" panose="030F0702030302020204" pitchFamily="66" charset="0"/>
                <a:cs typeface="Times New Roman" pitchFamily="18" charset="0"/>
              </a:rPr>
              <a:t>dünyanın çeşitli </a:t>
            </a:r>
            <a:r>
              <a:rPr lang="tr-TR" sz="2800" b="1" dirty="0">
                <a:latin typeface="Comic Sans MS" panose="030F0702030302020204" pitchFamily="66" charset="0"/>
                <a:cs typeface="Times New Roman" pitchFamily="18" charset="0"/>
              </a:rPr>
              <a:t>bölgelerinde 7000 yıldır yetiştirilmekte olup keskin ve </a:t>
            </a:r>
            <a:r>
              <a:rPr lang="tr-TR" sz="2800" b="1" dirty="0" smtClean="0">
                <a:latin typeface="Comic Sans MS" panose="030F0702030302020204" pitchFamily="66" charset="0"/>
                <a:cs typeface="Times New Roman" pitchFamily="18" charset="0"/>
              </a:rPr>
              <a:t>acı aroması </a:t>
            </a:r>
            <a:r>
              <a:rPr lang="tr-TR" sz="2800" b="1" dirty="0">
                <a:latin typeface="Comic Sans MS" panose="030F0702030302020204" pitchFamily="66" charset="0"/>
                <a:cs typeface="Times New Roman" pitchFamily="18" charset="0"/>
              </a:rPr>
              <a:t>nedeniyle yemeklerde baharat ve sos olarak </a:t>
            </a:r>
            <a:r>
              <a:rPr lang="tr-TR" sz="2800" b="1" dirty="0" smtClean="0">
                <a:latin typeface="Comic Sans MS" panose="030F0702030302020204" pitchFamily="66" charset="0"/>
                <a:cs typeface="Times New Roman" pitchFamily="18" charset="0"/>
              </a:rPr>
              <a:t>kullanılmaktadır.</a:t>
            </a:r>
            <a:endParaRPr lang="tr-TR" sz="2800" b="1" dirty="0">
              <a:latin typeface="Comic Sans MS" panose="030F0702030302020204" pitchFamily="66"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60648"/>
            <a:ext cx="8229600" cy="5217443"/>
          </a:xfrm>
        </p:spPr>
        <p:txBody>
          <a:bodyPr>
            <a:normAutofit/>
          </a:bodyPr>
          <a:lstStyle/>
          <a:p>
            <a:pPr>
              <a:buFont typeface="Wingdings" pitchFamily="2" charset="2"/>
              <a:buChar char="Ø"/>
            </a:pPr>
            <a:r>
              <a:rPr lang="tr-TR" dirty="0">
                <a:latin typeface="Times New Roman" pitchFamily="18" charset="0"/>
                <a:cs typeface="Times New Roman" pitchFamily="18" charset="0"/>
              </a:rPr>
              <a:t>Sadece </a:t>
            </a:r>
            <a:r>
              <a:rPr lang="tr-TR" dirty="0" err="1">
                <a:latin typeface="Times New Roman" pitchFamily="18" charset="0"/>
                <a:cs typeface="Times New Roman" pitchFamily="18" charset="0"/>
              </a:rPr>
              <a:t>Capsicum</a:t>
            </a:r>
            <a:r>
              <a:rPr lang="tr-TR" dirty="0">
                <a:latin typeface="Times New Roman" pitchFamily="18" charset="0"/>
                <a:cs typeface="Times New Roman" pitchFamily="18" charset="0"/>
              </a:rPr>
              <a:t> meyvelerinden elde edilen </a:t>
            </a:r>
            <a:r>
              <a:rPr lang="tr-TR" dirty="0" err="1">
                <a:latin typeface="Times New Roman" pitchFamily="18" charset="0"/>
                <a:cs typeface="Times New Roman" pitchFamily="18" charset="0"/>
              </a:rPr>
              <a:t>kapsaisin</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molekülü kristal </a:t>
            </a:r>
            <a:r>
              <a:rPr lang="tr-TR" dirty="0">
                <a:latin typeface="Times New Roman" pitchFamily="18" charset="0"/>
                <a:cs typeface="Times New Roman" pitchFamily="18" charset="0"/>
              </a:rPr>
              <a:t>formda ilk olarak 1816 yılında </a:t>
            </a:r>
            <a:r>
              <a:rPr lang="tr-TR" dirty="0" err="1" smtClean="0">
                <a:latin typeface="Times New Roman" pitchFamily="18" charset="0"/>
                <a:cs typeface="Times New Roman" pitchFamily="18" charset="0"/>
              </a:rPr>
              <a:t>Bucholz</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tarafından izole </a:t>
            </a:r>
            <a:r>
              <a:rPr lang="tr-TR" dirty="0" smtClean="0">
                <a:latin typeface="Times New Roman" pitchFamily="18" charset="0"/>
                <a:cs typeface="Times New Roman" pitchFamily="18" charset="0"/>
              </a:rPr>
              <a:t>edilmiştir.</a:t>
            </a:r>
          </a:p>
          <a:p>
            <a:pPr>
              <a:buFont typeface="Wingdings" pitchFamily="2" charset="2"/>
              <a:buChar char="Ø"/>
            </a:pPr>
            <a:r>
              <a:rPr lang="tr-TR" dirty="0">
                <a:latin typeface="Times New Roman" pitchFamily="18" charset="0"/>
                <a:cs typeface="Times New Roman" pitchFamily="18" charset="0"/>
              </a:rPr>
              <a:t>1878’de </a:t>
            </a:r>
            <a:r>
              <a:rPr lang="tr-TR" dirty="0" err="1">
                <a:latin typeface="Times New Roman" pitchFamily="18" charset="0"/>
                <a:cs typeface="Times New Roman" pitchFamily="18" charset="0"/>
              </a:rPr>
              <a:t>Högyes</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capsicol</a:t>
            </a:r>
            <a:r>
              <a:rPr lang="tr-TR" dirty="0">
                <a:latin typeface="Times New Roman" pitchFamily="18" charset="0"/>
                <a:cs typeface="Times New Roman" pitchFamily="18" charset="0"/>
              </a:rPr>
              <a:t> olarak </a:t>
            </a:r>
            <a:r>
              <a:rPr lang="tr-TR" dirty="0" smtClean="0">
                <a:latin typeface="Times New Roman" pitchFamily="18" charset="0"/>
                <a:cs typeface="Times New Roman" pitchFamily="18" charset="0"/>
              </a:rPr>
              <a:t>isimlendirdiği bu </a:t>
            </a:r>
            <a:r>
              <a:rPr lang="tr-TR" dirty="0">
                <a:latin typeface="Times New Roman" pitchFamily="18" charset="0"/>
                <a:cs typeface="Times New Roman" pitchFamily="18" charset="0"/>
              </a:rPr>
              <a:t>bileşiğin </a:t>
            </a:r>
            <a:r>
              <a:rPr lang="tr-TR" dirty="0" err="1">
                <a:latin typeface="Times New Roman" pitchFamily="18" charset="0"/>
                <a:cs typeface="Times New Roman" pitchFamily="18" charset="0"/>
              </a:rPr>
              <a:t>mukoz</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membranlarla</a:t>
            </a:r>
            <a:r>
              <a:rPr lang="tr-TR" dirty="0">
                <a:latin typeface="Times New Roman" pitchFamily="18" charset="0"/>
                <a:cs typeface="Times New Roman" pitchFamily="18" charset="0"/>
              </a:rPr>
              <a:t> temas ettiğinde yanma hissine </a:t>
            </a:r>
            <a:r>
              <a:rPr lang="tr-TR" dirty="0" smtClean="0">
                <a:latin typeface="Times New Roman" pitchFamily="18" charset="0"/>
                <a:cs typeface="Times New Roman" pitchFamily="18" charset="0"/>
              </a:rPr>
              <a:t>neden olmasının </a:t>
            </a:r>
            <a:r>
              <a:rPr lang="tr-TR" dirty="0">
                <a:latin typeface="Times New Roman" pitchFamily="18" charset="0"/>
                <a:cs typeface="Times New Roman" pitchFamily="18" charset="0"/>
              </a:rPr>
              <a:t>yanı sıra </a:t>
            </a:r>
            <a:r>
              <a:rPr lang="tr-TR" dirty="0" err="1">
                <a:latin typeface="Times New Roman" pitchFamily="18" charset="0"/>
                <a:cs typeface="Times New Roman" pitchFamily="18" charset="0"/>
              </a:rPr>
              <a:t>gastrik</a:t>
            </a:r>
            <a:r>
              <a:rPr lang="tr-TR" dirty="0">
                <a:latin typeface="Times New Roman" pitchFamily="18" charset="0"/>
                <a:cs typeface="Times New Roman" pitchFamily="18" charset="0"/>
              </a:rPr>
              <a:t> salgıda da artışa neden olduğunu kanıtlamıştır.</a:t>
            </a:r>
          </a:p>
        </p:txBody>
      </p:sp>
    </p:spTree>
  </p:cSld>
  <p:clrMapOvr>
    <a:masterClrMapping/>
  </p:clrMapOvr>
  <p:transition>
    <p:wheel spokes="2"/>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217443"/>
          </a:xfrm>
        </p:spPr>
        <p:txBody>
          <a:bodyPr>
            <a:normAutofit/>
          </a:bodyPr>
          <a:lstStyle/>
          <a:p>
            <a:pPr>
              <a:buFont typeface="Wingdings" pitchFamily="2" charset="2"/>
              <a:buChar char="Ø"/>
            </a:pPr>
            <a:r>
              <a:rPr lang="tr-TR" dirty="0" err="1" smtClean="0">
                <a:latin typeface="Times New Roman" pitchFamily="18" charset="0"/>
                <a:cs typeface="Times New Roman" pitchFamily="18" charset="0"/>
              </a:rPr>
              <a:t>Kapsaisin</a:t>
            </a:r>
            <a:r>
              <a:rPr lang="tr-TR" dirty="0" smtClean="0">
                <a:latin typeface="Times New Roman" pitchFamily="18" charset="0"/>
                <a:cs typeface="Times New Roman" pitchFamily="18" charset="0"/>
              </a:rPr>
              <a:t> bekletme, dondurma ve pişirmeye rağmen özelliklerini kaybetmez. Bu yüzden pişmiş yemeklerde etkisini gösterebilmektedir.</a:t>
            </a:r>
          </a:p>
          <a:p>
            <a:pPr>
              <a:buFont typeface="Wingdings" pitchFamily="2" charset="2"/>
              <a:buChar char="Ø"/>
            </a:pPr>
            <a:r>
              <a:rPr lang="tr-TR" dirty="0" smtClean="0">
                <a:latin typeface="Times New Roman" pitchFamily="18" charset="0"/>
                <a:cs typeface="Times New Roman" pitchFamily="18" charset="0"/>
              </a:rPr>
              <a:t>Acı biberin iyi bilinen bir özelliği yenildiği zaman ısı ve enerji harcaması artış hissidir.</a:t>
            </a:r>
          </a:p>
          <a:p>
            <a:pPr>
              <a:buFont typeface="Wingdings" pitchFamily="2" charset="2"/>
              <a:buChar char="Ø"/>
            </a:pPr>
            <a:r>
              <a:rPr lang="tr-TR" dirty="0" smtClean="0">
                <a:latin typeface="Times New Roman" pitchFamily="18" charset="0"/>
                <a:cs typeface="Times New Roman" pitchFamily="18" charset="0"/>
              </a:rPr>
              <a:t>İn </a:t>
            </a:r>
            <a:r>
              <a:rPr lang="tr-TR" dirty="0" err="1" smtClean="0">
                <a:latin typeface="Times New Roman" pitchFamily="18" charset="0"/>
                <a:cs typeface="Times New Roman" pitchFamily="18" charset="0"/>
              </a:rPr>
              <a:t>vivo</a:t>
            </a:r>
            <a:r>
              <a:rPr lang="tr-TR" dirty="0" smtClean="0">
                <a:latin typeface="Times New Roman" pitchFamily="18" charset="0"/>
                <a:cs typeface="Times New Roman" pitchFamily="18" charset="0"/>
              </a:rPr>
              <a:t> ve in </a:t>
            </a:r>
            <a:r>
              <a:rPr lang="tr-TR" dirty="0" err="1" smtClean="0">
                <a:latin typeface="Times New Roman" pitchFamily="18" charset="0"/>
                <a:cs typeface="Times New Roman" pitchFamily="18" charset="0"/>
              </a:rPr>
              <a:t>vitro</a:t>
            </a:r>
            <a:r>
              <a:rPr lang="tr-TR" dirty="0" smtClean="0">
                <a:latin typeface="Times New Roman" pitchFamily="18" charset="0"/>
                <a:cs typeface="Times New Roman" pitchFamily="18" charset="0"/>
              </a:rPr>
              <a:t> yapılan çalışmalarda </a:t>
            </a:r>
            <a:r>
              <a:rPr lang="tr-TR" dirty="0" err="1" smtClean="0">
                <a:latin typeface="Times New Roman" pitchFamily="18" charset="0"/>
                <a:cs typeface="Times New Roman" pitchFamily="18" charset="0"/>
              </a:rPr>
              <a:t>kapsaisin</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dihidrokapsaisin</a:t>
            </a:r>
            <a:r>
              <a:rPr lang="tr-TR" dirty="0" smtClean="0">
                <a:latin typeface="Times New Roman" pitchFamily="18" charset="0"/>
                <a:cs typeface="Times New Roman" pitchFamily="18" charset="0"/>
              </a:rPr>
              <a:t> enerji harcamasını artırarak vücut yağ birikimini azalttığı ve buna bağlı olarak da </a:t>
            </a:r>
            <a:r>
              <a:rPr lang="tr-TR" dirty="0" err="1" smtClean="0">
                <a:latin typeface="Times New Roman" pitchFamily="18" charset="0"/>
                <a:cs typeface="Times New Roman" pitchFamily="18" charset="0"/>
              </a:rPr>
              <a:t>obeziteyi</a:t>
            </a:r>
            <a:r>
              <a:rPr lang="tr-TR" dirty="0" smtClean="0">
                <a:latin typeface="Times New Roman" pitchFamily="18" charset="0"/>
                <a:cs typeface="Times New Roman" pitchFamily="18" charset="0"/>
              </a:rPr>
              <a:t> engellediği görülmüştür. </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4"/>
            <a:ext cx="8229600" cy="5361459"/>
          </a:xfrm>
        </p:spPr>
        <p:txBody>
          <a:bodyPr>
            <a:normAutofit/>
          </a:bodyPr>
          <a:lstStyle/>
          <a:p>
            <a:pPr>
              <a:buFont typeface="Wingdings" pitchFamily="2" charset="2"/>
              <a:buChar char="Ø"/>
            </a:pPr>
            <a:r>
              <a:rPr lang="tr-TR" dirty="0" smtClean="0">
                <a:latin typeface="Times New Roman" pitchFamily="18" charset="0"/>
                <a:cs typeface="Times New Roman" pitchFamily="18" charset="0"/>
              </a:rPr>
              <a:t> Acı </a:t>
            </a:r>
            <a:r>
              <a:rPr lang="tr-TR" dirty="0">
                <a:latin typeface="Times New Roman" pitchFamily="18" charset="0"/>
                <a:cs typeface="Times New Roman" pitchFamily="18" charset="0"/>
              </a:rPr>
              <a:t>biberin </a:t>
            </a:r>
            <a:r>
              <a:rPr lang="tr-TR" dirty="0" smtClean="0">
                <a:latin typeface="Times New Roman" pitchFamily="18" charset="0"/>
                <a:cs typeface="Times New Roman" pitchFamily="18" charset="0"/>
              </a:rPr>
              <a:t>yakıcı </a:t>
            </a:r>
            <a:r>
              <a:rPr lang="tr-TR" dirty="0">
                <a:latin typeface="Times New Roman" pitchFamily="18" charset="0"/>
                <a:cs typeface="Times New Roman" pitchFamily="18" charset="0"/>
              </a:rPr>
              <a:t>bir tadı vardır ve tüm insanlar bunu kilo kaybı için yüksek miktarlarda tüketemezler. Yakıcı tadı olmayan CH-19 tatlı biber bu nedenle güçlü bir cazip seçenek </a:t>
            </a:r>
            <a:r>
              <a:rPr lang="tr-TR" dirty="0" smtClean="0">
                <a:latin typeface="Times New Roman" pitchFamily="18" charset="0"/>
                <a:cs typeface="Times New Roman" pitchFamily="18" charset="0"/>
              </a:rPr>
              <a:t>olabilir.</a:t>
            </a:r>
          </a:p>
          <a:p>
            <a:pPr>
              <a:buFont typeface="Wingdings" pitchFamily="2" charset="2"/>
              <a:buChar char="Ø"/>
            </a:pPr>
            <a:r>
              <a:rPr lang="tr-TR" dirty="0" smtClean="0">
                <a:latin typeface="Times New Roman" pitchFamily="18" charset="0"/>
                <a:cs typeface="Times New Roman" pitchFamily="18" charset="0"/>
              </a:rPr>
              <a:t>Tek </a:t>
            </a:r>
            <a:r>
              <a:rPr lang="tr-TR" dirty="0">
                <a:latin typeface="Times New Roman" pitchFamily="18" charset="0"/>
                <a:cs typeface="Times New Roman" pitchFamily="18" charset="0"/>
              </a:rPr>
              <a:t>bir doz CH-19 tatlı biber vücut ısısını ve oksijen tüketimini artırırken tekrarlanan CH-19 tatlı biber alımı vücut ağırlığını azaltır, </a:t>
            </a:r>
            <a:r>
              <a:rPr lang="tr-TR" dirty="0" err="1">
                <a:latin typeface="Times New Roman" pitchFamily="18" charset="0"/>
                <a:cs typeface="Times New Roman" pitchFamily="18" charset="0"/>
              </a:rPr>
              <a:t>oksidasyonu</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destekler.</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835696" y="1124744"/>
            <a:ext cx="4392488" cy="4320479"/>
          </a:xfrm>
          <a:prstGeom prst="rect">
            <a:avLst/>
          </a:prstGeom>
        </p:spPr>
      </p:pic>
    </p:spTree>
    <p:extLst>
      <p:ext uri="{BB962C8B-B14F-4D97-AF65-F5344CB8AC3E}">
        <p14:creationId xmlns:p14="http://schemas.microsoft.com/office/powerpoint/2010/main" val="3863524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555776" y="404664"/>
            <a:ext cx="5825480" cy="2868168"/>
          </a:xfrm>
        </p:spPr>
        <p:txBody>
          <a:bodyPr/>
          <a:lstStyle/>
          <a:p>
            <a:r>
              <a:rPr lang="tr-TR" dirty="0" err="1" smtClean="0">
                <a:latin typeface="Times New Roman" pitchFamily="18" charset="0"/>
                <a:cs typeface="Times New Roman" pitchFamily="18" charset="0"/>
              </a:rPr>
              <a:t>KARDİYOVASKülER</a:t>
            </a:r>
            <a:r>
              <a:rPr lang="tr-TR"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YARARLAR</a:t>
            </a:r>
            <a:endParaRPr lang="tr-TR" dirty="0"/>
          </a:p>
        </p:txBody>
      </p:sp>
      <p:pic>
        <p:nvPicPr>
          <p:cNvPr id="10243" name="Picture 3" descr="C:\Users\mini\Desktop\images (10).jpg"/>
          <p:cNvPicPr>
            <a:picLocks noChangeAspect="1" noChangeArrowheads="1"/>
          </p:cNvPicPr>
          <p:nvPr/>
        </p:nvPicPr>
        <p:blipFill>
          <a:blip r:embed="rId2" cstate="print"/>
          <a:srcRect/>
          <a:stretch>
            <a:fillRect/>
          </a:stretch>
        </p:blipFill>
        <p:spPr bwMode="auto">
          <a:xfrm>
            <a:off x="2699792" y="3501008"/>
            <a:ext cx="6444208" cy="335699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4"/>
            <a:ext cx="7239000" cy="5691032"/>
          </a:xfrm>
        </p:spPr>
        <p:txBody>
          <a:bodyPr/>
          <a:lstStyle/>
          <a:p>
            <a:pPr>
              <a:buFont typeface="Wingdings" pitchFamily="2" charset="2"/>
              <a:buChar char="Ø"/>
            </a:pPr>
            <a:r>
              <a:rPr lang="tr-TR" dirty="0">
                <a:latin typeface="Times New Roman" pitchFamily="18" charset="0"/>
                <a:cs typeface="Times New Roman" pitchFamily="18" charset="0"/>
              </a:rPr>
              <a:t>Koroner kalp hastalığı, </a:t>
            </a:r>
            <a:r>
              <a:rPr lang="tr-TR" dirty="0" err="1">
                <a:latin typeface="Times New Roman" pitchFamily="18" charset="0"/>
                <a:cs typeface="Times New Roman" pitchFamily="18" charset="0"/>
              </a:rPr>
              <a:t>miyokardiyal</a:t>
            </a:r>
            <a:r>
              <a:rPr lang="tr-TR" dirty="0">
                <a:latin typeface="Times New Roman" pitchFamily="18" charset="0"/>
                <a:cs typeface="Times New Roman" pitchFamily="18" charset="0"/>
              </a:rPr>
              <a:t> enfarktüs, hipertansiyon ve </a:t>
            </a:r>
            <a:r>
              <a:rPr lang="tr-TR" dirty="0" err="1">
                <a:latin typeface="Times New Roman" pitchFamily="18" charset="0"/>
                <a:cs typeface="Times New Roman" pitchFamily="18" charset="0"/>
              </a:rPr>
              <a:t>ateroskleroz</a:t>
            </a:r>
            <a:r>
              <a:rPr lang="tr-TR" dirty="0">
                <a:latin typeface="Times New Roman" pitchFamily="18" charset="0"/>
                <a:cs typeface="Times New Roman" pitchFamily="18" charset="0"/>
              </a:rPr>
              <a:t> insan sağlığını tehdit eden potansiyel başlıca </a:t>
            </a:r>
            <a:r>
              <a:rPr lang="tr-TR" dirty="0" err="1" smtClean="0">
                <a:latin typeface="Times New Roman" pitchFamily="18" charset="0"/>
                <a:cs typeface="Times New Roman" pitchFamily="18" charset="0"/>
              </a:rPr>
              <a:t>kardiyovasküler</a:t>
            </a:r>
            <a:r>
              <a:rPr lang="tr-TR" dirty="0" smtClean="0">
                <a:latin typeface="Times New Roman" pitchFamily="18" charset="0"/>
                <a:cs typeface="Times New Roman" pitchFamily="18" charset="0"/>
              </a:rPr>
              <a:t> hastalıklardır.</a:t>
            </a:r>
          </a:p>
          <a:p>
            <a:pPr>
              <a:buFont typeface="Wingdings" pitchFamily="2" charset="2"/>
              <a:buChar char="Ø"/>
            </a:pPr>
            <a:r>
              <a:rPr lang="tr-TR" dirty="0" err="1" smtClean="0">
                <a:latin typeface="Times New Roman" pitchFamily="18" charset="0"/>
                <a:cs typeface="Times New Roman" pitchFamily="18" charset="0"/>
              </a:rPr>
              <a:t>Kapsaisinoidin</a:t>
            </a:r>
            <a:r>
              <a:rPr lang="tr-TR" dirty="0" smtClean="0">
                <a:latin typeface="Times New Roman" pitchFamily="18" charset="0"/>
                <a:cs typeface="Times New Roman" pitchFamily="18" charset="0"/>
              </a:rPr>
              <a:t> de </a:t>
            </a:r>
            <a:r>
              <a:rPr lang="tr-TR" dirty="0" err="1">
                <a:latin typeface="Times New Roman" pitchFamily="18" charset="0"/>
                <a:cs typeface="Times New Roman" pitchFamily="18" charset="0"/>
              </a:rPr>
              <a:t>kardiyovasküler</a:t>
            </a:r>
            <a:r>
              <a:rPr lang="tr-TR" dirty="0">
                <a:latin typeface="Times New Roman" pitchFamily="18" charset="0"/>
                <a:cs typeface="Times New Roman" pitchFamily="18" charset="0"/>
              </a:rPr>
              <a:t> sistem üzerinde potansiyel yararlı etkilerinin olduğuna dair kanıtlar </a:t>
            </a:r>
            <a:r>
              <a:rPr lang="tr-TR" dirty="0" smtClean="0">
                <a:latin typeface="Times New Roman" pitchFamily="18" charset="0"/>
                <a:cs typeface="Times New Roman" pitchFamily="18" charset="0"/>
              </a:rPr>
              <a:t>vardır.</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192688"/>
          </a:xfrm>
        </p:spPr>
        <p:txBody>
          <a:bodyPr>
            <a:normAutofit/>
          </a:bodyPr>
          <a:lstStyle/>
          <a:p>
            <a:pPr>
              <a:buFont typeface="Wingdings" pitchFamily="2" charset="2"/>
              <a:buChar char="Ø"/>
            </a:pPr>
            <a:r>
              <a:rPr lang="tr-TR" dirty="0">
                <a:latin typeface="Times New Roman" pitchFamily="18" charset="0"/>
                <a:cs typeface="Times New Roman" pitchFamily="18" charset="0"/>
              </a:rPr>
              <a:t>Son zamanlarda </a:t>
            </a:r>
            <a:r>
              <a:rPr lang="tr-TR" dirty="0" err="1">
                <a:latin typeface="Times New Roman" pitchFamily="18" charset="0"/>
                <a:cs typeface="Times New Roman" pitchFamily="18" charset="0"/>
              </a:rPr>
              <a:t>kapsaisin</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dihidrokapsaisinin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platelet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agregasyonunu</a:t>
            </a:r>
            <a:r>
              <a:rPr lang="tr-TR" dirty="0">
                <a:latin typeface="Times New Roman" pitchFamily="18" charset="0"/>
                <a:cs typeface="Times New Roman" pitchFamily="18" charset="0"/>
              </a:rPr>
              <a:t> ve pıhtılaşma aktivitesi faktörleri III ve </a:t>
            </a:r>
            <a:r>
              <a:rPr lang="tr-TR" dirty="0" err="1">
                <a:latin typeface="Times New Roman" pitchFamily="18" charset="0"/>
                <a:cs typeface="Times New Roman" pitchFamily="18" charset="0"/>
              </a:rPr>
              <a:t>IV’ü</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inhibe</a:t>
            </a:r>
            <a:r>
              <a:rPr lang="tr-TR" dirty="0">
                <a:latin typeface="Times New Roman" pitchFamily="18" charset="0"/>
                <a:cs typeface="Times New Roman" pitchFamily="18" charset="0"/>
              </a:rPr>
              <a:t> ettiği </a:t>
            </a:r>
            <a:r>
              <a:rPr lang="tr-TR" dirty="0" smtClean="0">
                <a:latin typeface="Times New Roman" pitchFamily="18" charset="0"/>
                <a:cs typeface="Times New Roman" pitchFamily="18" charset="0"/>
              </a:rPr>
              <a:t>bildirilmiştir.</a:t>
            </a:r>
          </a:p>
          <a:p>
            <a:pPr>
              <a:buFont typeface="Wingdings" pitchFamily="2" charset="2"/>
              <a:buChar char="Ø"/>
            </a:pPr>
            <a:r>
              <a:rPr lang="tr-TR" dirty="0" err="1">
                <a:latin typeface="Times New Roman" pitchFamily="18" charset="0"/>
                <a:cs typeface="Times New Roman" pitchFamily="18" charset="0"/>
              </a:rPr>
              <a:t>Platelet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agregasyonu</a:t>
            </a:r>
            <a:r>
              <a:rPr lang="tr-TR" dirty="0">
                <a:latin typeface="Times New Roman" pitchFamily="18" charset="0"/>
                <a:cs typeface="Times New Roman" pitchFamily="18" charset="0"/>
              </a:rPr>
              <a:t> üzerine </a:t>
            </a:r>
            <a:r>
              <a:rPr lang="tr-TR" dirty="0" err="1">
                <a:latin typeface="Times New Roman" pitchFamily="18" charset="0"/>
                <a:cs typeface="Times New Roman" pitchFamily="18" charset="0"/>
              </a:rPr>
              <a:t>kapsaisinoidin</a:t>
            </a:r>
            <a:r>
              <a:rPr lang="tr-TR" dirty="0">
                <a:latin typeface="Times New Roman" pitchFamily="18" charset="0"/>
                <a:cs typeface="Times New Roman" pitchFamily="18" charset="0"/>
              </a:rPr>
              <a:t> etkisi iyi anlaşılamamıştır. </a:t>
            </a:r>
            <a:r>
              <a:rPr lang="tr-TR" dirty="0" smtClean="0">
                <a:latin typeface="Times New Roman" pitchFamily="18" charset="0"/>
                <a:cs typeface="Times New Roman" pitchFamily="18" charset="0"/>
              </a:rPr>
              <a:t>Bu </a:t>
            </a:r>
            <a:r>
              <a:rPr lang="tr-TR" dirty="0">
                <a:latin typeface="Times New Roman" pitchFamily="18" charset="0"/>
                <a:cs typeface="Times New Roman" pitchFamily="18" charset="0"/>
              </a:rPr>
              <a:t>nedenle </a:t>
            </a:r>
            <a:r>
              <a:rPr lang="tr-TR" dirty="0" err="1">
                <a:latin typeface="Times New Roman" pitchFamily="18" charset="0"/>
                <a:cs typeface="Times New Roman" pitchFamily="18" charset="0"/>
              </a:rPr>
              <a:t>kapsaisinoidin</a:t>
            </a:r>
            <a:r>
              <a:rPr lang="tr-TR" dirty="0">
                <a:latin typeface="Times New Roman" pitchFamily="18" charset="0"/>
                <a:cs typeface="Times New Roman" pitchFamily="18" charset="0"/>
              </a:rPr>
              <a:t> anti-</a:t>
            </a:r>
            <a:r>
              <a:rPr lang="tr-TR" dirty="0" err="1">
                <a:latin typeface="Times New Roman" pitchFamily="18" charset="0"/>
                <a:cs typeface="Times New Roman" pitchFamily="18" charset="0"/>
              </a:rPr>
              <a:t>hemostatik</a:t>
            </a:r>
            <a:r>
              <a:rPr lang="tr-TR" dirty="0">
                <a:latin typeface="Times New Roman" pitchFamily="18" charset="0"/>
                <a:cs typeface="Times New Roman" pitchFamily="18" charset="0"/>
              </a:rPr>
              <a:t> özelliğini doğrulamak için ve kesin mekanizmalar için daha fazla araştırmaya ihtiyaç vardır.</a:t>
            </a:r>
          </a:p>
          <a:p>
            <a:pPr>
              <a:buFont typeface="Wingdings" pitchFamily="2" charset="2"/>
              <a:buChar char="Ø"/>
            </a:pP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7239000" cy="5619024"/>
          </a:xfrm>
        </p:spPr>
        <p:txBody>
          <a:bodyPr>
            <a:normAutofit/>
          </a:bodyPr>
          <a:lstStyle/>
          <a:p>
            <a:pPr>
              <a:buFont typeface="Wingdings" pitchFamily="2" charset="2"/>
              <a:buChar char="Ø"/>
            </a:pP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Kapsaisinodin</a:t>
            </a:r>
            <a:r>
              <a:rPr lang="tr-TR" dirty="0">
                <a:latin typeface="Times New Roman" pitchFamily="18" charset="0"/>
                <a:cs typeface="Times New Roman" pitchFamily="18" charset="0"/>
              </a:rPr>
              <a:t> anti-</a:t>
            </a:r>
            <a:r>
              <a:rPr lang="tr-TR" dirty="0" err="1">
                <a:latin typeface="Times New Roman" pitchFamily="18" charset="0"/>
                <a:cs typeface="Times New Roman" pitchFamily="18" charset="0"/>
              </a:rPr>
              <a:t>oksidan</a:t>
            </a:r>
            <a:r>
              <a:rPr lang="tr-TR" dirty="0">
                <a:latin typeface="Times New Roman" pitchFamily="18" charset="0"/>
                <a:cs typeface="Times New Roman" pitchFamily="18" charset="0"/>
              </a:rPr>
              <a:t> özelliği de kalp-damar sistemi üzerinde yaralı etkilere sahiptir</a:t>
            </a:r>
            <a:r>
              <a:rPr lang="tr-TR" dirty="0" smtClean="0">
                <a:latin typeface="Times New Roman" pitchFamily="18" charset="0"/>
                <a:cs typeface="Times New Roman" pitchFamily="18" charset="0"/>
              </a:rPr>
              <a:t>.</a:t>
            </a:r>
          </a:p>
          <a:p>
            <a:pPr>
              <a:buFont typeface="Wingdings" pitchFamily="2" charset="2"/>
              <a:buChar char="Ø"/>
            </a:pPr>
            <a:r>
              <a:rPr lang="tr-TR" dirty="0">
                <a:latin typeface="Times New Roman" pitchFamily="18" charset="0"/>
                <a:cs typeface="Times New Roman" pitchFamily="18" charset="0"/>
              </a:rPr>
              <a:t>LDL </a:t>
            </a:r>
            <a:r>
              <a:rPr lang="tr-TR" dirty="0" err="1">
                <a:latin typeface="Times New Roman" pitchFamily="18" charset="0"/>
                <a:cs typeface="Times New Roman" pitchFamily="18" charset="0"/>
              </a:rPr>
              <a:t>oksidasyonunun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ateroskleroz</a:t>
            </a:r>
            <a:r>
              <a:rPr lang="tr-TR" dirty="0">
                <a:latin typeface="Times New Roman" pitchFamily="18" charset="0"/>
                <a:cs typeface="Times New Roman" pitchFamily="18" charset="0"/>
              </a:rPr>
              <a:t> gelişmesi ve ilerlemesi için başlatıcı faktör olduğuna inanılmaktadır. </a:t>
            </a:r>
            <a:endParaRPr lang="tr-T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6048672"/>
          </a:xfrm>
        </p:spPr>
        <p:txBody>
          <a:bodyPr>
            <a:noAutofit/>
          </a:bodyPr>
          <a:lstStyle/>
          <a:p>
            <a:pPr>
              <a:buFont typeface="Wingdings" pitchFamily="2" charset="2"/>
              <a:buChar char="Ø"/>
            </a:pPr>
            <a:r>
              <a:rPr lang="tr-TR" dirty="0" smtClean="0">
                <a:latin typeface="Times New Roman" pitchFamily="18" charset="0"/>
                <a:cs typeface="Times New Roman" pitchFamily="18" charset="0"/>
              </a:rPr>
              <a:t>İn </a:t>
            </a:r>
            <a:r>
              <a:rPr lang="tr-TR" dirty="0" err="1" smtClean="0">
                <a:latin typeface="Times New Roman" pitchFamily="18" charset="0"/>
                <a:cs typeface="Times New Roman" pitchFamily="18" charset="0"/>
              </a:rPr>
              <a:t>vitro</a:t>
            </a:r>
            <a:r>
              <a:rPr lang="tr-TR" dirty="0" smtClean="0">
                <a:latin typeface="Times New Roman" pitchFamily="18" charset="0"/>
                <a:cs typeface="Times New Roman" pitchFamily="18" charset="0"/>
              </a:rPr>
              <a:t> olarak, </a:t>
            </a:r>
            <a:r>
              <a:rPr lang="tr-TR" dirty="0" err="1" smtClean="0">
                <a:latin typeface="Times New Roman" pitchFamily="18" charset="0"/>
                <a:cs typeface="Times New Roman" pitchFamily="18" charset="0"/>
              </a:rPr>
              <a:t>chili</a:t>
            </a:r>
            <a:r>
              <a:rPr lang="tr-TR" dirty="0" smtClean="0">
                <a:latin typeface="Times New Roman" pitchFamily="18" charset="0"/>
                <a:cs typeface="Times New Roman" pitchFamily="18" charset="0"/>
              </a:rPr>
              <a:t> biber özlerindeki </a:t>
            </a:r>
            <a:r>
              <a:rPr lang="tr-TR" dirty="0" err="1" smtClean="0">
                <a:latin typeface="Times New Roman" pitchFamily="18" charset="0"/>
                <a:cs typeface="Times New Roman" pitchFamily="18" charset="0"/>
              </a:rPr>
              <a:t>kapsaisin</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dihidrokapsaisinin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LDL’nin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oksidasyona</a:t>
            </a:r>
            <a:r>
              <a:rPr lang="tr-TR" dirty="0" smtClean="0">
                <a:latin typeface="Times New Roman" pitchFamily="18" charset="0"/>
                <a:cs typeface="Times New Roman" pitchFamily="18" charset="0"/>
              </a:rPr>
              <a:t> direncini arttırır, </a:t>
            </a:r>
            <a:r>
              <a:rPr lang="tr-TR" dirty="0" err="1" smtClean="0">
                <a:latin typeface="Times New Roman" pitchFamily="18" charset="0"/>
                <a:cs typeface="Times New Roman" pitchFamily="18" charset="0"/>
              </a:rPr>
              <a:t>oksidasyon</a:t>
            </a:r>
            <a:r>
              <a:rPr lang="tr-TR" dirty="0" smtClean="0">
                <a:latin typeface="Times New Roman" pitchFamily="18" charset="0"/>
                <a:cs typeface="Times New Roman" pitchFamily="18" charset="0"/>
              </a:rPr>
              <a:t> hızını yavaşlatarak </a:t>
            </a:r>
            <a:r>
              <a:rPr lang="tr-TR" dirty="0" err="1" smtClean="0">
                <a:latin typeface="Times New Roman" pitchFamily="18" charset="0"/>
                <a:cs typeface="Times New Roman" pitchFamily="18" charset="0"/>
              </a:rPr>
              <a:t>oksidasyonu</a:t>
            </a:r>
            <a:r>
              <a:rPr lang="tr-TR" dirty="0" smtClean="0">
                <a:latin typeface="Times New Roman" pitchFamily="18" charset="0"/>
                <a:cs typeface="Times New Roman" pitchFamily="18" charset="0"/>
              </a:rPr>
              <a:t> geciktirir.</a:t>
            </a:r>
          </a:p>
          <a:p>
            <a:pPr>
              <a:buFont typeface="Wingdings" pitchFamily="2" charset="2"/>
              <a:buChar char="Ø"/>
            </a:pPr>
            <a:r>
              <a:rPr lang="tr-TR" dirty="0" smtClean="0">
                <a:latin typeface="Times New Roman" pitchFamily="18" charset="0"/>
                <a:cs typeface="Times New Roman" pitchFamily="18" charset="0"/>
              </a:rPr>
              <a:t> İn </a:t>
            </a:r>
            <a:r>
              <a:rPr lang="tr-TR" dirty="0" err="1" smtClean="0">
                <a:latin typeface="Times New Roman" pitchFamily="18" charset="0"/>
                <a:cs typeface="Times New Roman" pitchFamily="18" charset="0"/>
              </a:rPr>
              <a:t>vivo</a:t>
            </a:r>
            <a:r>
              <a:rPr lang="tr-TR" dirty="0" smtClean="0">
                <a:latin typeface="Times New Roman" pitchFamily="18" charset="0"/>
                <a:cs typeface="Times New Roman" pitchFamily="18" charset="0"/>
              </a:rPr>
              <a:t> olarak ise, yüksek yağlı diyetle beslenen sıçanlarda </a:t>
            </a:r>
            <a:r>
              <a:rPr lang="tr-TR" dirty="0" err="1" smtClean="0">
                <a:latin typeface="Times New Roman" pitchFamily="18" charset="0"/>
                <a:cs typeface="Times New Roman" pitchFamily="18" charset="0"/>
              </a:rPr>
              <a:t>kapsaisin</a:t>
            </a:r>
            <a:r>
              <a:rPr lang="tr-TR" dirty="0" smtClean="0">
                <a:latin typeface="Times New Roman" pitchFamily="18" charset="0"/>
                <a:cs typeface="Times New Roman" pitchFamily="18" charset="0"/>
              </a:rPr>
              <a:t> uygulamasıyla toplam serum kolesterol ve </a:t>
            </a:r>
            <a:r>
              <a:rPr lang="tr-TR" dirty="0" err="1" smtClean="0">
                <a:latin typeface="Times New Roman" pitchFamily="18" charset="0"/>
                <a:cs typeface="Times New Roman" pitchFamily="18" charset="0"/>
              </a:rPr>
              <a:t>lipid</a:t>
            </a:r>
            <a:r>
              <a:rPr lang="tr-TR" dirty="0" smtClean="0">
                <a:latin typeface="Times New Roman" pitchFamily="18" charset="0"/>
                <a:cs typeface="Times New Roman" pitchFamily="18" charset="0"/>
              </a:rPr>
              <a:t> peroksit seviyesinin düştüğü gözlenmiştir. </a:t>
            </a:r>
          </a:p>
          <a:p>
            <a:pPr>
              <a:buFont typeface="Wingdings" pitchFamily="2" charset="2"/>
              <a:buChar char="Ø"/>
            </a:pPr>
            <a:r>
              <a:rPr lang="tr-TR" dirty="0" smtClean="0">
                <a:latin typeface="Times New Roman" pitchFamily="18" charset="0"/>
                <a:cs typeface="Times New Roman" pitchFamily="18" charset="0"/>
              </a:rPr>
              <a:t>4 hafta boyunca düzenli </a:t>
            </a:r>
            <a:r>
              <a:rPr lang="tr-TR" dirty="0" err="1" smtClean="0">
                <a:latin typeface="Times New Roman" pitchFamily="18" charset="0"/>
                <a:cs typeface="Times New Roman" pitchFamily="18" charset="0"/>
              </a:rPr>
              <a:t>chili</a:t>
            </a:r>
            <a:r>
              <a:rPr lang="tr-TR" dirty="0" smtClean="0">
                <a:latin typeface="Times New Roman" pitchFamily="18" charset="0"/>
                <a:cs typeface="Times New Roman" pitchFamily="18" charset="0"/>
              </a:rPr>
              <a:t> biber tüketimi sonucunda  ise yetişkin erkek ve kadınlarda serum </a:t>
            </a:r>
            <a:r>
              <a:rPr lang="tr-TR" dirty="0" err="1" smtClean="0">
                <a:latin typeface="Times New Roman" pitchFamily="18" charset="0"/>
                <a:cs typeface="Times New Roman" pitchFamily="18" charset="0"/>
              </a:rPr>
              <a:t>lipoproteinlerinin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oksidasyona</a:t>
            </a:r>
            <a:r>
              <a:rPr lang="tr-TR" dirty="0" smtClean="0">
                <a:latin typeface="Times New Roman" pitchFamily="18" charset="0"/>
                <a:cs typeface="Times New Roman" pitchFamily="18" charset="0"/>
              </a:rPr>
              <a:t> direncinin arttığı bulunmuştur.</a:t>
            </a:r>
          </a:p>
          <a:p>
            <a:pPr>
              <a:buFont typeface="Wingdings" pitchFamily="2" charset="2"/>
              <a:buChar char="Ø"/>
            </a:pP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4312"/>
            <a:ext cx="7239000" cy="5547016"/>
          </a:xfrm>
        </p:spPr>
        <p:txBody>
          <a:bodyPr/>
          <a:lstStyle/>
          <a:p>
            <a:r>
              <a:rPr lang="tr-TR" dirty="0"/>
              <a:t>Bu raporlar, </a:t>
            </a:r>
            <a:r>
              <a:rPr lang="tr-TR" dirty="0" err="1"/>
              <a:t>kapsaisinoidin</a:t>
            </a:r>
            <a:r>
              <a:rPr lang="tr-TR" dirty="0"/>
              <a:t> antioksidan özelliğinin </a:t>
            </a:r>
            <a:r>
              <a:rPr lang="tr-TR" dirty="0" err="1"/>
              <a:t>kardiyovasküler</a:t>
            </a:r>
            <a:r>
              <a:rPr lang="tr-TR" dirty="0"/>
              <a:t> hastalıkları özelliklede </a:t>
            </a:r>
            <a:r>
              <a:rPr lang="tr-TR" dirty="0" err="1"/>
              <a:t>ateroskleroz</a:t>
            </a:r>
            <a:r>
              <a:rPr lang="tr-TR" dirty="0"/>
              <a:t>, koroner kalp hastalığı gibi </a:t>
            </a:r>
            <a:r>
              <a:rPr lang="tr-TR" dirty="0" smtClean="0"/>
              <a:t>hastalıkları </a:t>
            </a:r>
            <a:r>
              <a:rPr lang="tr-TR" dirty="0"/>
              <a:t>önlemesini vurgulamaktadır.</a:t>
            </a:r>
          </a:p>
        </p:txBody>
      </p:sp>
      <p:pic>
        <p:nvPicPr>
          <p:cNvPr id="14338" name="Picture 2" descr="C:\Users\mini\Desktop\images (13).jpg"/>
          <p:cNvPicPr>
            <a:picLocks noChangeAspect="1" noChangeArrowheads="1"/>
          </p:cNvPicPr>
          <p:nvPr/>
        </p:nvPicPr>
        <p:blipFill>
          <a:blip r:embed="rId2" cstate="print"/>
          <a:srcRect/>
          <a:stretch>
            <a:fillRect/>
          </a:stretch>
        </p:blipFill>
        <p:spPr bwMode="auto">
          <a:xfrm>
            <a:off x="611560" y="3861048"/>
            <a:ext cx="7056784" cy="266429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43108" y="428604"/>
            <a:ext cx="6172200" cy="714380"/>
          </a:xfrm>
        </p:spPr>
        <p:txBody>
          <a:bodyPr>
            <a:normAutofit fontScale="90000"/>
          </a:bodyPr>
          <a:lstStyle/>
          <a:p>
            <a:r>
              <a:rPr lang="tr-TR" dirty="0" err="1" smtClean="0"/>
              <a:t>Gastrointestinal</a:t>
            </a:r>
            <a:r>
              <a:rPr lang="tr-TR" dirty="0" smtClean="0"/>
              <a:t> </a:t>
            </a:r>
            <a:r>
              <a:rPr lang="tr-TR" dirty="0" smtClean="0"/>
              <a:t>yararlar</a:t>
            </a:r>
            <a:endParaRPr lang="tr-TR" dirty="0"/>
          </a:p>
        </p:txBody>
      </p:sp>
      <p:sp>
        <p:nvSpPr>
          <p:cNvPr id="3" name="2 Alt Başlık"/>
          <p:cNvSpPr>
            <a:spLocks noGrp="1"/>
          </p:cNvSpPr>
          <p:nvPr>
            <p:ph type="subTitle" idx="1"/>
          </p:nvPr>
        </p:nvSpPr>
        <p:spPr>
          <a:xfrm>
            <a:off x="2143108" y="1285860"/>
            <a:ext cx="6172200" cy="4446120"/>
          </a:xfrm>
        </p:spPr>
        <p:txBody>
          <a:bodyPr/>
          <a:lstStyle/>
          <a:p>
            <a:r>
              <a:rPr lang="tr-TR" dirty="0" smtClean="0"/>
              <a:t>    </a:t>
            </a:r>
            <a:r>
              <a:rPr lang="tr-TR" sz="2400" dirty="0" err="1" smtClean="0"/>
              <a:t>Gastrointestinal</a:t>
            </a:r>
            <a:r>
              <a:rPr lang="tr-TR" sz="2400" dirty="0" smtClean="0"/>
              <a:t> sistem </a:t>
            </a:r>
            <a:r>
              <a:rPr lang="tr-TR" sz="2400" dirty="0" err="1" smtClean="0"/>
              <a:t>kardiyovasküler</a:t>
            </a:r>
            <a:r>
              <a:rPr lang="tr-TR" sz="2400" dirty="0" smtClean="0"/>
              <a:t> sistem gibi </a:t>
            </a:r>
            <a:r>
              <a:rPr lang="tr-TR" sz="2400" dirty="0" err="1" smtClean="0"/>
              <a:t>gastrointestinal</a:t>
            </a:r>
            <a:r>
              <a:rPr lang="tr-TR" sz="2400" dirty="0" smtClean="0"/>
              <a:t> mukoza bütünlüğünün zararlı müdahalelerine karşı , önemli rol oynadığına inanılan </a:t>
            </a:r>
            <a:r>
              <a:rPr lang="tr-TR" sz="2400" dirty="0" err="1" smtClean="0"/>
              <a:t>capsaisin</a:t>
            </a:r>
            <a:r>
              <a:rPr lang="tr-TR" sz="2400" dirty="0" smtClean="0"/>
              <a:t>, hassas algı sinirlerinden zengindir.</a:t>
            </a:r>
          </a:p>
          <a:p>
            <a:r>
              <a:rPr lang="tr-TR" sz="2400" dirty="0" smtClean="0"/>
              <a:t>     Acı biber gibi baharatlı yiyecek </a:t>
            </a:r>
            <a:r>
              <a:rPr lang="tr-TR" sz="2400" dirty="0" err="1" smtClean="0"/>
              <a:t>peptik</a:t>
            </a:r>
            <a:r>
              <a:rPr lang="tr-TR" sz="2400" dirty="0" smtClean="0"/>
              <a:t> ülser için genellikle yüksek bir risk faktörü olarak düşünülmüştür. Fakat bazı çalışmalar bunu doğrulamamaktadır.</a:t>
            </a:r>
          </a:p>
          <a:p>
            <a:endParaRPr lang="tr-TR" dirty="0" smtClean="0"/>
          </a:p>
          <a:p>
            <a:endParaRPr lang="tr-TR" dirty="0" smtClean="0"/>
          </a:p>
        </p:txBody>
      </p:sp>
      <p:pic>
        <p:nvPicPr>
          <p:cNvPr id="4" name="3 Resim" descr="Arnavut-biberi.jpg"/>
          <p:cNvPicPr>
            <a:picLocks noChangeAspect="1"/>
          </p:cNvPicPr>
          <p:nvPr/>
        </p:nvPicPr>
        <p:blipFill>
          <a:blip r:embed="rId2" cstate="print"/>
          <a:stretch>
            <a:fillRect/>
          </a:stretch>
        </p:blipFill>
        <p:spPr>
          <a:xfrm>
            <a:off x="3286116" y="4929174"/>
            <a:ext cx="3929090" cy="1928826"/>
          </a:xfrm>
          <a:prstGeom prst="rect">
            <a:avLst/>
          </a:prstGeom>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
            </a:r>
            <a:br>
              <a:rPr lang="tr-TR" dirty="0" smtClean="0"/>
            </a:br>
            <a:endParaRPr lang="tr-TR" dirty="0"/>
          </a:p>
        </p:txBody>
      </p:sp>
      <p:sp>
        <p:nvSpPr>
          <p:cNvPr id="3" name="2 İçerik Yer Tutucusu"/>
          <p:cNvSpPr>
            <a:spLocks noGrp="1"/>
          </p:cNvSpPr>
          <p:nvPr>
            <p:ph idx="1"/>
          </p:nvPr>
        </p:nvSpPr>
        <p:spPr>
          <a:xfrm>
            <a:off x="1435608" y="428604"/>
            <a:ext cx="7498080" cy="5819796"/>
          </a:xfrm>
        </p:spPr>
        <p:txBody>
          <a:bodyPr>
            <a:normAutofit/>
          </a:bodyPr>
          <a:lstStyle/>
          <a:p>
            <a:r>
              <a:rPr lang="tr-TR" sz="2400" dirty="0" err="1" smtClean="0"/>
              <a:t>Kapsaisinosidler</a:t>
            </a:r>
            <a:r>
              <a:rPr lang="tr-TR" sz="2400" dirty="0" smtClean="0"/>
              <a:t>, ilaç tedavisinin doz ve/veya süresine bağlı olarak </a:t>
            </a:r>
            <a:r>
              <a:rPr lang="tr-TR" sz="2400" dirty="0" err="1" smtClean="0"/>
              <a:t>gastrointestinal</a:t>
            </a:r>
            <a:r>
              <a:rPr lang="tr-TR" sz="2400" dirty="0" smtClean="0"/>
              <a:t> mukoza üzerinde ya faydalı ya da ölümcül etkiler açığa çıkartır.</a:t>
            </a:r>
          </a:p>
          <a:p>
            <a:r>
              <a:rPr lang="tr-TR" sz="2400" dirty="0" err="1" smtClean="0"/>
              <a:t>Kapsaisinosidlerin</a:t>
            </a:r>
            <a:r>
              <a:rPr lang="tr-TR" sz="2400" dirty="0" smtClean="0"/>
              <a:t> yüksek bir dozu genellikle </a:t>
            </a:r>
            <a:r>
              <a:rPr lang="tr-TR" sz="2400" dirty="0" err="1" smtClean="0"/>
              <a:t>nörotransmitterlerin</a:t>
            </a:r>
            <a:r>
              <a:rPr lang="tr-TR" sz="2400" dirty="0" smtClean="0"/>
              <a:t> tükenmesine ve </a:t>
            </a:r>
            <a:r>
              <a:rPr lang="tr-TR" sz="2400" dirty="0" err="1" smtClean="0"/>
              <a:t>kapsaisin</a:t>
            </a:r>
            <a:r>
              <a:rPr lang="tr-TR" sz="2400" dirty="0" smtClean="0"/>
              <a:t>, hassas sinir hücrelerine zarara neden olurken düşük dozu bazal </a:t>
            </a:r>
            <a:r>
              <a:rPr lang="tr-TR" sz="2400" dirty="0" err="1" smtClean="0"/>
              <a:t>gastrik</a:t>
            </a:r>
            <a:r>
              <a:rPr lang="tr-TR" sz="2400" dirty="0" smtClean="0"/>
              <a:t> </a:t>
            </a:r>
            <a:r>
              <a:rPr lang="tr-TR" sz="2400" dirty="0" err="1" smtClean="0"/>
              <a:t>mukozal</a:t>
            </a:r>
            <a:r>
              <a:rPr lang="tr-TR" sz="2400" dirty="0" smtClean="0"/>
              <a:t> kan akışı ve </a:t>
            </a:r>
            <a:r>
              <a:rPr lang="tr-TR" sz="2400" dirty="0" err="1" smtClean="0"/>
              <a:t>gastrik</a:t>
            </a:r>
            <a:r>
              <a:rPr lang="tr-TR" sz="2400" dirty="0" smtClean="0"/>
              <a:t> mukus salgısını düşürebilir.</a:t>
            </a:r>
          </a:p>
          <a:p>
            <a:endParaRPr lang="tr-TR" sz="2400" dirty="0"/>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357166"/>
            <a:ext cx="7498080" cy="5891234"/>
          </a:xfrm>
        </p:spPr>
        <p:txBody>
          <a:bodyPr>
            <a:normAutofit/>
          </a:bodyPr>
          <a:lstStyle/>
          <a:p>
            <a:r>
              <a:rPr lang="tr-TR" sz="2400" dirty="0" err="1" smtClean="0"/>
              <a:t>Kapsinoidlerin</a:t>
            </a:r>
            <a:r>
              <a:rPr lang="tr-TR" sz="2400" dirty="0" smtClean="0"/>
              <a:t> etkisinin </a:t>
            </a:r>
            <a:r>
              <a:rPr lang="tr-TR" sz="2400" dirty="0" err="1" smtClean="0"/>
              <a:t>gastrointestinal</a:t>
            </a:r>
            <a:r>
              <a:rPr lang="tr-TR" sz="2400" dirty="0" smtClean="0"/>
              <a:t> sistem üzerindeki etkileri henüz ölçülmemiştir.</a:t>
            </a:r>
          </a:p>
          <a:p>
            <a:r>
              <a:rPr lang="tr-TR" sz="2400" dirty="0" smtClean="0"/>
              <a:t>Son zamanlarda </a:t>
            </a:r>
            <a:r>
              <a:rPr lang="tr-TR" sz="2400" dirty="0" err="1" smtClean="0"/>
              <a:t>kapsinoidlerin</a:t>
            </a:r>
            <a:r>
              <a:rPr lang="tr-TR" sz="2400" dirty="0" smtClean="0"/>
              <a:t> zehirliliğini ölçmek için fareler üzerinde seri çalışmalar yapılmıştır.</a:t>
            </a:r>
          </a:p>
          <a:p>
            <a:r>
              <a:rPr lang="tr-TR" sz="2400" dirty="0" smtClean="0"/>
              <a:t>Farelerin akciğerlerinde gözlenen </a:t>
            </a:r>
            <a:r>
              <a:rPr lang="tr-TR" sz="2400" dirty="0" err="1" smtClean="0"/>
              <a:t>toksik</a:t>
            </a:r>
            <a:r>
              <a:rPr lang="tr-TR" sz="2400" dirty="0" smtClean="0"/>
              <a:t> etki sadece yüksek dozda meydana gelmiştir.(1000 mg/kg) </a:t>
            </a:r>
          </a:p>
          <a:p>
            <a:r>
              <a:rPr lang="tr-TR" sz="2400" dirty="0" smtClean="0"/>
              <a:t>Bunun tersine bir önceki çalışmada, daha düşük dozda </a:t>
            </a:r>
            <a:r>
              <a:rPr lang="tr-TR" sz="2400" dirty="0" err="1" smtClean="0"/>
              <a:t>kapsaisinli</a:t>
            </a:r>
            <a:r>
              <a:rPr lang="tr-TR" sz="2400" dirty="0" smtClean="0"/>
              <a:t> tedavi öncesinde </a:t>
            </a:r>
            <a:r>
              <a:rPr lang="tr-TR" sz="2400" dirty="0" err="1" smtClean="0"/>
              <a:t>rutekarpinin</a:t>
            </a:r>
            <a:r>
              <a:rPr lang="tr-TR" sz="2400" dirty="0" smtClean="0"/>
              <a:t> </a:t>
            </a:r>
            <a:r>
              <a:rPr lang="tr-TR" sz="2400" dirty="0" err="1" smtClean="0"/>
              <a:t>gastrik</a:t>
            </a:r>
            <a:r>
              <a:rPr lang="tr-TR" sz="2400" dirty="0" smtClean="0"/>
              <a:t> </a:t>
            </a:r>
            <a:r>
              <a:rPr lang="tr-TR" sz="2400" dirty="0" err="1" smtClean="0"/>
              <a:t>mukozal</a:t>
            </a:r>
            <a:r>
              <a:rPr lang="tr-TR" sz="2400" dirty="0" smtClean="0"/>
              <a:t> yara üzerindeki koruyucu etkileri seyreltebildiği gözlenmiştir.(50 mg/kg)</a:t>
            </a:r>
          </a:p>
          <a:p>
            <a:r>
              <a:rPr lang="tr-TR" sz="2400" dirty="0" smtClean="0"/>
              <a:t>Bu veri </a:t>
            </a:r>
            <a:r>
              <a:rPr lang="tr-TR" sz="2400" dirty="0" err="1" smtClean="0"/>
              <a:t>kapsinoidlerin</a:t>
            </a:r>
            <a:r>
              <a:rPr lang="tr-TR" sz="2400" dirty="0" smtClean="0"/>
              <a:t> </a:t>
            </a:r>
            <a:r>
              <a:rPr lang="tr-TR" sz="2400" dirty="0" err="1" smtClean="0"/>
              <a:t>kapsaisinoidlerden</a:t>
            </a:r>
            <a:r>
              <a:rPr lang="tr-TR" sz="2400" dirty="0" smtClean="0"/>
              <a:t> daha az zehirli olduğunu gösterir.</a:t>
            </a:r>
            <a:endParaRPr lang="tr-TR" sz="2400"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latin typeface="Comic Sans MS" panose="030F0702030302020204" pitchFamily="66" charset="0"/>
              </a:rPr>
              <a:t>Günümüzde, duyarlılık eşiği değişebilmekle birlikte dilin tüm bölümlerinin tüm tatları algıladığı bilinmektedir</a:t>
            </a:r>
          </a:p>
        </p:txBody>
      </p:sp>
    </p:spTree>
    <p:extLst>
      <p:ext uri="{BB962C8B-B14F-4D97-AF65-F5344CB8AC3E}">
        <p14:creationId xmlns:p14="http://schemas.microsoft.com/office/powerpoint/2010/main" val="1714353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Autofit/>
          </a:bodyPr>
          <a:lstStyle/>
          <a:p>
            <a:pPr marL="0" indent="0">
              <a:buNone/>
            </a:pPr>
            <a:r>
              <a:rPr lang="tr-TR" sz="2400" b="1" dirty="0" smtClean="0">
                <a:solidFill>
                  <a:srgbClr val="FF0000"/>
                </a:solidFill>
                <a:latin typeface="Comic Sans MS" panose="030F0702030302020204" pitchFamily="66" charset="0"/>
              </a:rPr>
              <a:t>Tatlı: </a:t>
            </a:r>
            <a:r>
              <a:rPr lang="tr-TR" sz="2400" b="1" dirty="0" smtClean="0">
                <a:latin typeface="Comic Sans MS" panose="030F0702030302020204" pitchFamily="66" charset="0"/>
              </a:rPr>
              <a:t>Tatlılık</a:t>
            </a:r>
            <a:r>
              <a:rPr lang="tr-TR" sz="2400" b="1" dirty="0">
                <a:latin typeface="Comic Sans MS" panose="030F0702030302020204" pitchFamily="66" charset="0"/>
              </a:rPr>
              <a:t>, dile temas eden nesnelerde şeker ve bazı diğer maddelerin bulunması sonucu ortaya çıkar. Şekerlemeler, baklava gibi tatlılar ve elma, muz gibi meyveler, ağırlıklı olarak tatlı olan gıdalara örnek verilebilir.</a:t>
            </a:r>
          </a:p>
          <a:p>
            <a:endParaRPr lang="tr-TR" sz="2400" b="1" dirty="0">
              <a:latin typeface="Comic Sans MS" panose="030F0702030302020204" pitchFamily="66" charset="0"/>
            </a:endParaRPr>
          </a:p>
          <a:p>
            <a:pPr marL="0" indent="0">
              <a:buNone/>
            </a:pPr>
            <a:r>
              <a:rPr lang="tr-TR" sz="2400" b="1" dirty="0" smtClean="0">
                <a:solidFill>
                  <a:srgbClr val="FF0000"/>
                </a:solidFill>
                <a:latin typeface="Comic Sans MS" panose="030F0702030302020204" pitchFamily="66" charset="0"/>
              </a:rPr>
              <a:t>Tuzlu: </a:t>
            </a:r>
            <a:r>
              <a:rPr lang="tr-TR" sz="2400" b="1" dirty="0" smtClean="0">
                <a:latin typeface="Comic Sans MS" panose="030F0702030302020204" pitchFamily="66" charset="0"/>
              </a:rPr>
              <a:t>Tuzluluk</a:t>
            </a:r>
            <a:r>
              <a:rPr lang="tr-TR" sz="2400" b="1" dirty="0">
                <a:latin typeface="Comic Sans MS" panose="030F0702030302020204" pitchFamily="66" charset="0"/>
              </a:rPr>
              <a:t>, nesnelerde başlıca olarak sodyum iyonları bulunması sonucu ortaya çıkar. Bazı diğer alkali metaller de tuzlu tat verirler.</a:t>
            </a:r>
          </a:p>
          <a:p>
            <a:endParaRPr lang="tr-TR" sz="2400" b="1" dirty="0">
              <a:latin typeface="Comic Sans MS" panose="030F0702030302020204" pitchFamily="66" charset="0"/>
            </a:endParaRPr>
          </a:p>
          <a:p>
            <a:pPr marL="0" indent="0">
              <a:buNone/>
            </a:pPr>
            <a:r>
              <a:rPr lang="tr-TR" sz="2400" b="1" dirty="0" smtClean="0">
                <a:solidFill>
                  <a:srgbClr val="FF0000"/>
                </a:solidFill>
                <a:latin typeface="Comic Sans MS" panose="030F0702030302020204" pitchFamily="66" charset="0"/>
              </a:rPr>
              <a:t>Ekşi: </a:t>
            </a:r>
            <a:r>
              <a:rPr lang="tr-TR" sz="2400" b="1" dirty="0" smtClean="0">
                <a:latin typeface="Comic Sans MS" panose="030F0702030302020204" pitchFamily="66" charset="0"/>
              </a:rPr>
              <a:t>Ekşilik</a:t>
            </a:r>
            <a:r>
              <a:rPr lang="tr-TR" sz="2400" b="1" dirty="0">
                <a:latin typeface="Comic Sans MS" panose="030F0702030302020204" pitchFamily="66" charset="0"/>
              </a:rPr>
              <a:t>, nesnelerdeki asit oranına bağlı bir durumdur. Ekşilik, hidroklorik asit baz alınarak ölçülür. Hidroklorik </a:t>
            </a:r>
            <a:r>
              <a:rPr lang="tr-TR" sz="2400" b="1" dirty="0" err="1">
                <a:latin typeface="Comic Sans MS" panose="030F0702030302020204" pitchFamily="66" charset="0"/>
              </a:rPr>
              <a:t>asitin</a:t>
            </a:r>
            <a:r>
              <a:rPr lang="tr-TR" sz="2400" b="1" dirty="0">
                <a:latin typeface="Comic Sans MS" panose="030F0702030302020204" pitchFamily="66" charset="0"/>
              </a:rPr>
              <a:t> ekşilik indeksi 1'dir. Vişne ve limon ağırlıklı olarak ekşi tada sahip yiyeceklere örnek gösterilebilir.</a:t>
            </a:r>
          </a:p>
          <a:p>
            <a:pPr marL="0" indent="0">
              <a:buNone/>
            </a:pPr>
            <a:endParaRPr lang="tr-TR" sz="1800" dirty="0"/>
          </a:p>
        </p:txBody>
      </p:sp>
    </p:spTree>
    <p:extLst>
      <p:ext uri="{BB962C8B-B14F-4D97-AF65-F5344CB8AC3E}">
        <p14:creationId xmlns:p14="http://schemas.microsoft.com/office/powerpoint/2010/main" val="352137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p:spPr>
        <p:txBody>
          <a:bodyPr>
            <a:normAutofit fontScale="70000" lnSpcReduction="20000"/>
          </a:bodyPr>
          <a:lstStyle/>
          <a:p>
            <a:pPr marL="0" indent="0">
              <a:buNone/>
            </a:pPr>
            <a:endParaRPr lang="tr-TR" dirty="0"/>
          </a:p>
          <a:p>
            <a:pPr marL="0" indent="0">
              <a:buNone/>
            </a:pPr>
            <a:r>
              <a:rPr lang="tr-TR" b="1" dirty="0" smtClean="0">
                <a:solidFill>
                  <a:srgbClr val="FF0000"/>
                </a:solidFill>
                <a:latin typeface="Comic Sans MS" panose="030F0702030302020204" pitchFamily="66" charset="0"/>
              </a:rPr>
              <a:t>Bitter: </a:t>
            </a:r>
            <a:r>
              <a:rPr lang="tr-TR" b="1" dirty="0" smtClean="0">
                <a:latin typeface="Comic Sans MS" panose="030F0702030302020204" pitchFamily="66" charset="0"/>
              </a:rPr>
              <a:t>Bitter</a:t>
            </a:r>
            <a:r>
              <a:rPr lang="tr-TR" b="1" dirty="0">
                <a:latin typeface="Comic Sans MS" panose="030F0702030302020204" pitchFamily="66" charset="0"/>
              </a:rPr>
              <a:t>, buruk veya acımtırak olarak tanımlanabilecek bir tattır. Zaman zaman gıdalara kasıtlı olarak eklenmekle birlikte genellikle hoş olmayan bir lezzet olarak kabul edilir. Bitter tat veren nesnelere örnek olarak limon kabuğu, bira, zeytin ve kahve verilebilir. Doğadaki pek çok zehirli bitki bitter tada sahiptir ve evrim biyologları insanda düşük </a:t>
            </a:r>
            <a:r>
              <a:rPr lang="tr-TR" b="1" dirty="0" err="1">
                <a:latin typeface="Comic Sans MS" panose="030F0702030302020204" pitchFamily="66" charset="0"/>
              </a:rPr>
              <a:t>eşikli</a:t>
            </a:r>
            <a:r>
              <a:rPr lang="tr-TR" b="1" dirty="0">
                <a:latin typeface="Comic Sans MS" panose="030F0702030302020204" pitchFamily="66" charset="0"/>
              </a:rPr>
              <a:t> (keskin) bir bitter tat alma duyusunun bulunmasının evrimsel avantajları olduğunu düşünmektedir.</a:t>
            </a:r>
          </a:p>
          <a:p>
            <a:endParaRPr lang="tr-TR" b="1" dirty="0">
              <a:latin typeface="Comic Sans MS" panose="030F0702030302020204" pitchFamily="66" charset="0"/>
            </a:endParaRPr>
          </a:p>
          <a:p>
            <a:pPr marL="0" indent="0">
              <a:buNone/>
            </a:pPr>
            <a:r>
              <a:rPr lang="tr-TR" b="1" dirty="0" err="1" smtClean="0">
                <a:solidFill>
                  <a:srgbClr val="FF0000"/>
                </a:solidFill>
                <a:latin typeface="Comic Sans MS" panose="030F0702030302020204" pitchFamily="66" charset="0"/>
              </a:rPr>
              <a:t>Umami</a:t>
            </a:r>
            <a:r>
              <a:rPr lang="tr-TR" b="1" dirty="0" smtClean="0">
                <a:solidFill>
                  <a:srgbClr val="FF0000"/>
                </a:solidFill>
                <a:latin typeface="Comic Sans MS" panose="030F0702030302020204" pitchFamily="66" charset="0"/>
              </a:rPr>
              <a:t>: </a:t>
            </a:r>
            <a:r>
              <a:rPr lang="tr-TR" b="1" dirty="0" smtClean="0">
                <a:latin typeface="Comic Sans MS" panose="030F0702030302020204" pitchFamily="66" charset="0"/>
              </a:rPr>
              <a:t>«Lezzetli</a:t>
            </a:r>
            <a:r>
              <a:rPr lang="tr-TR" b="1" dirty="0">
                <a:latin typeface="Comic Sans MS" panose="030F0702030302020204" pitchFamily="66" charset="0"/>
              </a:rPr>
              <a:t>" anlamına gelen Japonca kökenli bir sözcüktür ve 20. yüzyılda insanın algıladığı ana tatlardan biri olduğu anlaşılmıştır. </a:t>
            </a:r>
            <a:r>
              <a:rPr lang="tr-TR" b="1" dirty="0" err="1">
                <a:latin typeface="Comic Sans MS" panose="030F0702030302020204" pitchFamily="66" charset="0"/>
              </a:rPr>
              <a:t>Umami</a:t>
            </a:r>
            <a:r>
              <a:rPr lang="tr-TR" b="1" dirty="0">
                <a:latin typeface="Comic Sans MS" panose="030F0702030302020204" pitchFamily="66" charset="0"/>
              </a:rPr>
              <a:t>, şekerli olmayan, etimsi tatları tarif etmek için kullanılır. Ağırlıklı olarak </a:t>
            </a:r>
            <a:r>
              <a:rPr lang="tr-TR" b="1" dirty="0" err="1">
                <a:latin typeface="Comic Sans MS" panose="030F0702030302020204" pitchFamily="66" charset="0"/>
              </a:rPr>
              <a:t>umami</a:t>
            </a:r>
            <a:r>
              <a:rPr lang="tr-TR" b="1" dirty="0">
                <a:latin typeface="Comic Sans MS" panose="030F0702030302020204" pitchFamily="66" charset="0"/>
              </a:rPr>
              <a:t> tada sahip gıdalara örnek olarak domates, tahıllar ve kuru fasulye verilebilir. Gıda katkısı </a:t>
            </a:r>
            <a:r>
              <a:rPr lang="tr-TR" b="1" dirty="0" err="1">
                <a:latin typeface="Comic Sans MS" panose="030F0702030302020204" pitchFamily="66" charset="0"/>
              </a:rPr>
              <a:t>monosodyum</a:t>
            </a:r>
            <a:r>
              <a:rPr lang="tr-TR" b="1" dirty="0">
                <a:latin typeface="Comic Sans MS" panose="030F0702030302020204" pitchFamily="66" charset="0"/>
              </a:rPr>
              <a:t> </a:t>
            </a:r>
            <a:r>
              <a:rPr lang="tr-TR" b="1" dirty="0" err="1">
                <a:latin typeface="Comic Sans MS" panose="030F0702030302020204" pitchFamily="66" charset="0"/>
              </a:rPr>
              <a:t>glutamat</a:t>
            </a:r>
            <a:r>
              <a:rPr lang="tr-TR" b="1" dirty="0">
                <a:latin typeface="Comic Sans MS" panose="030F0702030302020204" pitchFamily="66" charset="0"/>
              </a:rPr>
              <a:t> (MSG), kuvvetli bir </a:t>
            </a:r>
            <a:r>
              <a:rPr lang="tr-TR" b="1" dirty="0" err="1">
                <a:latin typeface="Comic Sans MS" panose="030F0702030302020204" pitchFamily="66" charset="0"/>
              </a:rPr>
              <a:t>umami</a:t>
            </a:r>
            <a:r>
              <a:rPr lang="tr-TR" b="1" dirty="0">
                <a:latin typeface="Comic Sans MS" panose="030F0702030302020204" pitchFamily="66" charset="0"/>
              </a:rPr>
              <a:t> tada sahiptir.</a:t>
            </a:r>
          </a:p>
        </p:txBody>
      </p:sp>
    </p:spTree>
    <p:extLst>
      <p:ext uri="{BB962C8B-B14F-4D97-AF65-F5344CB8AC3E}">
        <p14:creationId xmlns:p14="http://schemas.microsoft.com/office/powerpoint/2010/main" val="117224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p:txBody>
          <a:bodyPr/>
          <a:lstStyle/>
          <a:p>
            <a:endParaRPr lang="tr-TR"/>
          </a:p>
        </p:txBody>
      </p:sp>
      <p:sp>
        <p:nvSpPr>
          <p:cNvPr id="3" name="Alt Başlık 2"/>
          <p:cNvSpPr>
            <a:spLocks noGrp="1"/>
          </p:cNvSpPr>
          <p:nvPr>
            <p:ph idx="1"/>
          </p:nvPr>
        </p:nvSpPr>
        <p:spPr>
          <a:xfrm>
            <a:off x="457200" y="4365104"/>
            <a:ext cx="7931224" cy="2090632"/>
          </a:xfrm>
        </p:spPr>
        <p:txBody>
          <a:bodyPr>
            <a:normAutofit/>
          </a:bodyPr>
          <a:lstStyle/>
          <a:p>
            <a:pPr marL="0" indent="0" algn="ctr">
              <a:buNone/>
            </a:pPr>
            <a:r>
              <a:rPr lang="tr-TR" sz="4400" b="1" dirty="0" smtClean="0">
                <a:solidFill>
                  <a:srgbClr val="C00000"/>
                </a:solidFill>
                <a:latin typeface="Comic Sans MS" panose="030F0702030302020204" pitchFamily="66" charset="0"/>
              </a:rPr>
              <a:t>FONKSİYONEL BİR BESİN “ACI BİBER”</a:t>
            </a:r>
            <a:endParaRPr lang="tr-TR" sz="4400" b="1" dirty="0">
              <a:solidFill>
                <a:srgbClr val="C00000"/>
              </a:solidFill>
              <a:latin typeface="Comic Sans MS" panose="030F0702030302020204" pitchFamily="66"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764704"/>
            <a:ext cx="7200800" cy="3384376"/>
          </a:xfrm>
          <a:prstGeom prst="rect">
            <a:avLst/>
          </a:prstGeom>
        </p:spPr>
      </p:pic>
    </p:spTree>
    <p:extLst>
      <p:ext uri="{BB962C8B-B14F-4D97-AF65-F5344CB8AC3E}">
        <p14:creationId xmlns:p14="http://schemas.microsoft.com/office/powerpoint/2010/main" val="3511861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cap="none" dirty="0" smtClean="0">
                <a:solidFill>
                  <a:schemeClr val="tx1"/>
                </a:solidFill>
              </a:rPr>
              <a:t> </a:t>
            </a:r>
            <a:endParaRPr lang="tr-TR" sz="3600" cap="none" dirty="0">
              <a:solidFill>
                <a:srgbClr val="C00000"/>
              </a:solidFill>
            </a:endParaRPr>
          </a:p>
        </p:txBody>
      </p:sp>
      <p:sp>
        <p:nvSpPr>
          <p:cNvPr id="4" name="İçerik Yer Tutucusu 3"/>
          <p:cNvSpPr>
            <a:spLocks noGrp="1"/>
          </p:cNvSpPr>
          <p:nvPr>
            <p:ph idx="1"/>
          </p:nvPr>
        </p:nvSpPr>
        <p:spPr/>
        <p:txBody>
          <a:bodyPr>
            <a:normAutofit fontScale="92500" lnSpcReduction="10000"/>
          </a:bodyPr>
          <a:lstStyle/>
          <a:p>
            <a:pPr marL="0" indent="0">
              <a:buNone/>
            </a:pPr>
            <a:r>
              <a:rPr lang="tr-TR" sz="2800" b="1" dirty="0" smtClean="0"/>
              <a:t>Acı </a:t>
            </a:r>
            <a:r>
              <a:rPr lang="tr-TR" sz="2800" b="1" dirty="0"/>
              <a:t>biberler </a:t>
            </a:r>
            <a:endParaRPr lang="tr-TR" sz="2800" b="1" dirty="0" smtClean="0"/>
          </a:p>
          <a:p>
            <a:r>
              <a:rPr lang="tr-TR" sz="2800" b="1" dirty="0" err="1" smtClean="0"/>
              <a:t>Kapsaisin</a:t>
            </a:r>
            <a:r>
              <a:rPr lang="tr-TR" sz="2800" b="1" dirty="0" smtClean="0"/>
              <a:t>, </a:t>
            </a:r>
          </a:p>
          <a:p>
            <a:r>
              <a:rPr lang="tr-TR" sz="2800" b="1" dirty="0" err="1" smtClean="0"/>
              <a:t>Dihidrokapsaisin</a:t>
            </a:r>
            <a:r>
              <a:rPr lang="tr-TR" sz="2800" b="1" dirty="0"/>
              <a:t>, </a:t>
            </a:r>
            <a:endParaRPr lang="tr-TR" sz="2800" b="1" dirty="0" smtClean="0"/>
          </a:p>
          <a:p>
            <a:r>
              <a:rPr lang="tr-TR" sz="2800" b="1" dirty="0" err="1" smtClean="0"/>
              <a:t>Nordihidrokapsaisin</a:t>
            </a:r>
            <a:r>
              <a:rPr lang="tr-TR" sz="2800" b="1" dirty="0"/>
              <a:t>, </a:t>
            </a:r>
            <a:endParaRPr lang="tr-TR" sz="2800" b="1" dirty="0" smtClean="0"/>
          </a:p>
          <a:p>
            <a:r>
              <a:rPr lang="tr-TR" sz="2800" b="1" dirty="0" err="1" smtClean="0"/>
              <a:t>Homodihidrokapsaisin</a:t>
            </a:r>
            <a:r>
              <a:rPr lang="tr-TR" sz="2800" b="1" dirty="0" smtClean="0"/>
              <a:t> </a:t>
            </a:r>
          </a:p>
          <a:p>
            <a:r>
              <a:rPr lang="tr-TR" sz="2800" b="1" dirty="0" err="1"/>
              <a:t>H</a:t>
            </a:r>
            <a:r>
              <a:rPr lang="tr-TR" sz="2800" b="1" dirty="0" err="1" smtClean="0"/>
              <a:t>omokapsaisinleri</a:t>
            </a:r>
            <a:r>
              <a:rPr lang="tr-TR" sz="2800" b="1" dirty="0" smtClean="0"/>
              <a:t> </a:t>
            </a:r>
            <a:r>
              <a:rPr lang="tr-TR" sz="2800" b="1" dirty="0"/>
              <a:t>ihtiva eden </a:t>
            </a:r>
            <a:r>
              <a:rPr lang="tr-TR" sz="2800" b="1" dirty="0" smtClean="0"/>
              <a:t>KAPSAİSİNOİDLER in </a:t>
            </a:r>
            <a:r>
              <a:rPr lang="tr-TR" sz="2800" b="1" dirty="0"/>
              <a:t>büyük bir kaynağıdır</a:t>
            </a:r>
            <a:r>
              <a:rPr lang="tr-TR" sz="2800" b="1" dirty="0" smtClean="0"/>
              <a:t>.  </a:t>
            </a:r>
          </a:p>
          <a:p>
            <a:r>
              <a:rPr lang="tr-TR" sz="2800" b="1" dirty="0" err="1" smtClean="0"/>
              <a:t>Kapsaisinoidler</a:t>
            </a:r>
            <a:r>
              <a:rPr lang="tr-TR" sz="2800" b="1" dirty="0" smtClean="0"/>
              <a:t> </a:t>
            </a:r>
            <a:r>
              <a:rPr lang="tr-TR" sz="2800" b="1" dirty="0"/>
              <a:t>daha çok farmakolojik ve psikolojik etkiler </a:t>
            </a:r>
            <a:r>
              <a:rPr lang="tr-TR" sz="2800" b="1" dirty="0" smtClean="0"/>
              <a:t>içerir. Ağrı </a:t>
            </a:r>
            <a:r>
              <a:rPr lang="tr-TR" sz="2800" b="1" dirty="0"/>
              <a:t>dindirici, </a:t>
            </a:r>
            <a:r>
              <a:rPr lang="tr-TR" sz="2800" b="1" dirty="0" err="1"/>
              <a:t>antikanser</a:t>
            </a:r>
            <a:r>
              <a:rPr lang="tr-TR" sz="2800" b="1" dirty="0" smtClean="0"/>
              <a:t>, </a:t>
            </a:r>
            <a:r>
              <a:rPr lang="tr-TR" sz="2800" b="1" dirty="0" err="1" smtClean="0"/>
              <a:t>antiinflamasyon</a:t>
            </a:r>
            <a:r>
              <a:rPr lang="tr-TR" sz="2800" b="1" dirty="0" smtClean="0"/>
              <a:t>, antioksidan </a:t>
            </a:r>
            <a:r>
              <a:rPr lang="tr-TR" sz="2800" b="1" dirty="0"/>
              <a:t>ve </a:t>
            </a:r>
            <a:r>
              <a:rPr lang="tr-TR" sz="2800" b="1" dirty="0" err="1" smtClean="0"/>
              <a:t>antiobezitede</a:t>
            </a:r>
            <a:r>
              <a:rPr lang="tr-TR" sz="2800" b="1" dirty="0" smtClean="0"/>
              <a:t> kullanılabilir.</a:t>
            </a:r>
            <a:endParaRPr lang="tr-TR" b="1"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53656"/>
            <a:ext cx="5040560" cy="1163982"/>
          </a:xfrm>
          <a:prstGeom prst="rect">
            <a:avLst/>
          </a:prstGeom>
        </p:spPr>
      </p:pic>
      <p:sp>
        <p:nvSpPr>
          <p:cNvPr id="7" name="Yuvarlatılmış Dikdörtgen 6"/>
          <p:cNvSpPr/>
          <p:nvPr/>
        </p:nvSpPr>
        <p:spPr>
          <a:xfrm>
            <a:off x="5076056" y="1898830"/>
            <a:ext cx="2952328" cy="67540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Comic Sans MS" panose="030F0702030302020204" pitchFamily="66" charset="0"/>
              </a:rPr>
              <a:t>KAPSAİSONOİD</a:t>
            </a:r>
            <a:endParaRPr lang="tr-TR"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245957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218258"/>
          </a:xfrm>
        </p:spPr>
        <p:txBody>
          <a:bodyPr>
            <a:noAutofit/>
          </a:bodyPr>
          <a:lstStyle/>
          <a:p>
            <a:r>
              <a:rPr lang="tr-TR" sz="3600" dirty="0" smtClean="0">
                <a:latin typeface="Times New Roman" pitchFamily="18" charset="0"/>
                <a:cs typeface="Times New Roman" pitchFamily="18" charset="0"/>
              </a:rPr>
              <a:t>Doğal ve sentetik </a:t>
            </a:r>
            <a:r>
              <a:rPr lang="tr-TR" sz="3600" dirty="0" err="1" smtClean="0">
                <a:latin typeface="Times New Roman" pitchFamily="18" charset="0"/>
                <a:cs typeface="Times New Roman" pitchFamily="18" charset="0"/>
              </a:rPr>
              <a:t>kapsaisinoidlerin</a:t>
            </a:r>
            <a:r>
              <a:rPr lang="tr-TR" sz="3600" dirty="0" smtClean="0">
                <a:latin typeface="Times New Roman" pitchFamily="18" charset="0"/>
                <a:cs typeface="Times New Roman" pitchFamily="18" charset="0"/>
              </a:rPr>
              <a:t/>
            </a:r>
            <a:br>
              <a:rPr lang="tr-TR" sz="3600" dirty="0" smtClean="0">
                <a:latin typeface="Times New Roman" pitchFamily="18" charset="0"/>
                <a:cs typeface="Times New Roman" pitchFamily="18" charset="0"/>
              </a:rPr>
            </a:br>
            <a:r>
              <a:rPr lang="tr-TR" sz="3600" dirty="0" smtClean="0">
                <a:latin typeface="Times New Roman" pitchFamily="18" charset="0"/>
                <a:cs typeface="Times New Roman" pitchFamily="18" charset="0"/>
              </a:rPr>
              <a:t>acı dereceleri</a:t>
            </a:r>
            <a:br>
              <a:rPr lang="tr-TR" sz="3600" dirty="0" smtClean="0">
                <a:latin typeface="Times New Roman" pitchFamily="18" charset="0"/>
                <a:cs typeface="Times New Roman" pitchFamily="18" charset="0"/>
              </a:rPr>
            </a:br>
            <a:endParaRPr lang="tr-TR" sz="3600" dirty="0"/>
          </a:p>
        </p:txBody>
      </p:sp>
      <p:sp>
        <p:nvSpPr>
          <p:cNvPr id="3" name="2 İçerik Yer Tutucusu"/>
          <p:cNvSpPr>
            <a:spLocks noGrp="1"/>
          </p:cNvSpPr>
          <p:nvPr>
            <p:ph idx="1"/>
          </p:nvPr>
        </p:nvSpPr>
        <p:spPr/>
        <p:txBody>
          <a:bodyPr>
            <a:noAutofit/>
          </a:bodyPr>
          <a:lstStyle/>
          <a:p>
            <a:pPr>
              <a:buFont typeface="Wingdings" pitchFamily="2" charset="2"/>
              <a:buChar char="Ø"/>
            </a:pPr>
            <a:endParaRPr lang="tr-TR" sz="2800" dirty="0">
              <a:latin typeface="Times New Roman" pitchFamily="18" charset="0"/>
              <a:cs typeface="Times New Roman" pitchFamily="18" charset="0"/>
            </a:endParaRPr>
          </a:p>
          <a:p>
            <a:pPr>
              <a:buFont typeface="Wingdings" pitchFamily="2" charset="2"/>
              <a:buChar char="Ø"/>
            </a:pPr>
            <a:endParaRPr lang="tr-TR" sz="2800" dirty="0">
              <a:latin typeface="Times New Roman" pitchFamily="18" charset="0"/>
              <a:cs typeface="Times New Roman" pitchFamily="18" charset="0"/>
            </a:endParaRPr>
          </a:p>
          <a:p>
            <a:pPr>
              <a:buFont typeface="Wingdings" pitchFamily="2" charset="2"/>
              <a:buChar char="Ø"/>
            </a:pPr>
            <a:r>
              <a:rPr lang="tr-TR" sz="2800" dirty="0" err="1" smtClean="0">
                <a:latin typeface="Times New Roman" pitchFamily="18" charset="0"/>
                <a:cs typeface="Times New Roman" pitchFamily="18" charset="0"/>
              </a:rPr>
              <a:t>Kapsaisin</a:t>
            </a:r>
            <a:r>
              <a:rPr lang="tr-TR" sz="2800" dirty="0" smtClean="0">
                <a:latin typeface="Times New Roman" pitchFamily="18" charset="0"/>
                <a:cs typeface="Times New Roman" pitchFamily="18" charset="0"/>
              </a:rPr>
              <a:t> 16,000,000</a:t>
            </a:r>
            <a:endParaRPr lang="tr-TR" sz="2800" dirty="0">
              <a:latin typeface="Times New Roman" pitchFamily="18" charset="0"/>
              <a:cs typeface="Times New Roman" pitchFamily="18" charset="0"/>
            </a:endParaRPr>
          </a:p>
          <a:p>
            <a:pPr>
              <a:buFont typeface="Wingdings" pitchFamily="2" charset="2"/>
              <a:buChar char="Ø"/>
            </a:pPr>
            <a:r>
              <a:rPr lang="tr-TR" sz="2800" dirty="0" err="1">
                <a:latin typeface="Times New Roman" pitchFamily="18" charset="0"/>
                <a:cs typeface="Times New Roman" pitchFamily="18" charset="0"/>
              </a:rPr>
              <a:t>Dihidrokapsaisin</a:t>
            </a:r>
            <a:r>
              <a:rPr lang="tr-TR" sz="2800" dirty="0">
                <a:latin typeface="Times New Roman" pitchFamily="18" charset="0"/>
                <a:cs typeface="Times New Roman" pitchFamily="18" charset="0"/>
              </a:rPr>
              <a:t> </a:t>
            </a:r>
            <a:r>
              <a:rPr lang="tr-TR" sz="2800" dirty="0" smtClean="0">
                <a:latin typeface="Times New Roman" pitchFamily="18" charset="0"/>
                <a:cs typeface="Times New Roman" pitchFamily="18" charset="0"/>
              </a:rPr>
              <a:t> </a:t>
            </a:r>
            <a:r>
              <a:rPr lang="tr-TR" sz="2800" dirty="0">
                <a:latin typeface="Times New Roman" pitchFamily="18" charset="0"/>
                <a:cs typeface="Times New Roman" pitchFamily="18" charset="0"/>
              </a:rPr>
              <a:t>15,000,000</a:t>
            </a:r>
          </a:p>
          <a:p>
            <a:pPr>
              <a:buFont typeface="Wingdings" pitchFamily="2" charset="2"/>
              <a:buChar char="Ø"/>
            </a:pPr>
            <a:r>
              <a:rPr lang="tr-TR" sz="2800" dirty="0" err="1">
                <a:latin typeface="Times New Roman" pitchFamily="18" charset="0"/>
                <a:cs typeface="Times New Roman" pitchFamily="18" charset="0"/>
              </a:rPr>
              <a:t>Nordihidrokapsaisin</a:t>
            </a:r>
            <a:r>
              <a:rPr lang="tr-TR" sz="2800" dirty="0">
                <a:latin typeface="Times New Roman" pitchFamily="18" charset="0"/>
                <a:cs typeface="Times New Roman" pitchFamily="18" charset="0"/>
              </a:rPr>
              <a:t> </a:t>
            </a:r>
            <a:r>
              <a:rPr lang="tr-TR" sz="2800" dirty="0" smtClean="0">
                <a:latin typeface="Times New Roman" pitchFamily="18" charset="0"/>
                <a:cs typeface="Times New Roman" pitchFamily="18" charset="0"/>
              </a:rPr>
              <a:t>9,100,000</a:t>
            </a:r>
            <a:endParaRPr lang="tr-TR" sz="2800" dirty="0">
              <a:latin typeface="Times New Roman" pitchFamily="18" charset="0"/>
              <a:cs typeface="Times New Roman" pitchFamily="18" charset="0"/>
            </a:endParaRPr>
          </a:p>
          <a:p>
            <a:pPr>
              <a:buFont typeface="Wingdings" pitchFamily="2" charset="2"/>
              <a:buChar char="Ø"/>
            </a:pPr>
            <a:r>
              <a:rPr lang="tr-TR" sz="2800" dirty="0" err="1">
                <a:latin typeface="Times New Roman" pitchFamily="18" charset="0"/>
                <a:cs typeface="Times New Roman" pitchFamily="18" charset="0"/>
              </a:rPr>
              <a:t>Homodihidrokapsaisin</a:t>
            </a:r>
            <a:r>
              <a:rPr lang="tr-TR" sz="2800" dirty="0">
                <a:latin typeface="Times New Roman" pitchFamily="18" charset="0"/>
                <a:cs typeface="Times New Roman" pitchFamily="18" charset="0"/>
              </a:rPr>
              <a:t> </a:t>
            </a:r>
            <a:r>
              <a:rPr lang="tr-TR" sz="2800" dirty="0" smtClean="0">
                <a:latin typeface="Times New Roman" pitchFamily="18" charset="0"/>
                <a:cs typeface="Times New Roman" pitchFamily="18" charset="0"/>
              </a:rPr>
              <a:t>8,600,000</a:t>
            </a:r>
            <a:endParaRPr lang="tr-TR" sz="2800" dirty="0">
              <a:latin typeface="Times New Roman" pitchFamily="18" charset="0"/>
              <a:cs typeface="Times New Roman" pitchFamily="18" charset="0"/>
            </a:endParaRPr>
          </a:p>
          <a:p>
            <a:pPr>
              <a:buFont typeface="Wingdings" pitchFamily="2" charset="2"/>
              <a:buChar char="Ø"/>
            </a:pPr>
            <a:r>
              <a:rPr lang="tr-TR" sz="2800" dirty="0" err="1">
                <a:latin typeface="Times New Roman" pitchFamily="18" charset="0"/>
                <a:cs typeface="Times New Roman" pitchFamily="18" charset="0"/>
              </a:rPr>
              <a:t>Homokapsaisin</a:t>
            </a:r>
            <a:r>
              <a:rPr lang="tr-TR" sz="2800" dirty="0">
                <a:latin typeface="Times New Roman" pitchFamily="18" charset="0"/>
                <a:cs typeface="Times New Roman" pitchFamily="18" charset="0"/>
              </a:rPr>
              <a:t> </a:t>
            </a:r>
            <a:r>
              <a:rPr lang="tr-TR" sz="2800" dirty="0" smtClean="0">
                <a:latin typeface="Times New Roman" pitchFamily="18" charset="0"/>
                <a:cs typeface="Times New Roman" pitchFamily="18" charset="0"/>
              </a:rPr>
              <a:t>8,600,000</a:t>
            </a:r>
            <a:endParaRPr lang="tr-TR" sz="2800" dirty="0">
              <a:latin typeface="Times New Roman" pitchFamily="18" charset="0"/>
              <a:cs typeface="Times New Roman" pitchFamily="18" charset="0"/>
            </a:endParaRPr>
          </a:p>
        </p:txBody>
      </p:sp>
      <p:pic>
        <p:nvPicPr>
          <p:cNvPr id="4098" name="Picture 2" descr="C:\Users\mini\Desktop\images (11).jpg"/>
          <p:cNvPicPr>
            <a:picLocks noChangeAspect="1" noChangeArrowheads="1"/>
          </p:cNvPicPr>
          <p:nvPr/>
        </p:nvPicPr>
        <p:blipFill>
          <a:blip r:embed="rId2" cstate="print"/>
          <a:srcRect/>
          <a:stretch>
            <a:fillRect/>
          </a:stretch>
        </p:blipFill>
        <p:spPr bwMode="auto">
          <a:xfrm>
            <a:off x="5148064" y="5046043"/>
            <a:ext cx="3297739" cy="1080120"/>
          </a:xfrm>
          <a:prstGeom prst="rect">
            <a:avLst/>
          </a:prstGeom>
          <a:noFill/>
        </p:spPr>
      </p:pic>
    </p:spTree>
    <p:extLst>
      <p:ext uri="{BB962C8B-B14F-4D97-AF65-F5344CB8AC3E}">
        <p14:creationId xmlns:p14="http://schemas.microsoft.com/office/powerpoint/2010/main" val="3684379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1663</Words>
  <Application>Microsoft Office PowerPoint</Application>
  <PresentationFormat>Ekran Gösterisi (4:3)</PresentationFormat>
  <Paragraphs>115</Paragraphs>
  <Slides>38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38</vt:i4>
      </vt:variant>
    </vt:vector>
  </HeadingPairs>
  <TitlesOfParts>
    <vt:vector size="45" baseType="lpstr">
      <vt:lpstr>Aharoni</vt:lpstr>
      <vt:lpstr>Arial</vt:lpstr>
      <vt:lpstr>Calibri</vt:lpstr>
      <vt:lpstr>Comic Sans MS</vt:lpstr>
      <vt:lpstr>Times New Roman</vt:lpstr>
      <vt:lpstr>Wingdings</vt:lpstr>
      <vt:lpstr>Ofis Teması</vt:lpstr>
      <vt:lpstr>TAT ALMA</vt:lpstr>
      <vt:lpstr>PowerPoint Sunusu</vt:lpstr>
      <vt:lpstr>PowerPoint Sunusu</vt:lpstr>
      <vt:lpstr>PowerPoint Sunusu</vt:lpstr>
      <vt:lpstr>PowerPoint Sunusu</vt:lpstr>
      <vt:lpstr>PowerPoint Sunusu</vt:lpstr>
      <vt:lpstr>PowerPoint Sunusu</vt:lpstr>
      <vt:lpstr> </vt:lpstr>
      <vt:lpstr>Doğal ve sentetik kapsaisinoidlerin acı dereceleri </vt:lpstr>
      <vt:lpstr>PowerPoint Sunusu</vt:lpstr>
      <vt:lpstr>Kapsaisin </vt:lpstr>
      <vt:lpstr>KAPSAİSİN </vt:lpstr>
      <vt:lpstr>Kapsaisin </vt:lpstr>
      <vt:lpstr>PowerPoint Sunusu</vt:lpstr>
      <vt:lpstr>Kapsaisin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KARDİYOVASKülER YARARLAR</vt:lpstr>
      <vt:lpstr>PowerPoint Sunusu</vt:lpstr>
      <vt:lpstr>PowerPoint Sunusu</vt:lpstr>
      <vt:lpstr>PowerPoint Sunusu</vt:lpstr>
      <vt:lpstr>PowerPoint Sunusu</vt:lpstr>
      <vt:lpstr>PowerPoint Sunusu</vt:lpstr>
      <vt:lpstr>Gastrointestinal yararlar</vt:lpstr>
      <vt:lpst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ruken</dc:creator>
  <cp:lastModifiedBy>dekanyrd</cp:lastModifiedBy>
  <cp:revision>10</cp:revision>
  <dcterms:created xsi:type="dcterms:W3CDTF">2013-12-13T00:42:14Z</dcterms:created>
  <dcterms:modified xsi:type="dcterms:W3CDTF">2019-10-24T13:32:27Z</dcterms:modified>
</cp:coreProperties>
</file>