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315" r:id="rId5"/>
    <p:sldId id="265" r:id="rId6"/>
    <p:sldId id="309" r:id="rId7"/>
    <p:sldId id="308" r:id="rId8"/>
    <p:sldId id="310" r:id="rId9"/>
    <p:sldId id="311" r:id="rId10"/>
    <p:sldId id="306" r:id="rId11"/>
    <p:sldId id="307" r:id="rId12"/>
    <p:sldId id="312" r:id="rId13"/>
    <p:sldId id="313" r:id="rId14"/>
    <p:sldId id="261" r:id="rId15"/>
    <p:sldId id="280" r:id="rId16"/>
    <p:sldId id="303" r:id="rId17"/>
    <p:sldId id="275" r:id="rId18"/>
    <p:sldId id="298" r:id="rId19"/>
    <p:sldId id="305" r:id="rId20"/>
    <p:sldId id="299" r:id="rId21"/>
    <p:sldId id="296" r:id="rId22"/>
    <p:sldId id="300" r:id="rId23"/>
    <p:sldId id="259" r:id="rId24"/>
    <p:sldId id="264" r:id="rId25"/>
    <p:sldId id="266" r:id="rId26"/>
    <p:sldId id="297" r:id="rId27"/>
    <p:sldId id="302" r:id="rId28"/>
    <p:sldId id="301" r:id="rId29"/>
    <p:sldId id="260" r:id="rId30"/>
    <p:sldId id="262" r:id="rId31"/>
    <p:sldId id="263" r:id="rId32"/>
    <p:sldId id="272" r:id="rId33"/>
    <p:sldId id="316" r:id="rId34"/>
    <p:sldId id="293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2E4B-A1E0-4656-911B-1AB31EE51527}" type="datetimeFigureOut">
              <a:rPr lang="tr-TR" smtClean="0"/>
              <a:pPr/>
              <a:t>17.12.2014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B3030-4900-4289-8183-EC2CB20344D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357585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C00000"/>
                </a:solidFill>
              </a:rPr>
              <a:t>FLAVONOİDLER</a:t>
            </a:r>
            <a:endParaRPr lang="tr-TR" sz="8800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fruitsandberries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000372"/>
            <a:ext cx="6357982" cy="268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/>
                </a:solidFill>
              </a:rPr>
              <a:t>5.</a:t>
            </a:r>
            <a:r>
              <a:rPr lang="tr-TR" b="1" dirty="0" err="1" smtClean="0">
                <a:solidFill>
                  <a:schemeClr val="accent2"/>
                </a:solidFill>
              </a:rPr>
              <a:t>Antosiyanidinler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Doğal olarak genellikle </a:t>
            </a:r>
            <a:r>
              <a:rPr lang="tr-TR" dirty="0" err="1" smtClean="0"/>
              <a:t>antosiyanin</a:t>
            </a:r>
            <a:r>
              <a:rPr lang="tr-TR" dirty="0" smtClean="0"/>
              <a:t> adı verilen glikozit formunda bulunmaktadırlar. Meyve ve sebzelerin kırmızıdan mora kadar değişen tipik renkleri bu glikozitlerden kaynaklanmaktadır.</a:t>
            </a:r>
          </a:p>
          <a:p>
            <a:r>
              <a:rPr lang="tr-TR" dirty="0" err="1" smtClean="0"/>
              <a:t>Antosiyanidinler</a:t>
            </a:r>
            <a:r>
              <a:rPr lang="tr-TR" dirty="0" smtClean="0"/>
              <a:t> ile </a:t>
            </a:r>
            <a:r>
              <a:rPr lang="tr-TR" dirty="0" err="1" smtClean="0"/>
              <a:t>glikozid</a:t>
            </a:r>
            <a:r>
              <a:rPr lang="tr-TR" dirty="0" smtClean="0"/>
              <a:t> bağı yaparak </a:t>
            </a:r>
            <a:r>
              <a:rPr lang="tr-TR" dirty="0" err="1" smtClean="0"/>
              <a:t>antosiyaninleri</a:t>
            </a:r>
            <a:r>
              <a:rPr lang="tr-TR" dirty="0" smtClean="0"/>
              <a:t> oluşturan                              başlıca şekerler </a:t>
            </a:r>
            <a:r>
              <a:rPr lang="tr-TR" dirty="0" err="1" smtClean="0"/>
              <a:t>ramnoz</a:t>
            </a:r>
            <a:r>
              <a:rPr lang="tr-TR" dirty="0" smtClean="0"/>
              <a:t>,                                                </a:t>
            </a:r>
            <a:r>
              <a:rPr lang="tr-TR" dirty="0" err="1" smtClean="0"/>
              <a:t>glukoz</a:t>
            </a:r>
            <a:r>
              <a:rPr lang="tr-TR" dirty="0" smtClean="0"/>
              <a:t>, </a:t>
            </a:r>
            <a:r>
              <a:rPr lang="tr-TR" dirty="0" err="1" smtClean="0"/>
              <a:t>galaktoz</a:t>
            </a:r>
            <a:r>
              <a:rPr lang="tr-TR" dirty="0" smtClean="0"/>
              <a:t>, </a:t>
            </a:r>
            <a:r>
              <a:rPr lang="tr-TR" dirty="0" err="1" smtClean="0"/>
              <a:t>ksiloz</a:t>
            </a:r>
            <a:r>
              <a:rPr lang="tr-TR" dirty="0" smtClean="0"/>
              <a:t> ve                   </a:t>
            </a:r>
            <a:r>
              <a:rPr lang="tr-TR" dirty="0" err="1" smtClean="0"/>
              <a:t>arabinozdur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8370" name="Picture 2" descr="http://www.alternatifterapi.com/Uploads/PageContentImages/15814/m/nocanvas_mavi-ve-kirmizi-meyveler-kadinlarin-kalbini-koruyor-xp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00504"/>
            <a:ext cx="3810000" cy="2857497"/>
          </a:xfrm>
          <a:prstGeom prst="rect">
            <a:avLst/>
          </a:prstGeom>
          <a:noFill/>
        </p:spPr>
      </p:pic>
      <p:pic>
        <p:nvPicPr>
          <p:cNvPr id="58372" name="Picture 4" descr="http://www.donatim.net/wp-content/files/2010/09/wine_grapes_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7533" cy="139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74821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Bitki dokularında bulunan </a:t>
            </a:r>
            <a:r>
              <a:rPr lang="tr-TR" dirty="0" err="1" smtClean="0"/>
              <a:t>antosiyaninler</a:t>
            </a:r>
            <a:r>
              <a:rPr lang="tr-TR" dirty="0" smtClean="0"/>
              <a:t>; </a:t>
            </a:r>
            <a:r>
              <a:rPr lang="tr-TR" u="sng" dirty="0" smtClean="0"/>
              <a:t>bitkinin genetik mirasına</a:t>
            </a:r>
            <a:r>
              <a:rPr lang="tr-TR" dirty="0" smtClean="0"/>
              <a:t>, büyümesi sırasındaki </a:t>
            </a:r>
            <a:r>
              <a:rPr lang="tr-TR" u="sng" dirty="0" smtClean="0"/>
              <a:t>çevresel faktörlere</a:t>
            </a:r>
            <a:r>
              <a:rPr lang="tr-TR" dirty="0" smtClean="0"/>
              <a:t>, bitkinin maruz kaldığı </a:t>
            </a:r>
            <a:r>
              <a:rPr lang="tr-TR" u="sng" dirty="0" smtClean="0"/>
              <a:t>stres koşullarına</a:t>
            </a:r>
            <a:r>
              <a:rPr lang="tr-TR" dirty="0" smtClean="0"/>
              <a:t>, </a:t>
            </a:r>
            <a:r>
              <a:rPr lang="tr-TR" u="sng" dirty="0" smtClean="0"/>
              <a:t>kullanılabilir su miktarına </a:t>
            </a:r>
            <a:r>
              <a:rPr lang="tr-TR" dirty="0" smtClean="0"/>
              <a:t>ve topraktaki mineral ve organik bileşiklerin varlığı ve miktarına bağlı olarak farklı konsantrasyonlarda sentezlenmektedirler. Ayrıca </a:t>
            </a:r>
            <a:r>
              <a:rPr lang="tr-TR" u="sng" dirty="0" smtClean="0"/>
              <a:t>yetişme yılı </a:t>
            </a:r>
            <a:r>
              <a:rPr lang="tr-TR" dirty="0" smtClean="0"/>
              <a:t>ile </a:t>
            </a:r>
            <a:r>
              <a:rPr lang="tr-TR" u="sng" dirty="0" smtClean="0"/>
              <a:t>olgunluk derecesi </a:t>
            </a:r>
            <a:r>
              <a:rPr lang="tr-TR" dirty="0" smtClean="0"/>
              <a:t>ve </a:t>
            </a:r>
            <a:r>
              <a:rPr lang="tr-TR" u="sng" dirty="0" smtClean="0"/>
              <a:t>hasat sonrası depolama süresi </a:t>
            </a:r>
            <a:r>
              <a:rPr lang="tr-TR" dirty="0" smtClean="0"/>
              <a:t>ve </a:t>
            </a:r>
            <a:r>
              <a:rPr lang="tr-TR" u="sng" dirty="0" smtClean="0"/>
              <a:t>sıcaklığı</a:t>
            </a:r>
            <a:r>
              <a:rPr lang="tr-TR" dirty="0" smtClean="0"/>
              <a:t> da meyvedeki </a:t>
            </a:r>
            <a:r>
              <a:rPr lang="tr-TR" dirty="0" err="1" smtClean="0"/>
              <a:t>antosiyanin</a:t>
            </a:r>
            <a:r>
              <a:rPr lang="tr-TR" dirty="0" smtClean="0"/>
              <a:t> miktarı üzerine etkilidir.</a:t>
            </a:r>
            <a:endParaRPr lang="tr-TR" dirty="0"/>
          </a:p>
        </p:txBody>
      </p:sp>
      <p:pic>
        <p:nvPicPr>
          <p:cNvPr id="57346" name="Picture 2" descr="http://www.dogadan.com.tr/files/ansiklopedi/31_o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857356"/>
          </a:xfrm>
          <a:prstGeom prst="rect">
            <a:avLst/>
          </a:prstGeom>
          <a:noFill/>
        </p:spPr>
      </p:pic>
      <p:pic>
        <p:nvPicPr>
          <p:cNvPr id="57348" name="Picture 4" descr="http://www.diyetsediyet.com/icerik/uploads/2014/04/lahana-1.jpg"/>
          <p:cNvPicPr>
            <a:picLocks noChangeAspect="1" noChangeArrowheads="1"/>
          </p:cNvPicPr>
          <p:nvPr/>
        </p:nvPicPr>
        <p:blipFill>
          <a:blip r:embed="rId3"/>
          <a:srcRect l="5128" r="12820" b="14868"/>
          <a:stretch>
            <a:fillRect/>
          </a:stretch>
        </p:blipFill>
        <p:spPr bwMode="auto">
          <a:xfrm>
            <a:off x="6429356" y="1"/>
            <a:ext cx="2714644" cy="2000240"/>
          </a:xfrm>
          <a:prstGeom prst="rect">
            <a:avLst/>
          </a:prstGeom>
          <a:noFill/>
        </p:spPr>
      </p:pic>
      <p:pic>
        <p:nvPicPr>
          <p:cNvPr id="57350" name="Picture 6" descr="http://tarafsizhaberler.com/images/haberler/pancarin-faydalari-saymakla-bitmiyor_m8.jpg"/>
          <p:cNvPicPr>
            <a:picLocks noChangeAspect="1" noChangeArrowheads="1"/>
          </p:cNvPicPr>
          <p:nvPr/>
        </p:nvPicPr>
        <p:blipFill>
          <a:blip r:embed="rId4"/>
          <a:srcRect r="875" b="11183"/>
          <a:stretch>
            <a:fillRect/>
          </a:stretch>
        </p:blipFill>
        <p:spPr bwMode="auto">
          <a:xfrm>
            <a:off x="2428860" y="214290"/>
            <a:ext cx="3623439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6. </a:t>
            </a:r>
            <a:r>
              <a:rPr lang="tr-TR" b="1" dirty="0" err="1" smtClean="0">
                <a:solidFill>
                  <a:schemeClr val="accent2"/>
                </a:solidFill>
              </a:rPr>
              <a:t>İzoflavonoidler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İzoflavonoidler</a:t>
            </a:r>
            <a:r>
              <a:rPr lang="tr-TR" dirty="0" smtClean="0"/>
              <a:t> bazı meyve ve sebzelerde, başta soya fasulyesi olmak üzere çeşitli baklagillerde bulunan bileşiklerdir ve </a:t>
            </a:r>
            <a:r>
              <a:rPr lang="tr-TR" dirty="0" err="1" smtClean="0"/>
              <a:t>fitoostrojenler</a:t>
            </a:r>
            <a:r>
              <a:rPr lang="tr-TR" dirty="0" smtClean="0"/>
              <a:t> alt grubunda yer alırlar. </a:t>
            </a:r>
            <a:r>
              <a:rPr lang="tr-TR" dirty="0" err="1" smtClean="0"/>
              <a:t>Fitoostrojenler</a:t>
            </a:r>
            <a:r>
              <a:rPr lang="tr-TR" dirty="0" smtClean="0"/>
              <a:t> bitkisel kaynaklı doğal bileşikler olup, insan </a:t>
            </a:r>
            <a:r>
              <a:rPr lang="tr-TR" dirty="0" err="1" smtClean="0"/>
              <a:t>östradiol</a:t>
            </a:r>
            <a:r>
              <a:rPr lang="tr-TR" dirty="0" smtClean="0"/>
              <a:t> hormonuna yapısal benzerliklerinden dolayı </a:t>
            </a:r>
            <a:r>
              <a:rPr lang="tr-TR" dirty="0" err="1" smtClean="0"/>
              <a:t>östrojenik</a:t>
            </a:r>
            <a:r>
              <a:rPr lang="tr-TR" dirty="0" smtClean="0"/>
              <a:t> özelliklere sahiptirler. Son yıllardaki klinik çalışmalar </a:t>
            </a:r>
            <a:r>
              <a:rPr lang="tr-TR" dirty="0" err="1" smtClean="0"/>
              <a:t>İzoflavonoidlerin</a:t>
            </a:r>
            <a:r>
              <a:rPr lang="tr-TR" dirty="0" smtClean="0"/>
              <a:t> </a:t>
            </a:r>
            <a:r>
              <a:rPr lang="tr-TR" dirty="0" err="1" smtClean="0"/>
              <a:t>biyoaktif</a:t>
            </a:r>
            <a:r>
              <a:rPr lang="tr-TR" dirty="0" smtClean="0"/>
              <a:t> bileşikler olduklarını ve soya proteinleri ile birlikte </a:t>
            </a:r>
            <a:r>
              <a:rPr lang="tr-TR" u="sng" dirty="0" smtClean="0"/>
              <a:t>kandaki kolesterol düzeyinin düşürülmesinde önemli rolleri olduğunu</a:t>
            </a:r>
            <a:r>
              <a:rPr lang="tr-TR" dirty="0" smtClean="0"/>
              <a:t> ortaya koymuştur.</a:t>
            </a:r>
            <a:endParaRPr lang="tr-TR" dirty="0"/>
          </a:p>
        </p:txBody>
      </p:sp>
      <p:pic>
        <p:nvPicPr>
          <p:cNvPr id="52226" name="Picture 2" descr="http://www.serinler.com/images/upload_/49840524soya-tohu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38425" cy="1533526"/>
          </a:xfrm>
          <a:prstGeom prst="rect">
            <a:avLst/>
          </a:prstGeom>
          <a:noFill/>
        </p:spPr>
      </p:pic>
      <p:sp>
        <p:nvSpPr>
          <p:cNvPr id="52230" name="AutoShape 6" descr="data:image/jpeg;base64,/9j/4AAQSkZJRgABAQAAAQABAAD/2wCEAAkGBxQSEhUUExQWFRUXFxwZGRgXGBscGhoYHBoXGB0YHBgYHCggGB0lHRccITEiJSkrLi4uGB8zODMsNygtLiwBCgoKDg0OGxAQGy0kICQsLCwsLCwsLCwsLCwsLCwsLCwsLCwsLCwsLCwsLCwsLCwsLCwsLCwsLCwsLCwsLCwsLP/AABEIANEA8QMBIgACEQEDEQH/xAAbAAADAQEBAQEAAAAAAAAAAAAEBQYDAAIBB//EAD8QAAECBAMDCwIEBAcBAQEAAAEAAgMEESEFMUESUWEGEyJxgZGhscHR8DJCFFLh8RUjYnIWMzRTgpLCstJD/8QAGQEAAwEBAQAAAAAAAAAAAAAAAAECAwQF/8QAKBEAAgICAgEEAQQDAAAAAAAAAAECEQMSITFBBBMiUTIUM2FxI1KB/9oADAMBAAIRAxEAPwBGJwA38V6biLQLuF+KPnGMdYiumiDg8l4Zu4bI3DM+y8COCHdmNgcTGoTbbVScqewTCUqQXGxFLfOpeY2GQYJBZDAP5jc19CvhiUa4tpU0z3KpRgqUR2b/AIvZN0HO4wKdEX4LBza3eSfJeIrWkdEdycdfPIaiGcxKK4nNo3fqveES0WK4gOcBrc2TWBhjoppQj+o5UVfgmEQ4LaNNTqTmfnot3ljGPRXAnhcnaAebrlOsOlBDAaBQD5VNYgbQX7VPY/ygbC6LRV5sAM/2XJLJKbpENj0z4YDuCl8ZmHzJ2WfSNdP1QktCixulFs3PZHqnDBQUAsrjBQ5fYE/h/Ixr/riPHU0D1KqIeDhkMNhuqALA5rWTjBorStRThZbCabSuqJ5Jy4E2IpN5Y8tcKEE2KfyUxcV1Upi+IsfHaGg7VLmtiLUA30TvDImVc1Gb8UDGWJx9gtcMjb1Hql+NSXPsD2D+Y0W/qGrfb9V95SxaNhC1S/w2XIvCX1zKztxqQiYgHIpjNRqbApnfitOUEsIUVrgKNiVru2hnlvzXqC1rjfLZA+d6hR+VjN5aOTkO9e33rU06vdfYMJtRTP5ks52ueVPlEQavoAJuEsBrtvrnU0r+q0iydbBwcNQRRfGx6LaWiC5N0ZMri+B0KDC5txF2/N25WGDT0NtLmtL1HsgY8qyIymW47ilWGRtk0P2k17P2W8M1u/IWOeVsFkRofqCB13SCG6ocDuPenk1D2xQ0ofDilT5BzHEcO8IyTeSSf0KwjBo+RBoRkVZYZPCKNzhZw3H2X5pIxi0kbinkGdcwiIyzvAjcqx5vblXgfRerlK/4tP8AtD/svi7P1WMLJfCo4cS/OhoN1Uc6by31SiQihoe00BrXLgt3VoDv3LjnIbRriDS5wKUzky5v0s2iTQfujokWgzQUeZDXNZkaV7Tp3ALPG3OV0AwwzCi8B0am/Zbl2nVUMOA2G2jWgJFLT4a3NafxbbOyxpceC1ls+EJjGLECw/iQad+8jTtXiHAvWIan8v2j3SXlnN9BkJgALzpQdEZDtJ8FEIbPVsItWHvx0xHbELpu1P2N4k6ngt8NweGxxc6r4hzc6++wGiX8npQQWAUv9x3lUkOOA3Sw9lu6hxETo+xIAIOSTTM62EDUih3rzjOLbA2WmrjkOG8qNni4kucakpQx32OKKKX5Rte7m2AuPcPFETEV5+rLcLfulPJfDdkbbs3abhoKKijTAbZo7s+xRmaTqJVKyVnTSNDNTmK9tlYYW24K9SkFlHuiBu0BcAUab6iufBEwnt+1rR1V91lOSmkvomTJ7lfiH8+C2tgHHtsExwrEBa6OiYbCiODnsY4jIuFe6uSYQ8NYMmMpwARlcXBJC8CzlI0RIAOoIcPL1S2VmaNub0pX5mqWbkRskbPZU+6Gh4Sxw+lvaPdRFx1SbGhDFxdsPNwosIWKxY5AhQyWk/W6zevirCFgkvX/ACYdd+yK99FjzBY/ZzaclqpYorhWMXSWCxHfVFHUG09VhMSsRj9gkX+l1LHs38FWy0GiHxFrTTfpv7Fnak+hWRuITcWC4A6jomvfZDykYk1NwTU09lQ8oIAfBJpdnSHZn4KawyZDXg6ahVrFdL+xWO24yxubq7xr1LeUnDFeSRSuQ4JBi0ENijZbQEAnW5qmOHPAupyVB/HyOqPcbDXAlwFRU9+aG54ixVxya2YjXsNzWvfb0SLljhIbRzbXofNdSwrJFSXYCfnguS3mv6j3rlj+nmBrGlW/Uctb58Fs+PUDrRccAigCSzsVrbVS23+KKs2iRxmb7hxSzEYQcDVeoYc92RO4Ctk3k8OBNYnYPdXFa1QCLAOT0WIduK5zIe6pq7q3BXuHSjGNoxtB87+tCw3bR4CyawogACvNnsmTBpuABQhRk0wxZkvzDaADwHqe1VnKCd2YZ7lOYc2t99/ngowKrYl9jSDUUQfKDFTCh1a2p03Dr4L7MzuxatzkFgyVMUX+nU+nFa2k7Y0vIgwNzoziTVznG/zQKqg8nw68Q23D3K1w+WhwG7MNoG/eTxKI/EEk0/QJZcu0riOwhspCbYVqRvv+iFLWtcTeu/2W8VpAtcUzSyccaVXNKTfCF2GzLXuhP2GuJIoKcaVPdVJYOJRYQoW17CCO33VLycn2xYQA+oBNGt26hwBHEA+acZKHxaF0S0pj7HWrR2oJVDBxVhp0hpqvU5yWlYwo6EAd7SWkcbJBNcgtk1ZGcW8RU+itrFLyMpIuIsd93fusvcGINO3dRTUDkS131RHdQt5J1A5IMA6MSIP+bvdZvFDwwGkOKN6ynZlrbkigvX14ISBg+waOc49bifMojGpZjJdxAvSgHE2HmojGLlQCLEeWsIAthVe7KuTe069negZHEnxXbTjeumQ6lNTuEvhdMjo1zGnXVN8IFHAHVb5scYx+I30WU4yrCcxRS8jIbG04/mIHVVVeHxxS6UTEABxhg5E08x1LneS4OjMExaXLmh2oA7svNL4USifuyDXZGx7VMtNCQcwaK63h/RSK3kzO83EDjWmTuIOvYn/KeGHQnEXyI+dqj8JmNkqgiTn8t7TkRbhwXT6TKq1YyS5lfVrthcvQpAafgDfaef8AiPday+FQWmpZtHe662JqvVdnNeSrS4VBZpFa0CwAHBLHPWkxOi9wBqp7EscDRsw+kd+gThjnJjKmVhEMBGtfFaQoi3k7tAoa0C9TEAUJpfgsskbkQSPKOb2n7ANm+Z/RfGEtApnRbYhhlXbbBtOObRqbXuipbBIhFXENO4XoutapcFqqJyWl4j4hL6gVuTYdQqqSHNsYA0UJOQGfcvM7yf2zWJGeabqCo3aorCpKHDBDGgb3fcesqZyjLyDaNIGHF5BdroPU+yNiSQaLXG79kXAAtVe5uHTLI6dS53NPiJImeCBRSnKCec53Mw7/AJqeSpsYxBrG/wBRs0evYkcrAp1k1PE71pi+Hykv6KQqkHzMBwc1hsb3GW6xV9gmPw4tA7oPzo63cClWw2l1i6QETMW3+29az1n2uQZewIiIqKdfkpSYwaM2E18tGc1wbdhJIcBmb1v500Sf+Lzrc49v7W+y5/YT6YFvEeG301XqSxlj37ABvetLW46KIhYnNReg6LVv3dBo7KgJsZRxaAIjoQNnbOu6+Y11QoKLpsFXkcYvjkGCaOdV/wCRt3du7togIc0ZgguGy3RtfM6lYHBGBoNAeI14rSHSHrSmQRKo8RRLYZiMGHzLg+mwGmp3DevzjAcQ6QaRlkeCoMYxYzAdCZXZIIPE7uqqT4TyajWcQ1vWfaq6MaSg1Lsa6KyXiEC2qDETaivIt0r9lvRFSsB+VW2zzpZLoWFRmE/d1HPsK59ErolDaYaDs0U3i7aRSW55kcU6gzFSK2I35pFj8YiNWlqepVYW1aocezzCnKDin0GcJ2doC4GXap2QJiPA3m3qe5W0lh0JwuNon7qn4ENJdcFi78Ozd5rk2/gbd7lyPcl/sIgNqJWjXO7/AHXt0KIB0oruoJg1rWN/rOZ+ZISK/QAuPC6t5JJ0hiybbe5J6ySh5WEIjjwuOuqwxaI6uyAQdaii0wSGWuNdQulRemzfIH6bJGjan5kvsyeihcMjbUJp7D1iy0j1ovOyX7hm+xbhhOztE0JPhU+COjz+yFLMxB0N7obq2Jp/aTUea9TWKtvU3HzJbvHK+C9Ry+a5wgCvHqR8uQBQigSyQh7LQTmb/OxNoL9FnP6RL4D5UAnq1QPKbEObh0FK1AHqUVCiCGCSbcTayh8YxB0aISAdkZD17UsWOnY0IsXmiHB5Jrw9AtZLGnEXHbofZYuwqLHiWhuDRqRQeKoZHAQ276W+3RejLSMEn2W2gnCIL3naJ6GbQbk1Hh1qklYbicv2Qku0VFMk2w1hqDXf+t1xzkZydh0CtgoSdibURzWU+ogdVSPRV2M4qIQo2hiUtTfv6lM4Th4hj+rMk6k3uotRVsEMMJk9lop221z7UwmwGBuVzXwK9QWUpSw663SPlFiY2wzaoQKnPXTw8VjC5zYUUsrHGxTMICJHAdSnyn6+KVyGMN2QNobl3P1JK3qURUxpBkIdKtAafm/0W005wHSoKZU14WQsKMKUzqmMNu0Cx1KbiFMvl2KxAyb6WvEjTsT/AA+ZFL0KicVD4MRzbuboeGYsiMNxPik8biuC6LKZkIcRt+i7Rw32z3hSXKGQc1tHi1+kMq9ehTf+MAilU0k+bis2XUcHC4pUJ4c7i6aBH59gRo+2jTTwHqrnDIlaVFDqL3UziOEGUmGObeG+wO5xvQ9oTrB4nSCrK1VjZSXXLzzq5c+xNn5vLQjFcbnZGZ3ncj3NoKNsNKLpWW5p5hjQk1OoOp4o6LCG+y2yWlwUS/KFlmnjTv8A2QUs8Ag7k55QwKtoMxdT8lCc51KZZldeOLeNMpFfyZmql8M/3DTf+ieloOVVHShMOI1+7PiMj4KxkRUVqKHI6kHy0XPmj5RDJ7H8Mr02khwzpqEvktqI4NcAdm5NBftpVVWKN6Dq7vT9UjwSB9R1cT3D4U4ZHoNPgcwZWoWrZag3U+WWcnENQAtsbmhChOdWlrdeQ8SuOFykSxNNTJiv2fsB01RstJsGinJSdaKEEJ7KzJP2v/6n1C7mmuB00NeaGgtogp+HnRamc2Rk7uKVTk1EcaMY7dcU86LLVtiphUOZDb1Xfxo5QhVxtXQcUBBkHO/zDXgMgm8GVAAoBlonKUV/IdC1kM1q67jmfZMIAPFEPl8qjrK5tGG5AHvVccnKTFYVCaGjjxSflVhoMHnhm36uI39i0/EOiv2GHoClXb+A3BN5+GDAc0/c0jwot8cfbkVZ+PThLsqgJ1hT47SNnpU0PyyEl4W08NOmas8Hl2tIXoZMlRopsHdGcAC9j4R4jonqKaYfNg2BHD4VSCEx7KEAhfk2PTjoE1GEF5a0OsNMhWgPGq58cFlbS4Iqyh5URxzoa25DRWm+5W+GhpbQtaSd4zClpCBMxyXlhqTUuPR8CqOTwSYb0uiTwdcd4oqyR14G1wfcUwEsHOwa7P3NrWnEeyJwfESBu3JlKRy3ovqDqHDP3U9jkAwIm236HXt9pyI6q+awv3OPIL6KjlRMMMrehNWkXrShBqgcGAoPPjuU5iOLNdLEVqTYAZ/oieTk/tNB1pQ9fy6qUH7fQUW1G7wuSf8AErlzUyQLErRWm12nw/dabVRvCX4kSYja5gH09lpBiUzW7lSSLF2MP6RH9PqukZQMZxXyPePe/RB8Si3CgXTLJrBRQwVoJFt9ETIYiIRDItQzR26uYPBB4e7pubfeF9xeGNmnzcspS5ViZRYvEHN1FwRY9yV4dZjesm3Wk+GMcIdnupurbuT6Ql6taDfIdqUkop0JqhnKEV0y6kk5cz4HNwwSQ4japuGnfRP5eEPhUPy8adtrhal/FL09SyciXY/wbDocOjg3pHU3p3+iew3CtVL4biNW3PSGfumLMRAFLp5FLbkofOc3OiVzj7oR2IucdmG0uPDLt0C2gyLjd7q8Bl1Hf8zWbg2SZCOMszwRkB7iQRDd2inmjZWA0fSB2BMGCyUkhiKdmHtaaQnm1LCpSuFDiRSOcFANL57zv8lZxCNRVZw4YJoAKIg4x4SExbLQmsAWfKGaDYTSDm7/AM/qm74IFaJViskyKzpg2yLbEV3aHIWPgpVKXIiEwmCC57t7iO4+6rMIFDcIKRlGwRdwcKmlBc18kWxpjHZaNga6n5wW+aSb7KZSOmObhucftFVBysmC90R4q4kmpyBJrZUEeUowQm1NTtG5J4epWMSSLQLEClrfOKmD1XAWkESsPLLhTNHsimwobb/mSGl3thCr3BpAsPDVK42Nl0RtOkARXiEnjk1YkVEzDDmgOANPlQkOLwOcbsg9ICvzuS/lDHmYbnRIZESFT6QKObxOe2Bwp1IHCMYD8z0q3qnkg4w2iAskJImMWObShqQeKoZvBxL0iQz/AC3HpA5tdvG8FbvIdR1qjX0TWYZty7x/Se/MHvUL1DlJIbYk5wb1ylf4w/cFy6f06+wLLE4FHN6j6H1WUJi94pErEA3Anv8A2WkJ1AuWSGuie5QxnQYjXNpf5n2rxFn4rm1EO3EpjiEqIsaE0/TtVPcTROpmTBbSmi6d4qKsZDYLMO/EAvzII9fRPMa1PBAx5QtjNIzDh429VviETb6I7VOVqUotCa5PGFvrC4/qU8gRxsNGXEaqZhu5sEHJMsNmA5tag0sez9KJyVptAyll4gaK56KX5VkPd2H0TIx6NpW3zuSGaJe+lzWwWeFVLgSRhh0oIrW/UX3FW22aWqTxVXIYEGDpExCdTl3Aea2waSZCYGgcSTme5OYZGWnzXctsmR9IbZi1myOrQIV0fpZa6Jm9oyNOzz9EpmGBrqn9lz27okPgxKV6PqtoL7pc3EodLu6SFmMdZCrtOAr+Y+mZVvG5DH0SOLeaDjzYac1ITPKguNIbXOqcz0R7lBul48U/zH2P2tFB7nNN4EuZOhalBNcpGNJDauPDKvX+iCiYpHjnpHYbX6Rn2lCjD9jRMIMGvX8Kzcox/BFUj1BhZUT+SbzTSXZu9kuhANO1X5v8F7iTXOGxo0a6fLLNRbdksYQL9M2vv4U8kpx7Ey2ohCpFiTpnkAs8TxgNsPqdkBu3oaXhPfYDvWy2jzQJCMxi41c4uPH2XQpzZqKp5/hwVLnE9Q+ZoCfwtjQdke602i3yx2UuHuBaDUXCVYzg0PaDiCCciLUO6ouiMCmP5LN4FO6oTUwBGYWnUWO45hc27xzpeSVwyfk6t1Jbe5zBHUn0FlYbm1+oG4yoRYoWWkKsLCaO8KhdIOLCWuFCDlx4Hcko/LYp0Lf8Gs/3H/8AUf8A6XKi/Fn8y5b+7L7FZFyU2XzDySS11m9nvUpy+IWpf+Go0AWIy61vzu2KjMWI3FOUlPrwWj5KR/57K5X8iqZzgRkpDYLXB2oNVXQIoc0HeFlmvUTQqxKUDavAqaGx1NEgkYRIq7M3PWVVzLK1U7LDZNDoaJKX+OhpniHEDX0IBDrXFdD87FjIyvMR9n/+cTKv2u3Hgcu5eMVmQxzDW1aHtsmEz0m+IK6IXFc9MGaPg53FrpXKf6lop8umXPVFe/gdxSWeiGHFZEHX45KcKqVAWcGLs24JhDdvUv8Ax6ERtE3P2gXWgxpzhRoDRvJr4aJuD8kjvF8ThwIZc45ZUzJ3AL84xPEI0y6u2WN0aCRbiRmVQTco6Ys3vKZYXyahw7u6R0J9lrjrGr8j4RMYbgsV5s59N5caURs7yNbDhmMCXkEF3BpsTxvRW7JcNGQXTzwIMUn/AGyO1woB3lQ/USvgWzIrDZemnFO5SHqUtkhkmJmGtuSuLI5yZTCJiECRuA91lMAQhtP1Fm6u67Zb0HMY6yHcDnHH6R9vadexZyErEjOMSKbnQWAA0A3BaQwyitpEmEWacanfqhnTewOs2HFUcbCeja6lcOli57nP+0lo7CQT4LbE002/AIOkpQ1Ljdxz9lQyMEihyIt1rzhULh1H2TrmbC1Vhle0rExfNxaDio/lBigbUNvXuCaTOI87Ge0WAcWjiRbuslmMSVQVvCMYSVjSPvJuYOwAM609fVXOGsPRrSp3XURyYk6NFTQmtvDxVVgLzYaUyWebVzYSSo+44ebmBS20Ae0WPkFo6BzrdzxkeG48EPyti9KCSKfUP/lbYXFI4hJqnYqM/wAPG/L5Lk357qXJ3EZFxnWrVJDOuhRNoXH3Demj7tSXExY0TwflQx8Yge0ObkfNN8CjWp39enzgonAYjm1obag6qgkZwNdurmtZ40pNJjK8QwQkOLygYdvv07U2kpraF89VpOQmuaQdRQrmbp0xNH5ZikTnXcBkPVOcL5x8IAsdUWuKVGhuuLjBilkTfZ1Mxp2pvBiVAuu2UvjVcBYJDkYla7QYe/vGRREfCWxTR+0d5aAPdGbVNVvAffio2E2CQuS8HcTTKp091ocNa0WbT5xTdr6U3ivah47q1USyMTZlLdHJMIb62F8kDBcvsSahwwS57R1m/dn3JXKXQDJlCVO8qMVFOZZehq8jLa0b2a8UFN8pw+0AFoyL3ZnqGg67pNEeKFNY9Xz2NIUTuLxWuLGkC9Mt6Mg1Jq5211pZ+BiRYpLGk3F9NNVZ4ZgGReb8Mu/VdmRwjFalWkA4fB2nBzshkOCqZB1MrWprqgYuHbJFEZBIa0k5gV4U9l5uTI5ukRJ2Gz02GQy41sP2ArvNlK4WLXzJr2o2M8x3U+2tes7/AGW4kCLt+diIyUFqC4G2FMoKrPlHihl4LntALtkho3uNq04Z9i3lg0MqSQRnx4DihIuGiMS+ILaN0HZqVpFJNSYiAkpw1FLqigzG00BwIJ3rsWita4MYAOr9F7k4Fb6jyWmWSrai2wuUYADZN5QAPNNTWnXf1QcCBbgisOoXndWg6hZcGNt2QzPlPJGI2GWmjmudQnK9LeCBkphzei/ou8xwVHig2Qyv5vQoaekmxodW2IyK67+KTGjH8SN65IPw0bh/1K5GkfsZnDhVCXYhLpnJPBYDXSleq36rzMsBqs5XDIMlZNpa40KOhR/qtU5C9h2UQ0+zYIOSKkhVui75SThsUii5KYkD/Lf9Yy4j3Cpo2q/OJphHSaaEXFNFTcneUIjt2X0222dx4rny4t47RFI1xbDuebb6hl7KcZCew0Di0jT9FeUCVYnh+2drVYwyU9SUIm4i9v1NrxHsiWYwwGp2h1j2WIIqQbEHIrOYhClh+i3TV8ofYXE5TQRQAuOg6J7Fs3Gi6my2h3uzHFT75RhNaVOdf0R0OWaBWgVTcI9ITSQd+PqCNqruBSFuHxYjz0WhpJuTfwqmMKEK1pZOoAFCRu+eaiOSkF10T8pyciMb0nA30Gh610TD9kgG/WqyAbX+diX4pLgmvzuWTztysnZmclCAFLdW8J3IssLX+ZJPBFKWr2XTKXnKCgvvp265BP5SEbzr2tYXONAMydPc3UwYxjOoLMrYb+J9k9n5IxYdDlmAN+/iUpwuCWmhGSUdV0NDfDpYClQmRhtG63cVhAdQZa57vdb7Fi4/B6KJRAChu2nVJoBkF9xKebDYSSBRTeM8pGwidgbTt2nel0qY8weci2AuGDIceJXQsTrafQ6CITS9znnM+A3J9hsHIm2qVNdQjRNJaea0LKclIbGc1EbDhlx3ZeSCwCLx49vul2Jz3OkMBq0Z+yLw2GRSgKn8F0IPx6dG01gNw2tOs09CisKjDY7O/NKsVwN52o7HnbAyNNktAytSlkLIcpYewbXArTXs8Fq4KauI0UfR3nuXKZ/xI/8AIO8r6s/bkOhLKR9g/wBJ896YF1kjjwXM17Fth8y4WiZaHct8mLaKaGz7PQtoITDujtNTWYah5GFV4roD+iML+LiwPpgkgpHKxTBjEdo4gquhAJXyiw4UbEboaHqP6+a0wZIu4hY9wvGhTeNRu60xEyTkomSgOOWaLksUew7Lr0+ZLnzYNlcQoZ4rB2jtN6Lh48Ckr8W2QWO6JByPvqnjppkQVJoSkONSbXaiqeCTvWaFZpKwzE6V6HKm7emMLD3DJb4fLUAoKAWtwsnMtBoLqsuShNkvOxnQbm99y0lcQc5m1oP20S7lkdt9GmzfNNMCldqBDBGTfErRxSxqQ6RtBxIOs11TwBB3ZH0WkxHcAKXNrm/ZRYz2EbIDm/UL9m5eZRu1eqyevcRUj5AhRHnpEkbtOqyosPlw1oOW5LobjSjSK6WFs0jGMRmvLIhoQaWAHbkrjH3Fwx1ZexZpjWVcQ0D8xpuU5BxNsSI7mWlwBu4igqdwzPgkWJTwIqTU01RXJ6a2YQ2Wkkkk9+9P2lFWDiV+HwwLuO0TnX0CE5VYwIULYZeI+zRrxKHiYjEpsgAV67V7gl0WTuXGrnHNxNT+g4LL4xdyFwKJKQINXXcqCDCDRYU+VQcuelXwy8EfMRgBmplKWTkHyC4gRuoUrbtvNGg9ei0AMZ3Abu1U+EyIAsL/ALKG/bX8i6F+H4ZsCtLk1ruT6Qg6dvas5mGWZJfi2OmAwBmbtT50UwUsr5EH8pcXbAhFjTWI5tAPyg6n0UFIQBWpF1tV0R204kk6oyHKlhrRdO0YR1iX0edkbl9RtD+Q9y5RbCwGYkjQA5E6r5HkxRU2My9gRolBZmuucdaSCxD+JLOi+7dDqPcIiSeBFaQQWuBBNcty8YqELLNsOiBx9SFKUe2VwVJZsrxHYHNcHWBFKfNUHh84abMT6dHbuB91tEeDkVhkjr8ombCMGkqClik+PSvNRGuP31Hbmn2BRRVzNRdvt4pJy7fV8MDNtXHtNB6q8XydeBpnuUIpvWOMyIPSbS1COw+C+Yc+wtVPZaACLmvy4ooi3CQeTsP2S2u0N3ktZmcoKNzUzElubivYKgV36GhGXWsZmXIHRc4dRI8lbjFy5CjbEIQoa24p3yUigsbTKhoeqy/PJ1rg6rnFw4kmneq3kPMgkwz1jqtX071vPFULTKLp0FrmknOmfBSEmzMbiRTtI9FWRprZafmik5KLSK8G1XFw4gi9O3zXFiSkmiVyP5CGBSwqkvK2SAo/fY9W9OZN4sfmS98oZTnYdBnRVF6sE6ZIYRgjXPDn33Am1erUqilYWoApdtvlktwyKDDAabixpo4acEylYoAobU89/eqyTk5UwbYU2XpSuh+Zr1GgWNF8cbWHwoeenQ1tDZc7i5SokUTkQMPFLXRjFdstJ4ncF5xCaMV9Gig360TjBpIAUpcrWbWGP8ldGklB2SAqmSAaKpDOxWwGh776AbzuX2RxAxXAkkN3afusYRclsxdj/FA3YDjvqoDEpzn4rnD6RZvuqDljN0ghoOdu+/l5qOlxSi6YKobfZRRYXBB60wmnBrQKVLvp6vzHggpF4Ddo6WIGZJyA4lGwYBc7ad9R0Gg0aFi2oLZ/8E+wfmH/AJ3d5XJnzJ/KV8WX6mYrDMYy7Cpx2Q6ly5etmGKcQWTswuXLnfRQXD+g9SHlch81Xxcpl+2SOsD/AM4dR8ki5W/6iJ1N/wDlfVyPThE9Yb9Lf+KpZHIrlynJ+TBiTFv9T/wavEVcuTl2hx6JrF9Uz5F/6gf2u8ly5dq/aGy/mPp7/wDyk2L/AObC6neS5cvNwdkRD4H0j5qmLfRcuRPtCILk1/mRv7/Uqgj5r6uXR6j8iwpmv9wU5jX+auXIxdggCT+pV2FaLly5PWdhIA5bZQf+X/lesGyHzVcuWsf2kJGPK/7Os+iRQly5ar8ENdFFJ/b1+gTyW9fUrly5PVdREUC5cuX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232" name="AutoShape 8" descr="data:image/jpeg;base64,/9j/4AAQSkZJRgABAQAAAQABAAD/2wCEAAkGBxQSEhUUExQWFRUXFxwZGRgXGBscGhoYHBoXGB0YHBgYHCggGB0lHRccITEiJSkrLi4uGB8zODMsNygtLiwBCgoKDg0OGxAQGy0kICQsLCwsLCwsLCwsLCwsLCwsLCwsLCwsLCwsLCwsLCwsLCwsLCwsLCwsLCwsLCwsLCwsLP/AABEIANEA8QMBIgACEQEDEQH/xAAbAAADAQEBAQEAAAAAAAAAAAAEBQYDAAIBB//EAD8QAAECBAMDCwIEBAcBAQEAAAEAAgMEESEFMUESUWEGEyJxgZGhscHR8DJCFFLh8RUjYnIWMzRTgpLCstJD/8QAGQEAAwEBAQAAAAAAAAAAAAAAAAECAwQF/8QAKBEAAgICAgEEAQQDAAAAAAAAAAECEQMSITFBBBMiUTIUM2FxI1KB/9oADAMBAAIRAxEAPwBGJwA38V6biLQLuF+KPnGMdYiumiDg8l4Zu4bI3DM+y8COCHdmNgcTGoTbbVScqewTCUqQXGxFLfOpeY2GQYJBZDAP5jc19CvhiUa4tpU0z3KpRgqUR2b/AIvZN0HO4wKdEX4LBza3eSfJeIrWkdEdycdfPIaiGcxKK4nNo3fqveES0WK4gOcBrc2TWBhjoppQj+o5UVfgmEQ4LaNNTqTmfnot3ljGPRXAnhcnaAebrlOsOlBDAaBQD5VNYgbQX7VPY/ygbC6LRV5sAM/2XJLJKbpENj0z4YDuCl8ZmHzJ2WfSNdP1QktCixulFs3PZHqnDBQUAsrjBQ5fYE/h/Ixr/riPHU0D1KqIeDhkMNhuqALA5rWTjBorStRThZbCabSuqJ5Jy4E2IpN5Y8tcKEE2KfyUxcV1Upi+IsfHaGg7VLmtiLUA30TvDImVc1Gb8UDGWJx9gtcMjb1Hql+NSXPsD2D+Y0W/qGrfb9V95SxaNhC1S/w2XIvCX1zKztxqQiYgHIpjNRqbApnfitOUEsIUVrgKNiVru2hnlvzXqC1rjfLZA+d6hR+VjN5aOTkO9e33rU06vdfYMJtRTP5ks52ueVPlEQavoAJuEsBrtvrnU0r+q0iydbBwcNQRRfGx6LaWiC5N0ZMri+B0KDC5txF2/N25WGDT0NtLmtL1HsgY8qyIymW47ilWGRtk0P2k17P2W8M1u/IWOeVsFkRofqCB13SCG6ocDuPenk1D2xQ0ofDilT5BzHEcO8IyTeSSf0KwjBo+RBoRkVZYZPCKNzhZw3H2X5pIxi0kbinkGdcwiIyzvAjcqx5vblXgfRerlK/4tP8AtD/svi7P1WMLJfCo4cS/OhoN1Uc6by31SiQihoe00BrXLgt3VoDv3LjnIbRriDS5wKUzky5v0s2iTQfujokWgzQUeZDXNZkaV7Tp3ALPG3OV0AwwzCi8B0am/Zbl2nVUMOA2G2jWgJFLT4a3NafxbbOyxpceC1ls+EJjGLECw/iQad+8jTtXiHAvWIan8v2j3SXlnN9BkJgALzpQdEZDtJ8FEIbPVsItWHvx0xHbELpu1P2N4k6ngt8NweGxxc6r4hzc6++wGiX8npQQWAUv9x3lUkOOA3Sw9lu6hxETo+xIAIOSTTM62EDUih3rzjOLbA2WmrjkOG8qNni4kucakpQx32OKKKX5Rte7m2AuPcPFETEV5+rLcLfulPJfDdkbbs3abhoKKijTAbZo7s+xRmaTqJVKyVnTSNDNTmK9tlYYW24K9SkFlHuiBu0BcAUab6iufBEwnt+1rR1V91lOSmkvomTJ7lfiH8+C2tgHHtsExwrEBa6OiYbCiODnsY4jIuFe6uSYQ8NYMmMpwARlcXBJC8CzlI0RIAOoIcPL1S2VmaNub0pX5mqWbkRskbPZU+6Gh4Sxw+lvaPdRFx1SbGhDFxdsPNwosIWKxY5AhQyWk/W6zevirCFgkvX/ACYdd+yK99FjzBY/ZzaclqpYorhWMXSWCxHfVFHUG09VhMSsRj9gkX+l1LHs38FWy0GiHxFrTTfpv7Fnak+hWRuITcWC4A6jomvfZDykYk1NwTU09lQ8oIAfBJpdnSHZn4KawyZDXg6ahVrFdL+xWO24yxubq7xr1LeUnDFeSRSuQ4JBi0ENijZbQEAnW5qmOHPAupyVB/HyOqPcbDXAlwFRU9+aG54ixVxya2YjXsNzWvfb0SLljhIbRzbXofNdSwrJFSXYCfnguS3mv6j3rlj+nmBrGlW/Uctb58Fs+PUDrRccAigCSzsVrbVS23+KKs2iRxmb7hxSzEYQcDVeoYc92RO4Ctk3k8OBNYnYPdXFa1QCLAOT0WIduK5zIe6pq7q3BXuHSjGNoxtB87+tCw3bR4CyawogACvNnsmTBpuABQhRk0wxZkvzDaADwHqe1VnKCd2YZ7lOYc2t99/ngowKrYl9jSDUUQfKDFTCh1a2p03Dr4L7MzuxatzkFgyVMUX+nU+nFa2k7Y0vIgwNzoziTVznG/zQKqg8nw68Q23D3K1w+WhwG7MNoG/eTxKI/EEk0/QJZcu0riOwhspCbYVqRvv+iFLWtcTeu/2W8VpAtcUzSyccaVXNKTfCF2GzLXuhP2GuJIoKcaVPdVJYOJRYQoW17CCO33VLycn2xYQA+oBNGt26hwBHEA+acZKHxaF0S0pj7HWrR2oJVDBxVhp0hpqvU5yWlYwo6EAd7SWkcbJBNcgtk1ZGcW8RU+itrFLyMpIuIsd93fusvcGINO3dRTUDkS131RHdQt5J1A5IMA6MSIP+bvdZvFDwwGkOKN6ynZlrbkigvX14ISBg+waOc49bifMojGpZjJdxAvSgHE2HmojGLlQCLEeWsIAthVe7KuTe069negZHEnxXbTjeumQ6lNTuEvhdMjo1zGnXVN8IFHAHVb5scYx+I30WU4yrCcxRS8jIbG04/mIHVVVeHxxS6UTEABxhg5E08x1LneS4OjMExaXLmh2oA7svNL4USifuyDXZGx7VMtNCQcwaK63h/RSK3kzO83EDjWmTuIOvYn/KeGHQnEXyI+dqj8JmNkqgiTn8t7TkRbhwXT6TKq1YyS5lfVrthcvQpAafgDfaef8AiPday+FQWmpZtHe662JqvVdnNeSrS4VBZpFa0CwAHBLHPWkxOi9wBqp7EscDRsw+kd+gThjnJjKmVhEMBGtfFaQoi3k7tAoa0C9TEAUJpfgsskbkQSPKOb2n7ANm+Z/RfGEtApnRbYhhlXbbBtOObRqbXuipbBIhFXENO4XoutapcFqqJyWl4j4hL6gVuTYdQqqSHNsYA0UJOQGfcvM7yf2zWJGeabqCo3aorCpKHDBDGgb3fcesqZyjLyDaNIGHF5BdroPU+yNiSQaLXG79kXAAtVe5uHTLI6dS53NPiJImeCBRSnKCec53Mw7/AJqeSpsYxBrG/wBRs0evYkcrAp1k1PE71pi+Hykv6KQqkHzMBwc1hsb3GW6xV9gmPw4tA7oPzo63cClWw2l1i6QETMW3+29az1n2uQZewIiIqKdfkpSYwaM2E18tGc1wbdhJIcBmb1v500Sf+Lzrc49v7W+y5/YT6YFvEeG301XqSxlj37ABvetLW46KIhYnNReg6LVv3dBo7KgJsZRxaAIjoQNnbOu6+Y11QoKLpsFXkcYvjkGCaOdV/wCRt3du7togIc0ZgguGy3RtfM6lYHBGBoNAeI14rSHSHrSmQRKo8RRLYZiMGHzLg+mwGmp3DevzjAcQ6QaRlkeCoMYxYzAdCZXZIIPE7uqqT4TyajWcQ1vWfaq6MaSg1Lsa6KyXiEC2qDETaivIt0r9lvRFSsB+VW2zzpZLoWFRmE/d1HPsK59ErolDaYaDs0U3i7aRSW55kcU6gzFSK2I35pFj8YiNWlqepVYW1aocezzCnKDin0GcJ2doC4GXap2QJiPA3m3qe5W0lh0JwuNon7qn4ENJdcFi78Ozd5rk2/gbd7lyPcl/sIgNqJWjXO7/AHXt0KIB0oruoJg1rWN/rOZ+ZISK/QAuPC6t5JJ0hiybbe5J6ySh5WEIjjwuOuqwxaI6uyAQdaii0wSGWuNdQulRemzfIH6bJGjan5kvsyeihcMjbUJp7D1iy0j1ovOyX7hm+xbhhOztE0JPhU+COjz+yFLMxB0N7obq2Jp/aTUea9TWKtvU3HzJbvHK+C9Ry+a5wgCvHqR8uQBQigSyQh7LQTmb/OxNoL9FnP6RL4D5UAnq1QPKbEObh0FK1AHqUVCiCGCSbcTayh8YxB0aISAdkZD17UsWOnY0IsXmiHB5Jrw9AtZLGnEXHbofZYuwqLHiWhuDRqRQeKoZHAQ276W+3RejLSMEn2W2gnCIL3naJ6GbQbk1Hh1qklYbicv2Qku0VFMk2w1hqDXf+t1xzkZydh0CtgoSdibURzWU+ogdVSPRV2M4qIQo2hiUtTfv6lM4Th4hj+rMk6k3uotRVsEMMJk9lop221z7UwmwGBuVzXwK9QWUpSw663SPlFiY2wzaoQKnPXTw8VjC5zYUUsrHGxTMICJHAdSnyn6+KVyGMN2QNobl3P1JK3qURUxpBkIdKtAafm/0W005wHSoKZU14WQsKMKUzqmMNu0Cx1KbiFMvl2KxAyb6WvEjTsT/AA+ZFL0KicVD4MRzbuboeGYsiMNxPik8biuC6LKZkIcRt+i7Rw32z3hSXKGQc1tHi1+kMq9ehTf+MAilU0k+bis2XUcHC4pUJ4c7i6aBH59gRo+2jTTwHqrnDIlaVFDqL3UziOEGUmGObeG+wO5xvQ9oTrB4nSCrK1VjZSXXLzzq5c+xNn5vLQjFcbnZGZ3ncj3NoKNsNKLpWW5p5hjQk1OoOp4o6LCG+y2yWlwUS/KFlmnjTv8A2QUs8Ag7k55QwKtoMxdT8lCc51KZZldeOLeNMpFfyZmql8M/3DTf+ieloOVVHShMOI1+7PiMj4KxkRUVqKHI6kHy0XPmj5RDJ7H8Mr02khwzpqEvktqI4NcAdm5NBftpVVWKN6Dq7vT9UjwSB9R1cT3D4U4ZHoNPgcwZWoWrZag3U+WWcnENQAtsbmhChOdWlrdeQ8SuOFykSxNNTJiv2fsB01RstJsGinJSdaKEEJ7KzJP2v/6n1C7mmuB00NeaGgtogp+HnRamc2Rk7uKVTk1EcaMY7dcU86LLVtiphUOZDb1Xfxo5QhVxtXQcUBBkHO/zDXgMgm8GVAAoBlonKUV/IdC1kM1q67jmfZMIAPFEPl8qjrK5tGG5AHvVccnKTFYVCaGjjxSflVhoMHnhm36uI39i0/EOiv2GHoClXb+A3BN5+GDAc0/c0jwot8cfbkVZ+PThLsqgJ1hT47SNnpU0PyyEl4W08NOmas8Hl2tIXoZMlRopsHdGcAC9j4R4jonqKaYfNg2BHD4VSCEx7KEAhfk2PTjoE1GEF5a0OsNMhWgPGq58cFlbS4Iqyh5URxzoa25DRWm+5W+GhpbQtaSd4zClpCBMxyXlhqTUuPR8CqOTwSYb0uiTwdcd4oqyR14G1wfcUwEsHOwa7P3NrWnEeyJwfESBu3JlKRy3ovqDqHDP3U9jkAwIm236HXt9pyI6q+awv3OPIL6KjlRMMMrehNWkXrShBqgcGAoPPjuU5iOLNdLEVqTYAZ/oieTk/tNB1pQ9fy6qUH7fQUW1G7wuSf8AErlzUyQLErRWm12nw/dabVRvCX4kSYja5gH09lpBiUzW7lSSLF2MP6RH9PqukZQMZxXyPePe/RB8Si3CgXTLJrBRQwVoJFt9ETIYiIRDItQzR26uYPBB4e7pubfeF9xeGNmnzcspS5ViZRYvEHN1FwRY9yV4dZjesm3Wk+GMcIdnupurbuT6Ql6taDfIdqUkop0JqhnKEV0y6kk5cz4HNwwSQ4japuGnfRP5eEPhUPy8adtrhal/FL09SyciXY/wbDocOjg3pHU3p3+iew3CtVL4biNW3PSGfumLMRAFLp5FLbkofOc3OiVzj7oR2IucdmG0uPDLt0C2gyLjd7q8Bl1Hf8zWbg2SZCOMszwRkB7iQRDd2inmjZWA0fSB2BMGCyUkhiKdmHtaaQnm1LCpSuFDiRSOcFANL57zv8lZxCNRVZw4YJoAKIg4x4SExbLQmsAWfKGaDYTSDm7/AM/qm74IFaJViskyKzpg2yLbEV3aHIWPgpVKXIiEwmCC57t7iO4+6rMIFDcIKRlGwRdwcKmlBc18kWxpjHZaNga6n5wW+aSb7KZSOmObhucftFVBysmC90R4q4kmpyBJrZUEeUowQm1NTtG5J4epWMSSLQLEClrfOKmD1XAWkESsPLLhTNHsimwobb/mSGl3thCr3BpAsPDVK42Nl0RtOkARXiEnjk1YkVEzDDmgOANPlQkOLwOcbsg9ICvzuS/lDHmYbnRIZESFT6QKObxOe2Bwp1IHCMYD8z0q3qnkg4w2iAskJImMWObShqQeKoZvBxL0iQz/AC3HpA5tdvG8FbvIdR1qjX0TWYZty7x/Se/MHvUL1DlJIbYk5wb1ylf4w/cFy6f06+wLLE4FHN6j6H1WUJi94pErEA3Anv8A2WkJ1AuWSGuie5QxnQYjXNpf5n2rxFn4rm1EO3EpjiEqIsaE0/TtVPcTROpmTBbSmi6d4qKsZDYLMO/EAvzII9fRPMa1PBAx5QtjNIzDh429VviETb6I7VOVqUotCa5PGFvrC4/qU8gRxsNGXEaqZhu5sEHJMsNmA5tag0sez9KJyVptAyll4gaK56KX5VkPd2H0TIx6NpW3zuSGaJe+lzWwWeFVLgSRhh0oIrW/UX3FW22aWqTxVXIYEGDpExCdTl3Aea2waSZCYGgcSTme5OYZGWnzXctsmR9IbZi1myOrQIV0fpZa6Jm9oyNOzz9EpmGBrqn9lz27okPgxKV6PqtoL7pc3EodLu6SFmMdZCrtOAr+Y+mZVvG5DH0SOLeaDjzYac1ITPKguNIbXOqcz0R7lBul48U/zH2P2tFB7nNN4EuZOhalBNcpGNJDauPDKvX+iCiYpHjnpHYbX6Rn2lCjD9jRMIMGvX8Kzcox/BFUj1BhZUT+SbzTSXZu9kuhANO1X5v8F7iTXOGxo0a6fLLNRbdksYQL9M2vv4U8kpx7Ey2ohCpFiTpnkAs8TxgNsPqdkBu3oaXhPfYDvWy2jzQJCMxi41c4uPH2XQpzZqKp5/hwVLnE9Q+ZoCfwtjQdke602i3yx2UuHuBaDUXCVYzg0PaDiCCciLUO6ouiMCmP5LN4FO6oTUwBGYWnUWO45hc27xzpeSVwyfk6t1Jbe5zBHUn0FlYbm1+oG4yoRYoWWkKsLCaO8KhdIOLCWuFCDlx4Hcko/LYp0Lf8Gs/3H/8AUf8A6XKi/Fn8y5b+7L7FZFyU2XzDySS11m9nvUpy+IWpf+Go0AWIy61vzu2KjMWI3FOUlPrwWj5KR/57K5X8iqZzgRkpDYLXB2oNVXQIoc0HeFlmvUTQqxKUDavAqaGx1NEgkYRIq7M3PWVVzLK1U7LDZNDoaJKX+OhpniHEDX0IBDrXFdD87FjIyvMR9n/+cTKv2u3Hgcu5eMVmQxzDW1aHtsmEz0m+IK6IXFc9MGaPg53FrpXKf6lop8umXPVFe/gdxSWeiGHFZEHX45KcKqVAWcGLs24JhDdvUv8Ax6ERtE3P2gXWgxpzhRoDRvJr4aJuD8kjvF8ThwIZc45ZUzJ3AL84xPEI0y6u2WN0aCRbiRmVQTco6Ys3vKZYXyahw7u6R0J9lrjrGr8j4RMYbgsV5s59N5caURs7yNbDhmMCXkEF3BpsTxvRW7JcNGQXTzwIMUn/AGyO1woB3lQ/USvgWzIrDZemnFO5SHqUtkhkmJmGtuSuLI5yZTCJiECRuA91lMAQhtP1Fm6u67Zb0HMY6yHcDnHH6R9vadexZyErEjOMSKbnQWAA0A3BaQwyitpEmEWacanfqhnTewOs2HFUcbCeja6lcOli57nP+0lo7CQT4LbE002/AIOkpQ1Ljdxz9lQyMEihyIt1rzhULh1H2TrmbC1Vhle0rExfNxaDio/lBigbUNvXuCaTOI87Ge0WAcWjiRbuslmMSVQVvCMYSVjSPvJuYOwAM609fVXOGsPRrSp3XURyYk6NFTQmtvDxVVgLzYaUyWebVzYSSo+44ebmBS20Ae0WPkFo6BzrdzxkeG48EPyti9KCSKfUP/lbYXFI4hJqnYqM/wAPG/L5Lk357qXJ3EZFxnWrVJDOuhRNoXH3Demj7tSXExY0TwflQx8Yge0ObkfNN8CjWp39enzgonAYjm1obag6qgkZwNdurmtZ40pNJjK8QwQkOLygYdvv07U2kpraF89VpOQmuaQdRQrmbp0xNH5ZikTnXcBkPVOcL5x8IAsdUWuKVGhuuLjBilkTfZ1Mxp2pvBiVAuu2UvjVcBYJDkYla7QYe/vGRREfCWxTR+0d5aAPdGbVNVvAffio2E2CQuS8HcTTKp091ocNa0WbT5xTdr6U3ivah47q1USyMTZlLdHJMIb62F8kDBcvsSahwwS57R1m/dn3JXKXQDJlCVO8qMVFOZZehq8jLa0b2a8UFN8pw+0AFoyL3ZnqGg67pNEeKFNY9Xz2NIUTuLxWuLGkC9Mt6Mg1Jq5211pZ+BiRYpLGk3F9NNVZ4ZgGReb8Mu/VdmRwjFalWkA4fB2nBzshkOCqZB1MrWprqgYuHbJFEZBIa0k5gV4U9l5uTI5ukRJ2Gz02GQy41sP2ArvNlK4WLXzJr2o2M8x3U+2tes7/AGW4kCLt+diIyUFqC4G2FMoKrPlHihl4LntALtkho3uNq04Z9i3lg0MqSQRnx4DihIuGiMS+ILaN0HZqVpFJNSYiAkpw1FLqigzG00BwIJ3rsWita4MYAOr9F7k4Fb6jyWmWSrai2wuUYADZN5QAPNNTWnXf1QcCBbgisOoXndWg6hZcGNt2QzPlPJGI2GWmjmudQnK9LeCBkphzei/ou8xwVHig2Qyv5vQoaekmxodW2IyK67+KTGjH8SN65IPw0bh/1K5GkfsZnDhVCXYhLpnJPBYDXSleq36rzMsBqs5XDIMlZNpa40KOhR/qtU5C9h2UQ0+zYIOSKkhVui75SThsUii5KYkD/Lf9Yy4j3Cpo2q/OJphHSaaEXFNFTcneUIjt2X0222dx4rny4t47RFI1xbDuebb6hl7KcZCew0Di0jT9FeUCVYnh+2drVYwyU9SUIm4i9v1NrxHsiWYwwGp2h1j2WIIqQbEHIrOYhClh+i3TV8ofYXE5TQRQAuOg6J7Fs3Gi6my2h3uzHFT75RhNaVOdf0R0OWaBWgVTcI9ITSQd+PqCNqruBSFuHxYjz0WhpJuTfwqmMKEK1pZOoAFCRu+eaiOSkF10T8pyciMb0nA30Gh610TD9kgG/WqyAbX+diX4pLgmvzuWTztysnZmclCAFLdW8J3IssLX+ZJPBFKWr2XTKXnKCgvvp265BP5SEbzr2tYXONAMydPc3UwYxjOoLMrYb+J9k9n5IxYdDlmAN+/iUpwuCWmhGSUdV0NDfDpYClQmRhtG63cVhAdQZa57vdb7Fi4/B6KJRAChu2nVJoBkF9xKebDYSSBRTeM8pGwidgbTt2nel0qY8weci2AuGDIceJXQsTrafQ6CITS9znnM+A3J9hsHIm2qVNdQjRNJaea0LKclIbGc1EbDhlx3ZeSCwCLx49vul2Jz3OkMBq0Z+yLw2GRSgKn8F0IPx6dG01gNw2tOs09CisKjDY7O/NKsVwN52o7HnbAyNNktAytSlkLIcpYewbXArTXs8Fq4KauI0UfR3nuXKZ/xI/8AIO8r6s/bkOhLKR9g/wBJ896YF1kjjwXM17Fth8y4WiZaHct8mLaKaGz7PQtoITDujtNTWYah5GFV4roD+iML+LiwPpgkgpHKxTBjEdo4gquhAJXyiw4UbEboaHqP6+a0wZIu4hY9wvGhTeNRu60xEyTkomSgOOWaLksUew7Lr0+ZLnzYNlcQoZ4rB2jtN6Lh48Ckr8W2QWO6JByPvqnjppkQVJoSkONSbXaiqeCTvWaFZpKwzE6V6HKm7emMLD3DJb4fLUAoKAWtwsnMtBoLqsuShNkvOxnQbm99y0lcQc5m1oP20S7lkdt9GmzfNNMCldqBDBGTfErRxSxqQ6RtBxIOs11TwBB3ZH0WkxHcAKXNrm/ZRYz2EbIDm/UL9m5eZRu1eqyevcRUj5AhRHnpEkbtOqyosPlw1oOW5LobjSjSK6WFs0jGMRmvLIhoQaWAHbkrjH3Fwx1ZexZpjWVcQ0D8xpuU5BxNsSI7mWlwBu4igqdwzPgkWJTwIqTU01RXJ6a2YQ2Wkkkk9+9P2lFWDiV+HwwLuO0TnX0CE5VYwIULYZeI+zRrxKHiYjEpsgAV67V7gl0WTuXGrnHNxNT+g4LL4xdyFwKJKQINXXcqCDCDRYU+VQcuelXwy8EfMRgBmplKWTkHyC4gRuoUrbtvNGg9ei0AMZ3Abu1U+EyIAsL/ALKG/bX8i6F+H4ZsCtLk1ruT6Qg6dvas5mGWZJfi2OmAwBmbtT50UwUsr5EH8pcXbAhFjTWI5tAPyg6n0UFIQBWpF1tV0R204kk6oyHKlhrRdO0YR1iX0edkbl9RtD+Q9y5RbCwGYkjQA5E6r5HkxRU2My9gRolBZmuucdaSCxD+JLOi+7dDqPcIiSeBFaQQWuBBNcty8YqELLNsOiBx9SFKUe2VwVJZsrxHYHNcHWBFKfNUHh84abMT6dHbuB91tEeDkVhkjr8ombCMGkqClik+PSvNRGuP31Hbmn2BRRVzNRdvt4pJy7fV8MDNtXHtNB6q8XydeBpnuUIpvWOMyIPSbS1COw+C+Yc+wtVPZaACLmvy4ooi3CQeTsP2S2u0N3ktZmcoKNzUzElubivYKgV36GhGXWsZmXIHRc4dRI8lbjFy5CjbEIQoa24p3yUigsbTKhoeqy/PJ1rg6rnFw4kmneq3kPMgkwz1jqtX071vPFULTKLp0FrmknOmfBSEmzMbiRTtI9FWRprZafmik5KLSK8G1XFw4gi9O3zXFiSkmiVyP5CGBSwqkvK2SAo/fY9W9OZN4sfmS98oZTnYdBnRVF6sE6ZIYRgjXPDn33Am1erUqilYWoApdtvlktwyKDDAabixpo4acEylYoAobU89/eqyTk5UwbYU2XpSuh+Zr1GgWNF8cbWHwoeenQ1tDZc7i5SokUTkQMPFLXRjFdstJ4ncF5xCaMV9Gig360TjBpIAUpcrWbWGP8ldGklB2SAqmSAaKpDOxWwGh776AbzuX2RxAxXAkkN3afusYRclsxdj/FA3YDjvqoDEpzn4rnD6RZvuqDljN0ghoOdu+/l5qOlxSi6YKobfZRRYXBB60wmnBrQKVLvp6vzHggpF4Ddo6WIGZJyA4lGwYBc7ad9R0Gg0aFi2oLZ/8E+wfmH/AJ3d5XJnzJ/KV8WX6mYrDMYy7Cpx2Q6ly5etmGKcQWTswuXLnfRQXD+g9SHlch81Xxcpl+2SOsD/AM4dR8ki5W/6iJ1N/wDlfVyPThE9Yb9Lf+KpZHIrlynJ+TBiTFv9T/wavEVcuTl2hx6JrF9Uz5F/6gf2u8ly5dq/aGy/mPp7/wDyk2L/AObC6neS5cvNwdkRD4H0j5qmLfRcuRPtCILk1/mRv7/Uqgj5r6uXR6j8iwpmv9wU5jX+auXIxdggCT+pV2FaLly5PWdhIA5bZQf+X/lesGyHzVcuWsf2kJGPK/7Os+iRQly5ar8ENdFFJ/b1+gTyW9fUrly5PVdREUC5cuX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234" name="AutoShape 10" descr="data:image/jpeg;base64,/9j/4AAQSkZJRgABAQAAAQABAAD/2wCEAAkGBxQSEhUUExQWFRUXFxwZGRgXGBscGhoYHBoXGB0YHBgYHCggGB0lHRccITEiJSkrLi4uGB8zODMsNygtLiwBCgoKDg0OGxAQGy0kICQsLCwsLCwsLCwsLCwsLCwsLCwsLCwsLCwsLCwsLCwsLCwsLCwsLCwsLCwsLCwsLCwsLP/AABEIANEA8QMBIgACEQEDEQH/xAAbAAADAQEBAQEAAAAAAAAAAAAEBQYDAAIBB//EAD8QAAECBAMDCwIEBAcBAQEAAAEAAgMEESEFMUESUWEGEyJxgZGhscHR8DJCFFLh8RUjYnIWMzRTgpLCstJD/8QAGQEAAwEBAQAAAAAAAAAAAAAAAAECAwQF/8QAKBEAAgICAgEEAQQDAAAAAAAAAAECEQMSITFBBBMiUTIUM2FxI1KB/9oADAMBAAIRAxEAPwBGJwA38V6biLQLuF+KPnGMdYiumiDg8l4Zu4bI3DM+y8COCHdmNgcTGoTbbVScqewTCUqQXGxFLfOpeY2GQYJBZDAP5jc19CvhiUa4tpU0z3KpRgqUR2b/AIvZN0HO4wKdEX4LBza3eSfJeIrWkdEdycdfPIaiGcxKK4nNo3fqveES0WK4gOcBrc2TWBhjoppQj+o5UVfgmEQ4LaNNTqTmfnot3ljGPRXAnhcnaAebrlOsOlBDAaBQD5VNYgbQX7VPY/ygbC6LRV5sAM/2XJLJKbpENj0z4YDuCl8ZmHzJ2WfSNdP1QktCixulFs3PZHqnDBQUAsrjBQ5fYE/h/Ixr/riPHU0D1KqIeDhkMNhuqALA5rWTjBorStRThZbCabSuqJ5Jy4E2IpN5Y8tcKEE2KfyUxcV1Upi+IsfHaGg7VLmtiLUA30TvDImVc1Gb8UDGWJx9gtcMjb1Hql+NSXPsD2D+Y0W/qGrfb9V95SxaNhC1S/w2XIvCX1zKztxqQiYgHIpjNRqbApnfitOUEsIUVrgKNiVru2hnlvzXqC1rjfLZA+d6hR+VjN5aOTkO9e33rU06vdfYMJtRTP5ks52ueVPlEQavoAJuEsBrtvrnU0r+q0iydbBwcNQRRfGx6LaWiC5N0ZMri+B0KDC5txF2/N25WGDT0NtLmtL1HsgY8qyIymW47ilWGRtk0P2k17P2W8M1u/IWOeVsFkRofqCB13SCG6ocDuPenk1D2xQ0ofDilT5BzHEcO8IyTeSSf0KwjBo+RBoRkVZYZPCKNzhZw3H2X5pIxi0kbinkGdcwiIyzvAjcqx5vblXgfRerlK/4tP8AtD/svi7P1WMLJfCo4cS/OhoN1Uc6by31SiQihoe00BrXLgt3VoDv3LjnIbRriDS5wKUzky5v0s2iTQfujokWgzQUeZDXNZkaV7Tp3ALPG3OV0AwwzCi8B0am/Zbl2nVUMOA2G2jWgJFLT4a3NafxbbOyxpceC1ls+EJjGLECw/iQad+8jTtXiHAvWIan8v2j3SXlnN9BkJgALzpQdEZDtJ8FEIbPVsItWHvx0xHbELpu1P2N4k6ngt8NweGxxc6r4hzc6++wGiX8npQQWAUv9x3lUkOOA3Sw9lu6hxETo+xIAIOSTTM62EDUih3rzjOLbA2WmrjkOG8qNni4kucakpQx32OKKKX5Rte7m2AuPcPFETEV5+rLcLfulPJfDdkbbs3abhoKKijTAbZo7s+xRmaTqJVKyVnTSNDNTmK9tlYYW24K9SkFlHuiBu0BcAUab6iufBEwnt+1rR1V91lOSmkvomTJ7lfiH8+C2tgHHtsExwrEBa6OiYbCiODnsY4jIuFe6uSYQ8NYMmMpwARlcXBJC8CzlI0RIAOoIcPL1S2VmaNub0pX5mqWbkRskbPZU+6Gh4Sxw+lvaPdRFx1SbGhDFxdsPNwosIWKxY5AhQyWk/W6zevirCFgkvX/ACYdd+yK99FjzBY/ZzaclqpYorhWMXSWCxHfVFHUG09VhMSsRj9gkX+l1LHs38FWy0GiHxFrTTfpv7Fnak+hWRuITcWC4A6jomvfZDykYk1NwTU09lQ8oIAfBJpdnSHZn4KawyZDXg6ahVrFdL+xWO24yxubq7xr1LeUnDFeSRSuQ4JBi0ENijZbQEAnW5qmOHPAupyVB/HyOqPcbDXAlwFRU9+aG54ixVxya2YjXsNzWvfb0SLljhIbRzbXofNdSwrJFSXYCfnguS3mv6j3rlj+nmBrGlW/Uctb58Fs+PUDrRccAigCSzsVrbVS23+KKs2iRxmb7hxSzEYQcDVeoYc92RO4Ctk3k8OBNYnYPdXFa1QCLAOT0WIduK5zIe6pq7q3BXuHSjGNoxtB87+tCw3bR4CyawogACvNnsmTBpuABQhRk0wxZkvzDaADwHqe1VnKCd2YZ7lOYc2t99/ngowKrYl9jSDUUQfKDFTCh1a2p03Dr4L7MzuxatzkFgyVMUX+nU+nFa2k7Y0vIgwNzoziTVznG/zQKqg8nw68Q23D3K1w+WhwG7MNoG/eTxKI/EEk0/QJZcu0riOwhspCbYVqRvv+iFLWtcTeu/2W8VpAtcUzSyccaVXNKTfCF2GzLXuhP2GuJIoKcaVPdVJYOJRYQoW17CCO33VLycn2xYQA+oBNGt26hwBHEA+acZKHxaF0S0pj7HWrR2oJVDBxVhp0hpqvU5yWlYwo6EAd7SWkcbJBNcgtk1ZGcW8RU+itrFLyMpIuIsd93fusvcGINO3dRTUDkS131RHdQt5J1A5IMA6MSIP+bvdZvFDwwGkOKN6ynZlrbkigvX14ISBg+waOc49bifMojGpZjJdxAvSgHE2HmojGLlQCLEeWsIAthVe7KuTe069negZHEnxXbTjeumQ6lNTuEvhdMjo1zGnXVN8IFHAHVb5scYx+I30WU4yrCcxRS8jIbG04/mIHVVVeHxxS6UTEABxhg5E08x1LneS4OjMExaXLmh2oA7svNL4USifuyDXZGx7VMtNCQcwaK63h/RSK3kzO83EDjWmTuIOvYn/KeGHQnEXyI+dqj8JmNkqgiTn8t7TkRbhwXT6TKq1YyS5lfVrthcvQpAafgDfaef8AiPday+FQWmpZtHe662JqvVdnNeSrS4VBZpFa0CwAHBLHPWkxOi9wBqp7EscDRsw+kd+gThjnJjKmVhEMBGtfFaQoi3k7tAoa0C9TEAUJpfgsskbkQSPKOb2n7ANm+Z/RfGEtApnRbYhhlXbbBtOObRqbXuipbBIhFXENO4XoutapcFqqJyWl4j4hL6gVuTYdQqqSHNsYA0UJOQGfcvM7yf2zWJGeabqCo3aorCpKHDBDGgb3fcesqZyjLyDaNIGHF5BdroPU+yNiSQaLXG79kXAAtVe5uHTLI6dS53NPiJImeCBRSnKCec53Mw7/AJqeSpsYxBrG/wBRs0evYkcrAp1k1PE71pi+Hykv6KQqkHzMBwc1hsb3GW6xV9gmPw4tA7oPzo63cClWw2l1i6QETMW3+29az1n2uQZewIiIqKdfkpSYwaM2E18tGc1wbdhJIcBmb1v500Sf+Lzrc49v7W+y5/YT6YFvEeG301XqSxlj37ABvetLW46KIhYnNReg6LVv3dBo7KgJsZRxaAIjoQNnbOu6+Y11QoKLpsFXkcYvjkGCaOdV/wCRt3du7togIc0ZgguGy3RtfM6lYHBGBoNAeI14rSHSHrSmQRKo8RRLYZiMGHzLg+mwGmp3DevzjAcQ6QaRlkeCoMYxYzAdCZXZIIPE7uqqT4TyajWcQ1vWfaq6MaSg1Lsa6KyXiEC2qDETaivIt0r9lvRFSsB+VW2zzpZLoWFRmE/d1HPsK59ErolDaYaDs0U3i7aRSW55kcU6gzFSK2I35pFj8YiNWlqepVYW1aocezzCnKDin0GcJ2doC4GXap2QJiPA3m3qe5W0lh0JwuNon7qn4ENJdcFi78Ozd5rk2/gbd7lyPcl/sIgNqJWjXO7/AHXt0KIB0oruoJg1rWN/rOZ+ZISK/QAuPC6t5JJ0hiybbe5J6ySh5WEIjjwuOuqwxaI6uyAQdaii0wSGWuNdQulRemzfIH6bJGjan5kvsyeihcMjbUJp7D1iy0j1ovOyX7hm+xbhhOztE0JPhU+COjz+yFLMxB0N7obq2Jp/aTUea9TWKtvU3HzJbvHK+C9Ry+a5wgCvHqR8uQBQigSyQh7LQTmb/OxNoL9FnP6RL4D5UAnq1QPKbEObh0FK1AHqUVCiCGCSbcTayh8YxB0aISAdkZD17UsWOnY0IsXmiHB5Jrw9AtZLGnEXHbofZYuwqLHiWhuDRqRQeKoZHAQ276W+3RejLSMEn2W2gnCIL3naJ6GbQbk1Hh1qklYbicv2Qku0VFMk2w1hqDXf+t1xzkZydh0CtgoSdibURzWU+ogdVSPRV2M4qIQo2hiUtTfv6lM4Th4hj+rMk6k3uotRVsEMMJk9lop221z7UwmwGBuVzXwK9QWUpSw663SPlFiY2wzaoQKnPXTw8VjC5zYUUsrHGxTMICJHAdSnyn6+KVyGMN2QNobl3P1JK3qURUxpBkIdKtAafm/0W005wHSoKZU14WQsKMKUzqmMNu0Cx1KbiFMvl2KxAyb6WvEjTsT/AA+ZFL0KicVD4MRzbuboeGYsiMNxPik8biuC6LKZkIcRt+i7Rw32z3hSXKGQc1tHi1+kMq9ehTf+MAilU0k+bis2XUcHC4pUJ4c7i6aBH59gRo+2jTTwHqrnDIlaVFDqL3UziOEGUmGObeG+wO5xvQ9oTrB4nSCrK1VjZSXXLzzq5c+xNn5vLQjFcbnZGZ3ncj3NoKNsNKLpWW5p5hjQk1OoOp4o6LCG+y2yWlwUS/KFlmnjTv8A2QUs8Ag7k55QwKtoMxdT8lCc51KZZldeOLeNMpFfyZmql8M/3DTf+ieloOVVHShMOI1+7PiMj4KxkRUVqKHI6kHy0XPmj5RDJ7H8Mr02khwzpqEvktqI4NcAdm5NBftpVVWKN6Dq7vT9UjwSB9R1cT3D4U4ZHoNPgcwZWoWrZag3U+WWcnENQAtsbmhChOdWlrdeQ8SuOFykSxNNTJiv2fsB01RstJsGinJSdaKEEJ7KzJP2v/6n1C7mmuB00NeaGgtogp+HnRamc2Rk7uKVTk1EcaMY7dcU86LLVtiphUOZDb1Xfxo5QhVxtXQcUBBkHO/zDXgMgm8GVAAoBlonKUV/IdC1kM1q67jmfZMIAPFEPl8qjrK5tGG5AHvVccnKTFYVCaGjjxSflVhoMHnhm36uI39i0/EOiv2GHoClXb+A3BN5+GDAc0/c0jwot8cfbkVZ+PThLsqgJ1hT47SNnpU0PyyEl4W08NOmas8Hl2tIXoZMlRopsHdGcAC9j4R4jonqKaYfNg2BHD4VSCEx7KEAhfk2PTjoE1GEF5a0OsNMhWgPGq58cFlbS4Iqyh5URxzoa25DRWm+5W+GhpbQtaSd4zClpCBMxyXlhqTUuPR8CqOTwSYb0uiTwdcd4oqyR14G1wfcUwEsHOwa7P3NrWnEeyJwfESBu3JlKRy3ovqDqHDP3U9jkAwIm236HXt9pyI6q+awv3OPIL6KjlRMMMrehNWkXrShBqgcGAoPPjuU5iOLNdLEVqTYAZ/oieTk/tNB1pQ9fy6qUH7fQUW1G7wuSf8AErlzUyQLErRWm12nw/dabVRvCX4kSYja5gH09lpBiUzW7lSSLF2MP6RH9PqukZQMZxXyPePe/RB8Si3CgXTLJrBRQwVoJFt9ETIYiIRDItQzR26uYPBB4e7pubfeF9xeGNmnzcspS5ViZRYvEHN1FwRY9yV4dZjesm3Wk+GMcIdnupurbuT6Ql6taDfIdqUkop0JqhnKEV0y6kk5cz4HNwwSQ4japuGnfRP5eEPhUPy8adtrhal/FL09SyciXY/wbDocOjg3pHU3p3+iew3CtVL4biNW3PSGfumLMRAFLp5FLbkofOc3OiVzj7oR2IucdmG0uPDLt0C2gyLjd7q8Bl1Hf8zWbg2SZCOMszwRkB7iQRDd2inmjZWA0fSB2BMGCyUkhiKdmHtaaQnm1LCpSuFDiRSOcFANL57zv8lZxCNRVZw4YJoAKIg4x4SExbLQmsAWfKGaDYTSDm7/AM/qm74IFaJViskyKzpg2yLbEV3aHIWPgpVKXIiEwmCC57t7iO4+6rMIFDcIKRlGwRdwcKmlBc18kWxpjHZaNga6n5wW+aSb7KZSOmObhucftFVBysmC90R4q4kmpyBJrZUEeUowQm1NTtG5J4epWMSSLQLEClrfOKmD1XAWkESsPLLhTNHsimwobb/mSGl3thCr3BpAsPDVK42Nl0RtOkARXiEnjk1YkVEzDDmgOANPlQkOLwOcbsg9ICvzuS/lDHmYbnRIZESFT6QKObxOe2Bwp1IHCMYD8z0q3qnkg4w2iAskJImMWObShqQeKoZvBxL0iQz/AC3HpA5tdvG8FbvIdR1qjX0TWYZty7x/Se/MHvUL1DlJIbYk5wb1ylf4w/cFy6f06+wLLE4FHN6j6H1WUJi94pErEA3Anv8A2WkJ1AuWSGuie5QxnQYjXNpf5n2rxFn4rm1EO3EpjiEqIsaE0/TtVPcTROpmTBbSmi6d4qKsZDYLMO/EAvzII9fRPMa1PBAx5QtjNIzDh429VviETb6I7VOVqUotCa5PGFvrC4/qU8gRxsNGXEaqZhu5sEHJMsNmA5tag0sez9KJyVptAyll4gaK56KX5VkPd2H0TIx6NpW3zuSGaJe+lzWwWeFVLgSRhh0oIrW/UX3FW22aWqTxVXIYEGDpExCdTl3Aea2waSZCYGgcSTme5OYZGWnzXctsmR9IbZi1myOrQIV0fpZa6Jm9oyNOzz9EpmGBrqn9lz27okPgxKV6PqtoL7pc3EodLu6SFmMdZCrtOAr+Y+mZVvG5DH0SOLeaDjzYac1ITPKguNIbXOqcz0R7lBul48U/zH2P2tFB7nNN4EuZOhalBNcpGNJDauPDKvX+iCiYpHjnpHYbX6Rn2lCjD9jRMIMGvX8Kzcox/BFUj1BhZUT+SbzTSXZu9kuhANO1X5v8F7iTXOGxo0a6fLLNRbdksYQL9M2vv4U8kpx7Ey2ohCpFiTpnkAs8TxgNsPqdkBu3oaXhPfYDvWy2jzQJCMxi41c4uPH2XQpzZqKp5/hwVLnE9Q+ZoCfwtjQdke602i3yx2UuHuBaDUXCVYzg0PaDiCCciLUO6ouiMCmP5LN4FO6oTUwBGYWnUWO45hc27xzpeSVwyfk6t1Jbe5zBHUn0FlYbm1+oG4yoRYoWWkKsLCaO8KhdIOLCWuFCDlx4Hcko/LYp0Lf8Gs/3H/8AUf8A6XKi/Fn8y5b+7L7FZFyU2XzDySS11m9nvUpy+IWpf+Go0AWIy61vzu2KjMWI3FOUlPrwWj5KR/57K5X8iqZzgRkpDYLXB2oNVXQIoc0HeFlmvUTQqxKUDavAqaGx1NEgkYRIq7M3PWVVzLK1U7LDZNDoaJKX+OhpniHEDX0IBDrXFdD87FjIyvMR9n/+cTKv2u3Hgcu5eMVmQxzDW1aHtsmEz0m+IK6IXFc9MGaPg53FrpXKf6lop8umXPVFe/gdxSWeiGHFZEHX45KcKqVAWcGLs24JhDdvUv8Ax6ERtE3P2gXWgxpzhRoDRvJr4aJuD8kjvF8ThwIZc45ZUzJ3AL84xPEI0y6u2WN0aCRbiRmVQTco6Ys3vKZYXyahw7u6R0J9lrjrGr8j4RMYbgsV5s59N5caURs7yNbDhmMCXkEF3BpsTxvRW7JcNGQXTzwIMUn/AGyO1woB3lQ/USvgWzIrDZemnFO5SHqUtkhkmJmGtuSuLI5yZTCJiECRuA91lMAQhtP1Fm6u67Zb0HMY6yHcDnHH6R9vadexZyErEjOMSKbnQWAA0A3BaQwyitpEmEWacanfqhnTewOs2HFUcbCeja6lcOli57nP+0lo7CQT4LbE002/AIOkpQ1Ljdxz9lQyMEihyIt1rzhULh1H2TrmbC1Vhle0rExfNxaDio/lBigbUNvXuCaTOI87Ge0WAcWjiRbuslmMSVQVvCMYSVjSPvJuYOwAM609fVXOGsPRrSp3XURyYk6NFTQmtvDxVVgLzYaUyWebVzYSSo+44ebmBS20Ae0WPkFo6BzrdzxkeG48EPyti9KCSKfUP/lbYXFI4hJqnYqM/wAPG/L5Lk357qXJ3EZFxnWrVJDOuhRNoXH3Demj7tSXExY0TwflQx8Yge0ObkfNN8CjWp39enzgonAYjm1obag6qgkZwNdurmtZ40pNJjK8QwQkOLygYdvv07U2kpraF89VpOQmuaQdRQrmbp0xNH5ZikTnXcBkPVOcL5x8IAsdUWuKVGhuuLjBilkTfZ1Mxp2pvBiVAuu2UvjVcBYJDkYla7QYe/vGRREfCWxTR+0d5aAPdGbVNVvAffio2E2CQuS8HcTTKp091ocNa0WbT5xTdr6U3ivah47q1USyMTZlLdHJMIb62F8kDBcvsSahwwS57R1m/dn3JXKXQDJlCVO8qMVFOZZehq8jLa0b2a8UFN8pw+0AFoyL3ZnqGg67pNEeKFNY9Xz2NIUTuLxWuLGkC9Mt6Mg1Jq5211pZ+BiRYpLGk3F9NNVZ4ZgGReb8Mu/VdmRwjFalWkA4fB2nBzshkOCqZB1MrWprqgYuHbJFEZBIa0k5gV4U9l5uTI5ukRJ2Gz02GQy41sP2ArvNlK4WLXzJr2o2M8x3U+2tes7/AGW4kCLt+diIyUFqC4G2FMoKrPlHihl4LntALtkho3uNq04Z9i3lg0MqSQRnx4DihIuGiMS+ILaN0HZqVpFJNSYiAkpw1FLqigzG00BwIJ3rsWita4MYAOr9F7k4Fb6jyWmWSrai2wuUYADZN5QAPNNTWnXf1QcCBbgisOoXndWg6hZcGNt2QzPlPJGI2GWmjmudQnK9LeCBkphzei/ou8xwVHig2Qyv5vQoaekmxodW2IyK67+KTGjH8SN65IPw0bh/1K5GkfsZnDhVCXYhLpnJPBYDXSleq36rzMsBqs5XDIMlZNpa40KOhR/qtU5C9h2UQ0+zYIOSKkhVui75SThsUii5KYkD/Lf9Yy4j3Cpo2q/OJphHSaaEXFNFTcneUIjt2X0222dx4rny4t47RFI1xbDuebb6hl7KcZCew0Di0jT9FeUCVYnh+2drVYwyU9SUIm4i9v1NrxHsiWYwwGp2h1j2WIIqQbEHIrOYhClh+i3TV8ofYXE5TQRQAuOg6J7Fs3Gi6my2h3uzHFT75RhNaVOdf0R0OWaBWgVTcI9ITSQd+PqCNqruBSFuHxYjz0WhpJuTfwqmMKEK1pZOoAFCRu+eaiOSkF10T8pyciMb0nA30Gh610TD9kgG/WqyAbX+diX4pLgmvzuWTztysnZmclCAFLdW8J3IssLX+ZJPBFKWr2XTKXnKCgvvp265BP5SEbzr2tYXONAMydPc3UwYxjOoLMrYb+J9k9n5IxYdDlmAN+/iUpwuCWmhGSUdV0NDfDpYClQmRhtG63cVhAdQZa57vdb7Fi4/B6KJRAChu2nVJoBkF9xKebDYSSBRTeM8pGwidgbTt2nel0qY8weci2AuGDIceJXQsTrafQ6CITS9znnM+A3J9hsHIm2qVNdQjRNJaea0LKclIbGc1EbDhlx3ZeSCwCLx49vul2Jz3OkMBq0Z+yLw2GRSgKn8F0IPx6dG01gNw2tOs09CisKjDY7O/NKsVwN52o7HnbAyNNktAytSlkLIcpYewbXArTXs8Fq4KauI0UfR3nuXKZ/xI/8AIO8r6s/bkOhLKR9g/wBJ896YF1kjjwXM17Fth8y4WiZaHct8mLaKaGz7PQtoITDujtNTWYah5GFV4roD+iML+LiwPpgkgpHKxTBjEdo4gquhAJXyiw4UbEboaHqP6+a0wZIu4hY9wvGhTeNRu60xEyTkomSgOOWaLksUew7Lr0+ZLnzYNlcQoZ4rB2jtN6Lh48Ckr8W2QWO6JByPvqnjppkQVJoSkONSbXaiqeCTvWaFZpKwzE6V6HKm7emMLD3DJb4fLUAoKAWtwsnMtBoLqsuShNkvOxnQbm99y0lcQc5m1oP20S7lkdt9GmzfNNMCldqBDBGTfErRxSxqQ6RtBxIOs11TwBB3ZH0WkxHcAKXNrm/ZRYz2EbIDm/UL9m5eZRu1eqyevcRUj5AhRHnpEkbtOqyosPlw1oOW5LobjSjSK6WFs0jGMRmvLIhoQaWAHbkrjH3Fwx1ZexZpjWVcQ0D8xpuU5BxNsSI7mWlwBu4igqdwzPgkWJTwIqTU01RXJ6a2YQ2Wkkkk9+9P2lFWDiV+HwwLuO0TnX0CE5VYwIULYZeI+zRrxKHiYjEpsgAV67V7gl0WTuXGrnHNxNT+g4LL4xdyFwKJKQINXXcqCDCDRYU+VQcuelXwy8EfMRgBmplKWTkHyC4gRuoUrbtvNGg9ei0AMZ3Abu1U+EyIAsL/ALKG/bX8i6F+H4ZsCtLk1ruT6Qg6dvas5mGWZJfi2OmAwBmbtT50UwUsr5EH8pcXbAhFjTWI5tAPyg6n0UFIQBWpF1tV0R204kk6oyHKlhrRdO0YR1iX0edkbl9RtD+Q9y5RbCwGYkjQA5E6r5HkxRU2My9gRolBZmuucdaSCxD+JLOi+7dDqPcIiSeBFaQQWuBBNcty8YqELLNsOiBx9SFKUe2VwVJZsrxHYHNcHWBFKfNUHh84abMT6dHbuB91tEeDkVhkjr8ombCMGkqClik+PSvNRGuP31Hbmn2BRRVzNRdvt4pJy7fV8MDNtXHtNB6q8XydeBpnuUIpvWOMyIPSbS1COw+C+Yc+wtVPZaACLmvy4ooi3CQeTsP2S2u0N3ktZmcoKNzUzElubivYKgV36GhGXWsZmXIHRc4dRI8lbjFy5CjbEIQoa24p3yUigsbTKhoeqy/PJ1rg6rnFw4kmneq3kPMgkwz1jqtX071vPFULTKLp0FrmknOmfBSEmzMbiRTtI9FWRprZafmik5KLSK8G1XFw4gi9O3zXFiSkmiVyP5CGBSwqkvK2SAo/fY9W9OZN4sfmS98oZTnYdBnRVF6sE6ZIYRgjXPDn33Am1erUqilYWoApdtvlktwyKDDAabixpo4acEylYoAobU89/eqyTk5UwbYU2XpSuh+Zr1GgWNF8cbWHwoeenQ1tDZc7i5SokUTkQMPFLXRjFdstJ4ncF5xCaMV9Gig360TjBpIAUpcrWbWGP8ldGklB2SAqmSAaKpDOxWwGh776AbzuX2RxAxXAkkN3afusYRclsxdj/FA3YDjvqoDEpzn4rnD6RZvuqDljN0ghoOdu+/l5qOlxSi6YKobfZRRYXBB60wmnBrQKVLvp6vzHggpF4Ddo6WIGZJyA4lGwYBc7ad9R0Gg0aFi2oLZ/8E+wfmH/AJ3d5XJnzJ/KV8WX6mYrDMYy7Cpx2Q6ly5etmGKcQWTswuXLnfRQXD+g9SHlch81Xxcpl+2SOsD/AM4dR8ki5W/6iJ1N/wDlfVyPThE9Yb9Lf+KpZHIrlynJ+TBiTFv9T/wavEVcuTl2hx6JrF9Uz5F/6gf2u8ly5dq/aGy/mPp7/wDyk2L/AObC6neS5cvNwdkRD4H0j5qmLfRcuRPtCILk1/mRv7/Uqgj5r6uXR6j8iwpmv9wU5jX+auXIxdggCT+pV2FaLly5PWdhIA5bZQf+X/lesGyHzVcuWsf2kJGPK/7Os+iRQly5ar8ENdFFJ/b1+gTyW9fUrly5PVdREUC5cuX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557214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Soya fasulyesinde soya                                    proteini bazlı                                      </a:t>
            </a:r>
            <a:r>
              <a:rPr lang="tr-TR" dirty="0" err="1" smtClean="0"/>
              <a:t>izoflavonoidlerin</a:t>
            </a:r>
            <a:r>
              <a:rPr lang="tr-TR" dirty="0" smtClean="0"/>
              <a:t> bileşimi                                     soya fasulyesinin;</a:t>
            </a:r>
          </a:p>
          <a:p>
            <a:r>
              <a:rPr lang="tr-TR" dirty="0" smtClean="0"/>
              <a:t> cinsine,</a:t>
            </a:r>
          </a:p>
          <a:p>
            <a:r>
              <a:rPr lang="tr-TR" dirty="0" smtClean="0"/>
              <a:t> yetiştirilme koşullarına,</a:t>
            </a:r>
          </a:p>
          <a:p>
            <a:r>
              <a:rPr lang="tr-TR" dirty="0" smtClean="0"/>
              <a:t> toprağın özelliklerine ve işleme koşullarına (</a:t>
            </a:r>
            <a:r>
              <a:rPr lang="tr-TR" dirty="0" err="1" smtClean="0"/>
              <a:t>fermentasyon</a:t>
            </a:r>
            <a:r>
              <a:rPr lang="tr-TR" dirty="0" smtClean="0"/>
              <a:t>, ısıl işlem,kimyasal ve </a:t>
            </a:r>
            <a:r>
              <a:rPr lang="tr-TR" dirty="0" err="1" smtClean="0"/>
              <a:t>enzimatik</a:t>
            </a:r>
            <a:r>
              <a:rPr lang="tr-TR" dirty="0" smtClean="0"/>
              <a:t> hidroliz, filizlenme gibi) göre değişebilmektedir. </a:t>
            </a:r>
          </a:p>
          <a:p>
            <a:r>
              <a:rPr lang="tr-TR" dirty="0" smtClean="0"/>
              <a:t>Soya fasulyesinin çimlenmesi ile </a:t>
            </a:r>
            <a:r>
              <a:rPr lang="tr-TR" dirty="0" err="1" smtClean="0"/>
              <a:t>izoflavonoid</a:t>
            </a:r>
            <a:r>
              <a:rPr lang="tr-TR" dirty="0" smtClean="0"/>
              <a:t> miktarı artmaktadır.</a:t>
            </a:r>
            <a:endParaRPr lang="tr-TR" dirty="0"/>
          </a:p>
        </p:txBody>
      </p:sp>
      <p:pic>
        <p:nvPicPr>
          <p:cNvPr id="51202" name="Picture 2" descr="http://www.bursabitkisel.com/upload/images/soya_fasulyes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357686" cy="3257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HANGİ BESİNLER DE FLAVONOİD VARDIR?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4972056" cy="514353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Aslında</a:t>
            </a:r>
            <a:r>
              <a:rPr lang="tr-TR" sz="2400" dirty="0"/>
              <a:t> </a:t>
            </a:r>
            <a:r>
              <a:rPr lang="tr-TR" sz="2400" b="1" dirty="0"/>
              <a:t>her meyve, sebze, ot ve baharatta </a:t>
            </a:r>
            <a:r>
              <a:rPr lang="tr-TR" sz="2400" b="1" dirty="0" err="1"/>
              <a:t>flavonoid</a:t>
            </a:r>
            <a:r>
              <a:rPr lang="tr-TR" sz="2400" b="1" dirty="0"/>
              <a:t> bulunmaktadır</a:t>
            </a:r>
            <a:r>
              <a:rPr lang="tr-TR" sz="2400" dirty="0"/>
              <a:t>. Kuru fasulyede (ki bunların kırmızılıkları, siyahlıkları ve benekleri </a:t>
            </a:r>
            <a:r>
              <a:rPr lang="tr-TR" sz="2400" dirty="0" err="1"/>
              <a:t>flavonoidlerden</a:t>
            </a:r>
            <a:r>
              <a:rPr lang="tr-TR" sz="2400" dirty="0"/>
              <a:t> gelir) ve tahıllarda da (genelde </a:t>
            </a:r>
            <a:r>
              <a:rPr lang="tr-TR" sz="2400" dirty="0" err="1"/>
              <a:t>sarımtrak</a:t>
            </a:r>
            <a:r>
              <a:rPr lang="tr-TR" sz="2400" dirty="0"/>
              <a:t> renk </a:t>
            </a:r>
            <a:r>
              <a:rPr lang="tr-TR" sz="2400" dirty="0" err="1"/>
              <a:t>flavonoidlerden</a:t>
            </a:r>
            <a:r>
              <a:rPr lang="tr-TR" sz="2400" dirty="0"/>
              <a:t> kaynaklanır) </a:t>
            </a:r>
            <a:r>
              <a:rPr lang="tr-TR" sz="2400" dirty="0" err="1"/>
              <a:t>flavonoid</a:t>
            </a:r>
            <a:r>
              <a:rPr lang="tr-TR" sz="2400" dirty="0"/>
              <a:t> bulunmaktadır. Yukarıda geçen besinler dışındaki besinlerden elde edilen ürünlerde de </a:t>
            </a:r>
            <a:r>
              <a:rPr lang="tr-TR" sz="2400" dirty="0" smtClean="0"/>
              <a:t>örneğin </a:t>
            </a:r>
            <a:r>
              <a:rPr lang="tr-TR" sz="2400" dirty="0"/>
              <a:t>üzümden yapılan şarapta da </a:t>
            </a:r>
            <a:r>
              <a:rPr lang="tr-TR" sz="2400" dirty="0" err="1"/>
              <a:t>flavonoide</a:t>
            </a:r>
            <a:r>
              <a:rPr lang="tr-TR" sz="2400" dirty="0"/>
              <a:t> rastlanmaktadır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6" name="5 Resim" descr="sarı mey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736"/>
            <a:ext cx="3429024" cy="485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52609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Flavonoid</a:t>
            </a:r>
            <a:r>
              <a:rPr lang="tr-TR" dirty="0" smtClean="0"/>
              <a:t> ailesi çok karmaşık bir aile olduğundan </a:t>
            </a:r>
            <a:r>
              <a:rPr lang="tr-TR" dirty="0" err="1" smtClean="0"/>
              <a:t>flavonoidlerin</a:t>
            </a:r>
            <a:r>
              <a:rPr lang="tr-TR" dirty="0" smtClean="0"/>
              <a:t> tüm besinlerle olan etkileşimini betimlemek çok zor olsa da açıklayıcı bazı bilgiler vermek mümkündür.</a:t>
            </a:r>
          </a:p>
          <a:p>
            <a:endParaRPr lang="tr-TR" dirty="0" smtClean="0"/>
          </a:p>
          <a:p>
            <a:r>
              <a:rPr lang="tr-TR" dirty="0" smtClean="0"/>
              <a:t>Meyve ailesinde </a:t>
            </a:r>
            <a:r>
              <a:rPr lang="tr-TR" dirty="0" err="1" smtClean="0"/>
              <a:t>flavonoid</a:t>
            </a:r>
            <a:r>
              <a:rPr lang="tr-TR" dirty="0" smtClean="0"/>
              <a:t> açısından en zengin olanlar </a:t>
            </a:r>
            <a:r>
              <a:rPr lang="tr-TR" b="1" dirty="0" err="1" smtClean="0">
                <a:solidFill>
                  <a:srgbClr val="C00000"/>
                </a:solidFill>
              </a:rPr>
              <a:t>antiosianin</a:t>
            </a:r>
            <a:r>
              <a:rPr lang="tr-TR" dirty="0" smtClean="0"/>
              <a:t> barındıran 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kabuksuz etli ve zarlı meyvelerdir.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214291"/>
            <a:ext cx="6500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Örneğin 30 gram ahudududa yaklaşık 100 miligram  </a:t>
            </a:r>
            <a:r>
              <a:rPr lang="tr-TR" sz="2400" b="1" dirty="0" err="1" smtClean="0">
                <a:solidFill>
                  <a:srgbClr val="C00000"/>
                </a:solidFill>
              </a:rPr>
              <a:t>antiosianin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bulunmaktadır. 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sz="2400" b="1" dirty="0" smtClean="0"/>
          </a:p>
          <a:p>
            <a:endParaRPr lang="tr-TR" sz="2400" dirty="0" smtClean="0"/>
          </a:p>
          <a:p>
            <a:r>
              <a:rPr lang="tr-TR" sz="2400" b="1" dirty="0" smtClean="0"/>
              <a:t>Bir bardak yeşil çayda 1000 miligram</a:t>
            </a:r>
          </a:p>
          <a:p>
            <a:r>
              <a:rPr lang="tr-TR" sz="2400" b="1" dirty="0" smtClean="0"/>
              <a:t> (1 gram) kadar </a:t>
            </a:r>
            <a:r>
              <a:rPr lang="tr-TR" sz="2400" b="1" dirty="0" err="1" smtClean="0">
                <a:solidFill>
                  <a:srgbClr val="C00000"/>
                </a:solidFill>
              </a:rPr>
              <a:t>kateşin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smtClean="0"/>
              <a:t>denen </a:t>
            </a:r>
            <a:r>
              <a:rPr lang="tr-TR" sz="2400" b="1" dirty="0" err="1" smtClean="0"/>
              <a:t>flavonoid</a:t>
            </a:r>
            <a:r>
              <a:rPr lang="tr-TR" sz="2400" b="1" dirty="0" smtClean="0"/>
              <a:t> bulunmaktadır.   </a:t>
            </a:r>
            <a:r>
              <a:rPr lang="tr-TR" b="1" dirty="0" smtClean="0"/>
              <a:t> </a:t>
            </a:r>
          </a:p>
        </p:txBody>
      </p:sp>
      <p:pic>
        <p:nvPicPr>
          <p:cNvPr id="3" name="2 Resim" descr="ahudu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40" y="857232"/>
            <a:ext cx="5000660" cy="2809592"/>
          </a:xfrm>
          <a:prstGeom prst="rect">
            <a:avLst/>
          </a:prstGeom>
        </p:spPr>
      </p:pic>
      <p:pic>
        <p:nvPicPr>
          <p:cNvPr id="4" name="3 Resim" descr="fft99_mf24065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5" y="4143380"/>
            <a:ext cx="3643306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642918"/>
            <a:ext cx="5257808" cy="5357850"/>
          </a:xfrm>
        </p:spPr>
        <p:txBody>
          <a:bodyPr>
            <a:normAutofit/>
          </a:bodyPr>
          <a:lstStyle/>
          <a:p>
            <a:r>
              <a:rPr lang="tr-TR" dirty="0" smtClean="0"/>
              <a:t>-Çay (%61)</a:t>
            </a:r>
          </a:p>
          <a:p>
            <a:r>
              <a:rPr lang="tr-TR" dirty="0" smtClean="0"/>
              <a:t>-Soğan (%13)</a:t>
            </a:r>
          </a:p>
          <a:p>
            <a:r>
              <a:rPr lang="tr-TR" dirty="0" smtClean="0"/>
              <a:t>-Elma (%10)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Kırmızı şarabın önemli bir</a:t>
            </a:r>
          </a:p>
          <a:p>
            <a:pPr>
              <a:buNone/>
            </a:pPr>
            <a:r>
              <a:rPr lang="tr-TR" dirty="0" smtClean="0"/>
              <a:t> kaynak oluşturduğu</a:t>
            </a:r>
          </a:p>
          <a:p>
            <a:pPr>
              <a:buNone/>
            </a:pPr>
            <a:r>
              <a:rPr lang="tr-TR" dirty="0" smtClean="0"/>
              <a:t> belirlenmiştir. (10-20 mg/L)</a:t>
            </a:r>
          </a:p>
          <a:p>
            <a:endParaRPr lang="tr-TR" dirty="0"/>
          </a:p>
        </p:txBody>
      </p:sp>
      <p:pic>
        <p:nvPicPr>
          <p:cNvPr id="4" name="3 Resim" descr="y. soğ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642918"/>
            <a:ext cx="1809746" cy="2410582"/>
          </a:xfrm>
          <a:prstGeom prst="rect">
            <a:avLst/>
          </a:prstGeom>
        </p:spPr>
      </p:pic>
      <p:pic>
        <p:nvPicPr>
          <p:cNvPr id="6" name="5 Resim" descr="elm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86190"/>
            <a:ext cx="3071819" cy="175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78608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tr-TR" dirty="0" smtClean="0"/>
              <a:t>Soya fasulyesi, yer fıstığı, hardal, pirinç, susam, zeytin, soğan, patates, yulaf gibi günlük tükettiğimiz besinlerin de </a:t>
            </a:r>
            <a:r>
              <a:rPr lang="tr-TR" dirty="0" err="1" smtClean="0"/>
              <a:t>flavonoid</a:t>
            </a:r>
            <a:r>
              <a:rPr lang="tr-TR" dirty="0" smtClean="0"/>
              <a:t> içerdiği belirlenmiştir.</a:t>
            </a:r>
          </a:p>
          <a:p>
            <a:pPr>
              <a:buFontTx/>
              <a:buChar char="-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-  Ada çayı, kekik, biberiye, karabiber, karanfil gibi baharatlar güçlü antioksidan özellik gösterir ve gıda korunmasında yaygın olarak kullanılır.</a:t>
            </a:r>
            <a:endParaRPr lang="tr-TR" dirty="0"/>
          </a:p>
        </p:txBody>
      </p:sp>
      <p:pic>
        <p:nvPicPr>
          <p:cNvPr id="4" name="3 Resim" descr="baha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8429652" cy="343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3554419"/>
          </a:xfrm>
        </p:spPr>
        <p:txBody>
          <a:bodyPr/>
          <a:lstStyle/>
          <a:p>
            <a:r>
              <a:rPr lang="tr-TR" dirty="0" smtClean="0"/>
              <a:t>Ortalama bir diyetle yaklaşık </a:t>
            </a:r>
            <a:r>
              <a:rPr lang="tr-TR" dirty="0" smtClean="0">
                <a:solidFill>
                  <a:srgbClr val="C00000"/>
                </a:solidFill>
              </a:rPr>
              <a:t>1 g </a:t>
            </a:r>
            <a:r>
              <a:rPr lang="tr-TR" dirty="0" err="1" smtClean="0">
                <a:solidFill>
                  <a:srgbClr val="C00000"/>
                </a:solidFill>
              </a:rPr>
              <a:t>flavonoid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alındığı tahmin edilmektedir.</a:t>
            </a:r>
            <a:endParaRPr lang="tr-TR" dirty="0"/>
          </a:p>
        </p:txBody>
      </p:sp>
      <p:pic>
        <p:nvPicPr>
          <p:cNvPr id="59394" name="Picture 2" descr="flavanoids-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FLAVONOİD NEDİR?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Flavonoidler</a:t>
            </a:r>
            <a:r>
              <a:rPr lang="tr-TR" dirty="0"/>
              <a:t> aslında her bitkide bulunan, bitkilere gözlerimizi kamaştıran parlak sarı, turuncu ve kırmızı renkleri veren, 6000'den çok farklı maddeden </a:t>
            </a:r>
            <a:r>
              <a:rPr lang="tr-TR" dirty="0" smtClean="0"/>
              <a:t>bir araya </a:t>
            </a:r>
            <a:r>
              <a:rPr lang="tr-TR" dirty="0"/>
              <a:t>gelen bir ordudur. Çoğu </a:t>
            </a:r>
            <a:r>
              <a:rPr lang="tr-TR" dirty="0" err="1"/>
              <a:t>flavonoid</a:t>
            </a:r>
            <a:r>
              <a:rPr lang="tr-TR" dirty="0"/>
              <a:t> insan bedeninde </a:t>
            </a:r>
            <a:r>
              <a:rPr lang="tr-TR" dirty="0">
                <a:solidFill>
                  <a:srgbClr val="C00000"/>
                </a:solidFill>
              </a:rPr>
              <a:t>antioksidan</a:t>
            </a:r>
            <a:r>
              <a:rPr lang="tr-TR" dirty="0"/>
              <a:t> işlevi görmektedir. Bu işlevleriyle oksijen içeren aşırı tepkimeli moleküllerin nötralize edilmelerini sağlayarak hücrelerin zarar görmesini engellemektedirler.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r>
              <a:rPr lang="tr-TR" dirty="0" smtClean="0"/>
              <a:t>Ayrıca </a:t>
            </a:r>
            <a:r>
              <a:rPr lang="tr-TR" dirty="0" err="1" smtClean="0"/>
              <a:t>antiinflamatuar</a:t>
            </a:r>
            <a:r>
              <a:rPr lang="tr-TR" dirty="0" smtClean="0"/>
              <a:t> özellikleri vardır. Bu özellikleri  </a:t>
            </a:r>
            <a:r>
              <a:rPr lang="tr-TR" dirty="0" err="1" smtClean="0"/>
              <a:t>fosfolipaz</a:t>
            </a:r>
            <a:r>
              <a:rPr lang="tr-TR" dirty="0" smtClean="0"/>
              <a:t>-A2, </a:t>
            </a:r>
            <a:r>
              <a:rPr lang="tr-TR" dirty="0" err="1" smtClean="0"/>
              <a:t>siklooksijenaz</a:t>
            </a:r>
            <a:r>
              <a:rPr lang="tr-TR" dirty="0" smtClean="0"/>
              <a:t>, </a:t>
            </a:r>
            <a:r>
              <a:rPr lang="tr-TR" dirty="0" err="1" smtClean="0"/>
              <a:t>lipooksijenaz</a:t>
            </a:r>
            <a:r>
              <a:rPr lang="tr-TR" dirty="0" smtClean="0"/>
              <a:t> enzimlerini </a:t>
            </a:r>
            <a:r>
              <a:rPr lang="tr-TR" dirty="0" err="1" smtClean="0"/>
              <a:t>inhibe</a:t>
            </a:r>
            <a:r>
              <a:rPr lang="tr-TR" dirty="0" smtClean="0"/>
              <a:t> etmelerinden gelir.</a:t>
            </a:r>
          </a:p>
          <a:p>
            <a:r>
              <a:rPr lang="tr-TR" dirty="0" smtClean="0"/>
              <a:t>Ortalama bir diyetle </a:t>
            </a:r>
            <a:r>
              <a:rPr lang="tr-TR" dirty="0" err="1" smtClean="0"/>
              <a:t>flavonoid</a:t>
            </a:r>
            <a:r>
              <a:rPr lang="tr-TR" dirty="0" smtClean="0"/>
              <a:t> alımı 1 g/gün olduğu belirlenmiş ve bunun yarı sıra </a:t>
            </a:r>
            <a:r>
              <a:rPr lang="tr-TR" dirty="0" err="1" smtClean="0"/>
              <a:t>predominant</a:t>
            </a:r>
            <a:r>
              <a:rPr lang="tr-TR" dirty="0" smtClean="0"/>
              <a:t> </a:t>
            </a:r>
            <a:r>
              <a:rPr lang="tr-TR" dirty="0" err="1" smtClean="0"/>
              <a:t>flavonoidin</a:t>
            </a:r>
            <a:r>
              <a:rPr lang="tr-TR" dirty="0" smtClean="0"/>
              <a:t> ‘</a:t>
            </a:r>
            <a:r>
              <a:rPr lang="tr-TR" dirty="0" err="1" smtClean="0">
                <a:solidFill>
                  <a:srgbClr val="C00000"/>
                </a:solidFill>
              </a:rPr>
              <a:t>kuarsetin</a:t>
            </a:r>
            <a:r>
              <a:rPr lang="tr-TR" dirty="0" smtClean="0"/>
              <a:t>’ olduğu saptanmıştır.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428605"/>
            <a:ext cx="6643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Genelde besin maddeleri söz gelimi meyveler ne kadar renkliyse o oranda </a:t>
            </a:r>
            <a:r>
              <a:rPr lang="tr-TR" sz="2400" dirty="0" err="1" smtClean="0">
                <a:solidFill>
                  <a:srgbClr val="C00000"/>
                </a:solidFill>
              </a:rPr>
              <a:t>flavonoid</a:t>
            </a:r>
            <a:r>
              <a:rPr lang="tr-TR" sz="2400" dirty="0" smtClean="0"/>
              <a:t> içeriyor demektir.</a:t>
            </a:r>
          </a:p>
          <a:p>
            <a:r>
              <a:rPr lang="tr-TR" sz="2400" dirty="0" smtClean="0"/>
              <a:t> Buna istisna olarak içinde beyaz posa olan </a:t>
            </a:r>
            <a:r>
              <a:rPr lang="tr-TR" sz="2400" dirty="0" smtClean="0">
                <a:solidFill>
                  <a:srgbClr val="C00000"/>
                </a:solidFill>
              </a:rPr>
              <a:t>portakal</a:t>
            </a:r>
            <a:r>
              <a:rPr lang="tr-TR" sz="2400" dirty="0" smtClean="0"/>
              <a:t> örnek verilebilir.</a:t>
            </a:r>
          </a:p>
          <a:p>
            <a:r>
              <a:rPr lang="tr-TR" sz="2400" dirty="0" smtClean="0"/>
              <a:t>Tüm C vitamini renkli kısımlarında bulunan sıkma portakalın aksine portakaldaki </a:t>
            </a:r>
            <a:r>
              <a:rPr lang="tr-TR" sz="2400" dirty="0" err="1" smtClean="0"/>
              <a:t>flavonoidler</a:t>
            </a:r>
            <a:r>
              <a:rPr lang="tr-TR" sz="2400" dirty="0" smtClean="0"/>
              <a:t> kabuğun altında, </a:t>
            </a:r>
            <a:r>
              <a:rPr lang="tr-TR" sz="2400" dirty="0" err="1" smtClean="0"/>
              <a:t>meyvenın</a:t>
            </a:r>
            <a:r>
              <a:rPr lang="tr-TR" sz="2400" dirty="0" smtClean="0"/>
              <a:t> etrafındaki beyaz posalarındadır.    </a:t>
            </a:r>
          </a:p>
          <a:p>
            <a:endParaRPr lang="tr-TR" dirty="0"/>
          </a:p>
        </p:txBody>
      </p:sp>
      <p:pic>
        <p:nvPicPr>
          <p:cNvPr id="3" name="2 Resim" descr="1401197915_023711900_1401197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4" y="4000504"/>
            <a:ext cx="3809995" cy="2857496"/>
          </a:xfrm>
          <a:prstGeom prst="rect">
            <a:avLst/>
          </a:prstGeom>
        </p:spPr>
      </p:pic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57628"/>
            <a:ext cx="2643206" cy="2609850"/>
          </a:xfrm>
          <a:prstGeom prst="rect">
            <a:avLst/>
          </a:prstGeom>
        </p:spPr>
      </p:pic>
      <p:pic>
        <p:nvPicPr>
          <p:cNvPr id="5" name="4 Resim" descr="depositphotos_7512973-An-orange-peel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714752"/>
            <a:ext cx="290037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3357586"/>
          </a:xfrm>
        </p:spPr>
        <p:txBody>
          <a:bodyPr/>
          <a:lstStyle/>
          <a:p>
            <a:pPr>
              <a:buFontTx/>
              <a:buChar char="-"/>
            </a:pPr>
            <a:r>
              <a:rPr lang="tr-TR" dirty="0" err="1" smtClean="0"/>
              <a:t>Flavonoid</a:t>
            </a:r>
            <a:r>
              <a:rPr lang="tr-TR" dirty="0" smtClean="0"/>
              <a:t> içeren </a:t>
            </a:r>
            <a:r>
              <a:rPr lang="tr-TR" dirty="0" smtClean="0">
                <a:solidFill>
                  <a:srgbClr val="C00000"/>
                </a:solidFill>
              </a:rPr>
              <a:t>sarımsak</a:t>
            </a:r>
            <a:r>
              <a:rPr lang="tr-TR" dirty="0" smtClean="0"/>
              <a:t> da vitaminlerden zengin bir antioksidandır.</a:t>
            </a:r>
          </a:p>
          <a:p>
            <a:pPr>
              <a:buNone/>
            </a:pPr>
            <a:r>
              <a:rPr lang="tr-TR" dirty="0" smtClean="0"/>
              <a:t>-   Çay yapraklarından izole edilen </a:t>
            </a:r>
            <a:r>
              <a:rPr lang="tr-TR" dirty="0" err="1" smtClean="0"/>
              <a:t>kateşin</a:t>
            </a:r>
            <a:r>
              <a:rPr lang="tr-TR" dirty="0" smtClean="0"/>
              <a:t> ve </a:t>
            </a:r>
            <a:r>
              <a:rPr lang="tr-TR" dirty="0" err="1" smtClean="0"/>
              <a:t>derivelerinin</a:t>
            </a:r>
            <a:r>
              <a:rPr lang="tr-TR" dirty="0" smtClean="0"/>
              <a:t> antioksidan etkileri vardır. Ancak düşük dozlarda </a:t>
            </a:r>
            <a:r>
              <a:rPr lang="tr-TR" dirty="0" err="1" smtClean="0"/>
              <a:t>prooksidan</a:t>
            </a:r>
            <a:r>
              <a:rPr lang="tr-TR" dirty="0" smtClean="0"/>
              <a:t> etkilerinin olabileceği bildirilmiştir.</a:t>
            </a:r>
            <a:endParaRPr lang="tr-TR" dirty="0"/>
          </a:p>
        </p:txBody>
      </p:sp>
      <p:pic>
        <p:nvPicPr>
          <p:cNvPr id="4" name="3 Resim" descr="sarıms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4833950" cy="2833697"/>
          </a:xfrm>
          <a:prstGeom prst="rect">
            <a:avLst/>
          </a:prstGeom>
        </p:spPr>
      </p:pic>
      <p:pic>
        <p:nvPicPr>
          <p:cNvPr id="5" name="4 Resim" descr="Ça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00438"/>
            <a:ext cx="3786214" cy="283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FLAVONOİDLERDEN ZENGİN BESİNLERİN YARALARI NELERDİR?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 </a:t>
            </a:r>
            <a:r>
              <a:rPr lang="tr-TR" dirty="0"/>
              <a:t>damarlarının zarar görmesini ve çatlamasını </a:t>
            </a:r>
            <a:r>
              <a:rPr lang="tr-TR" dirty="0" smtClean="0"/>
              <a:t>engeller.</a:t>
            </a:r>
            <a:endParaRPr lang="tr-TR" dirty="0"/>
          </a:p>
          <a:p>
            <a:r>
              <a:rPr lang="tr-TR" dirty="0"/>
              <a:t>C vitamininin etkisini </a:t>
            </a:r>
            <a:r>
              <a:rPr lang="tr-TR" dirty="0" smtClean="0"/>
              <a:t>arttırır.</a:t>
            </a:r>
            <a:endParaRPr lang="tr-TR" dirty="0"/>
          </a:p>
          <a:p>
            <a:r>
              <a:rPr lang="tr-TR" dirty="0"/>
              <a:t>Hücrelerin oksijenden zarar görmelerini </a:t>
            </a:r>
            <a:r>
              <a:rPr lang="tr-TR" dirty="0" smtClean="0"/>
              <a:t>engeller.</a:t>
            </a:r>
            <a:r>
              <a:rPr lang="tr-TR" dirty="0"/>
              <a:t> </a:t>
            </a:r>
          </a:p>
          <a:p>
            <a:r>
              <a:rPr lang="tr-TR" dirty="0"/>
              <a:t>Bedende kronik yangıyı </a:t>
            </a:r>
            <a:r>
              <a:rPr lang="tr-TR" dirty="0" smtClean="0"/>
              <a:t>önler.</a:t>
            </a:r>
            <a:endParaRPr lang="tr-TR" dirty="0"/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Resim" descr="flavon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86190"/>
            <a:ext cx="3357554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42918"/>
            <a:ext cx="4786346" cy="5286412"/>
          </a:xfrm>
        </p:spPr>
        <p:txBody>
          <a:bodyPr>
            <a:noAutofit/>
          </a:bodyPr>
          <a:lstStyle/>
          <a:p>
            <a:r>
              <a:rPr lang="tr-TR" sz="3000" dirty="0" smtClean="0"/>
              <a:t>Bugünkü </a:t>
            </a:r>
            <a:r>
              <a:rPr lang="tr-TR" sz="3000" dirty="0"/>
              <a:t>araştırmalar C </a:t>
            </a:r>
            <a:r>
              <a:rPr lang="tr-TR" sz="3000" dirty="0" smtClean="0"/>
              <a:t>vitaminiyle </a:t>
            </a:r>
            <a:r>
              <a:rPr lang="tr-TR" sz="3000" dirty="0" err="1" smtClean="0"/>
              <a:t>flavonoidlerin</a:t>
            </a:r>
            <a:r>
              <a:rPr lang="tr-TR" sz="3000" dirty="0" smtClean="0"/>
              <a:t> </a:t>
            </a:r>
            <a:r>
              <a:rPr lang="tr-TR" sz="3000" dirty="0"/>
              <a:t>uyumlu bir çıkar </a:t>
            </a:r>
            <a:r>
              <a:rPr lang="tr-TR" sz="3000" dirty="0" smtClean="0"/>
              <a:t>ilişkisi </a:t>
            </a:r>
            <a:r>
              <a:rPr lang="tr-TR" sz="3000" dirty="0"/>
              <a:t>içerisinde olduğunu göstermektedir. Bu ilişkide her madde ötekinin antioksidan faaliyetini güçlendirmekte ve C vitamininin işlevlerinin çoğu </a:t>
            </a:r>
            <a:r>
              <a:rPr lang="tr-TR" sz="3000" dirty="0" err="1"/>
              <a:t>flavonoidlerin</a:t>
            </a:r>
            <a:r>
              <a:rPr lang="tr-TR" sz="3000" dirty="0"/>
              <a:t> varlığını gereksinmektedir. </a:t>
            </a:r>
          </a:p>
          <a:p>
            <a:pPr>
              <a:buNone/>
            </a:pPr>
            <a:r>
              <a:rPr lang="tr-TR" sz="3000" dirty="0"/>
              <a:t> </a:t>
            </a:r>
          </a:p>
          <a:p>
            <a:endParaRPr lang="tr-TR" sz="3000" dirty="0"/>
          </a:p>
        </p:txBody>
      </p:sp>
      <p:pic>
        <p:nvPicPr>
          <p:cNvPr id="6" name="5 Resim" descr="c vita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642918"/>
            <a:ext cx="4112449" cy="541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FLAVONOiDLERiN</a:t>
            </a:r>
            <a:r>
              <a:rPr lang="tr-TR" b="1" dirty="0" smtClean="0">
                <a:solidFill>
                  <a:srgbClr val="C00000"/>
                </a:solidFill>
              </a:rPr>
              <a:t> CANLILAR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err="1" smtClean="0">
                <a:solidFill>
                  <a:srgbClr val="C00000"/>
                </a:solidFill>
              </a:rPr>
              <a:t>ÜZERiNDEKi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ETKiLERi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800" dirty="0" err="1" smtClean="0"/>
              <a:t>Flavonoidlerin</a:t>
            </a:r>
            <a:r>
              <a:rPr lang="tr-TR" sz="3800" dirty="0" smtClean="0"/>
              <a:t> antioksidan özelliklerinden</a:t>
            </a:r>
          </a:p>
          <a:p>
            <a:pPr>
              <a:buNone/>
            </a:pPr>
            <a:r>
              <a:rPr lang="tr-TR" sz="3800" dirty="0" smtClean="0"/>
              <a:t>başka özellikleri de olduğu bildirilmiştir, bu</a:t>
            </a:r>
          </a:p>
          <a:p>
            <a:pPr>
              <a:buNone/>
            </a:pPr>
            <a:r>
              <a:rPr lang="tr-TR" sz="3800" dirty="0" smtClean="0"/>
              <a:t>özellikleri aşağıdaki gibi özetleyebiliriz;</a:t>
            </a:r>
            <a:endParaRPr lang="tr-TR" dirty="0" smtClean="0"/>
          </a:p>
          <a:p>
            <a:r>
              <a:rPr lang="tr-TR" sz="3800" dirty="0" smtClean="0"/>
              <a:t>I) </a:t>
            </a:r>
            <a:r>
              <a:rPr lang="tr-TR" sz="3800" dirty="0" err="1" smtClean="0"/>
              <a:t>Antitumor</a:t>
            </a:r>
            <a:r>
              <a:rPr lang="tr-TR" sz="3800" dirty="0" smtClean="0"/>
              <a:t> etkisi</a:t>
            </a:r>
          </a:p>
          <a:p>
            <a:r>
              <a:rPr lang="tr-TR" sz="3800" dirty="0" smtClean="0"/>
              <a:t>2) </a:t>
            </a:r>
            <a:r>
              <a:rPr lang="tr-TR" sz="3800" dirty="0" err="1" smtClean="0"/>
              <a:t>Antiviral</a:t>
            </a:r>
            <a:r>
              <a:rPr lang="tr-TR" sz="3800" dirty="0" smtClean="0"/>
              <a:t> etkisi</a:t>
            </a:r>
          </a:p>
          <a:p>
            <a:r>
              <a:rPr lang="tr-TR" sz="3800" dirty="0" smtClean="0"/>
              <a:t>3) </a:t>
            </a:r>
            <a:r>
              <a:rPr lang="tr-TR" sz="3800" dirty="0" err="1" smtClean="0"/>
              <a:t>Antitrombotik</a:t>
            </a:r>
            <a:r>
              <a:rPr lang="tr-TR" sz="3800" dirty="0" smtClean="0"/>
              <a:t> etki</a:t>
            </a:r>
          </a:p>
          <a:p>
            <a:r>
              <a:rPr lang="tr-TR" sz="3800" dirty="0" smtClean="0"/>
              <a:t>4) </a:t>
            </a:r>
            <a:r>
              <a:rPr lang="tr-TR" sz="3800" dirty="0" err="1" smtClean="0"/>
              <a:t>Antiinflamatuar</a:t>
            </a:r>
            <a:r>
              <a:rPr lang="tr-TR" sz="3800" dirty="0" smtClean="0"/>
              <a:t> etki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143248"/>
            <a:ext cx="8229600" cy="3500462"/>
          </a:xfrm>
        </p:spPr>
        <p:txBody>
          <a:bodyPr/>
          <a:lstStyle/>
          <a:p>
            <a:r>
              <a:rPr lang="tr-TR" dirty="0" smtClean="0"/>
              <a:t>5) </a:t>
            </a:r>
            <a:r>
              <a:rPr lang="tr-TR" dirty="0" err="1" smtClean="0"/>
              <a:t>Antiallerjik</a:t>
            </a:r>
            <a:r>
              <a:rPr lang="tr-TR" dirty="0" smtClean="0"/>
              <a:t> etki</a:t>
            </a:r>
          </a:p>
          <a:p>
            <a:r>
              <a:rPr lang="tr-TR" dirty="0" smtClean="0"/>
              <a:t>6) </a:t>
            </a:r>
            <a:r>
              <a:rPr lang="tr-TR" dirty="0" err="1" smtClean="0"/>
              <a:t>Aterosklerosis</a:t>
            </a:r>
            <a:r>
              <a:rPr lang="tr-TR" dirty="0" smtClean="0"/>
              <a:t> ve </a:t>
            </a:r>
            <a:r>
              <a:rPr lang="tr-TR" dirty="0" err="1" smtClean="0"/>
              <a:t>kroner</a:t>
            </a:r>
            <a:r>
              <a:rPr lang="tr-TR" dirty="0" smtClean="0"/>
              <a:t> kalp hastalıklarından koruma etkisi</a:t>
            </a:r>
          </a:p>
          <a:p>
            <a:r>
              <a:rPr lang="tr-TR" dirty="0" smtClean="0"/>
              <a:t>7) </a:t>
            </a:r>
            <a:r>
              <a:rPr lang="tr-TR" dirty="0" err="1" smtClean="0"/>
              <a:t>Vasodilatasyon</a:t>
            </a:r>
            <a:r>
              <a:rPr lang="tr-TR" dirty="0" smtClean="0"/>
              <a:t> etkisi</a:t>
            </a:r>
          </a:p>
          <a:p>
            <a:r>
              <a:rPr lang="tr-TR" dirty="0" smtClean="0"/>
              <a:t>8) Hücresel </a:t>
            </a:r>
            <a:r>
              <a:rPr lang="tr-TR" dirty="0" err="1" smtClean="0"/>
              <a:t>imminunitenin</a:t>
            </a:r>
            <a:r>
              <a:rPr lang="tr-TR" dirty="0" smtClean="0"/>
              <a:t> </a:t>
            </a:r>
            <a:r>
              <a:rPr lang="tr-TR" dirty="0" err="1" smtClean="0"/>
              <a:t>situmulasyonu</a:t>
            </a:r>
            <a:r>
              <a:rPr lang="tr-TR" dirty="0" smtClean="0"/>
              <a:t> etkisi </a:t>
            </a:r>
          </a:p>
          <a:p>
            <a:endParaRPr lang="tr-TR" dirty="0"/>
          </a:p>
        </p:txBody>
      </p:sp>
      <p:pic>
        <p:nvPicPr>
          <p:cNvPr id="5" name="4 Resim" descr="çocuklarda alerji te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3929090" cy="2619393"/>
          </a:xfrm>
          <a:prstGeom prst="rect">
            <a:avLst/>
          </a:prstGeom>
        </p:spPr>
      </p:pic>
      <p:pic>
        <p:nvPicPr>
          <p:cNvPr id="8" name="7 Resim" descr="kal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42852"/>
            <a:ext cx="2651760" cy="272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ANTİOKSİDAN ÖZELLİĞİ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28802"/>
            <a:ext cx="3929090" cy="4286280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Oksidasyon</a:t>
            </a:r>
            <a:r>
              <a:rPr lang="tr-TR" dirty="0" smtClean="0"/>
              <a:t>, besinlerin hazırlanması ve tüketilmesi sırasında ortaya çıkan </a:t>
            </a:r>
            <a:r>
              <a:rPr lang="tr-TR" dirty="0" err="1" smtClean="0"/>
              <a:t>major</a:t>
            </a:r>
            <a:r>
              <a:rPr lang="tr-TR" dirty="0" smtClean="0"/>
              <a:t> değişiklerdendir. Antioksidanlar ise; diyetin temel maddelerinden  olan lipitlerin </a:t>
            </a:r>
            <a:r>
              <a:rPr lang="tr-TR" dirty="0" err="1" smtClean="0"/>
              <a:t>oksidatif</a:t>
            </a:r>
            <a:r>
              <a:rPr lang="tr-TR" dirty="0" smtClean="0"/>
              <a:t> bozulmasını önleyerek besin kalitesini korurlar.</a:t>
            </a:r>
          </a:p>
        </p:txBody>
      </p:sp>
      <p:pic>
        <p:nvPicPr>
          <p:cNvPr id="4" name="3 Resim" descr="anti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000372"/>
            <a:ext cx="4772038" cy="350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071546"/>
            <a:ext cx="8429684" cy="4714908"/>
          </a:xfrm>
        </p:spPr>
        <p:txBody>
          <a:bodyPr>
            <a:normAutofit/>
          </a:bodyPr>
          <a:lstStyle/>
          <a:p>
            <a:r>
              <a:rPr lang="tr-TR" dirty="0" smtClean="0"/>
              <a:t>Tüm </a:t>
            </a:r>
            <a:r>
              <a:rPr lang="tr-TR" dirty="0" err="1" smtClean="0"/>
              <a:t>flavonoidler</a:t>
            </a:r>
            <a:r>
              <a:rPr lang="tr-TR" dirty="0" smtClean="0"/>
              <a:t> 3-4 </a:t>
            </a:r>
            <a:r>
              <a:rPr lang="tr-TR" dirty="0" err="1" smtClean="0"/>
              <a:t>dihidroksi</a:t>
            </a:r>
            <a:r>
              <a:rPr lang="tr-TR" dirty="0" smtClean="0"/>
              <a:t> konfigürasyonu ile </a:t>
            </a:r>
            <a:r>
              <a:rPr lang="tr-TR" dirty="0" err="1" smtClean="0"/>
              <a:t>antioksidasyon</a:t>
            </a:r>
            <a:r>
              <a:rPr lang="tr-TR" dirty="0" smtClean="0"/>
              <a:t> aktiviteye sahiptir.</a:t>
            </a:r>
          </a:p>
          <a:p>
            <a:endParaRPr lang="tr-TR" dirty="0" smtClean="0"/>
          </a:p>
          <a:p>
            <a:r>
              <a:rPr lang="tr-TR" dirty="0" err="1" smtClean="0"/>
              <a:t>Flavonoidler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- </a:t>
            </a:r>
            <a:r>
              <a:rPr lang="tr-TR" dirty="0" err="1" smtClean="0"/>
              <a:t>Süperoksit</a:t>
            </a:r>
            <a:r>
              <a:rPr lang="tr-TR" dirty="0" smtClean="0"/>
              <a:t>, </a:t>
            </a:r>
            <a:r>
              <a:rPr lang="tr-TR" dirty="0" err="1" smtClean="0"/>
              <a:t>alkoksit</a:t>
            </a:r>
            <a:r>
              <a:rPr lang="tr-TR" dirty="0" smtClean="0"/>
              <a:t>, </a:t>
            </a:r>
            <a:r>
              <a:rPr lang="tr-TR" dirty="0" err="1" smtClean="0"/>
              <a:t>peroksil</a:t>
            </a:r>
            <a:r>
              <a:rPr lang="tr-TR" dirty="0" smtClean="0"/>
              <a:t> ve nitrik asit gibi alkalileri temizleme</a:t>
            </a:r>
          </a:p>
          <a:p>
            <a:pPr>
              <a:buNone/>
            </a:pPr>
            <a:r>
              <a:rPr lang="tr-TR" dirty="0" smtClean="0"/>
              <a:t>- Demir, bakır </a:t>
            </a:r>
            <a:r>
              <a:rPr lang="tr-TR" dirty="0" err="1" smtClean="0"/>
              <a:t>şelasyonunu</a:t>
            </a:r>
            <a:r>
              <a:rPr lang="tr-TR" dirty="0" smtClean="0"/>
              <a:t> önleme</a:t>
            </a:r>
          </a:p>
          <a:p>
            <a:pPr>
              <a:buNone/>
            </a:pPr>
            <a:r>
              <a:rPr lang="tr-TR" dirty="0" smtClean="0"/>
              <a:t>-  µ </a:t>
            </a:r>
            <a:r>
              <a:rPr lang="tr-TR" dirty="0" err="1" smtClean="0"/>
              <a:t>tokoferol</a:t>
            </a:r>
            <a:r>
              <a:rPr lang="tr-TR" dirty="0" smtClean="0"/>
              <a:t> </a:t>
            </a:r>
            <a:r>
              <a:rPr lang="tr-TR" dirty="0" err="1" smtClean="0"/>
              <a:t>rejenerasyonu</a:t>
            </a:r>
            <a:endParaRPr lang="tr-T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HANGİ DURUMLARDA FLAVONOİD TAKVİYESİNE GEREK DUYULDUĞU SÖYLENEBİLİR ? 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214818"/>
          </a:xfrm>
        </p:spPr>
        <p:txBody>
          <a:bodyPr>
            <a:normAutofit/>
          </a:bodyPr>
          <a:lstStyle/>
          <a:p>
            <a:r>
              <a:rPr lang="tr-TR" dirty="0" smtClean="0"/>
              <a:t>Kolay </a:t>
            </a:r>
            <a:r>
              <a:rPr lang="tr-TR" dirty="0"/>
              <a:t>morarma </a:t>
            </a:r>
          </a:p>
          <a:p>
            <a:r>
              <a:rPr lang="tr-TR" dirty="0"/>
              <a:t>Sık burun kanaması </a:t>
            </a:r>
          </a:p>
          <a:p>
            <a:r>
              <a:rPr lang="tr-TR" dirty="0"/>
              <a:t>Yara sonrası aşırı kabarıklık</a:t>
            </a:r>
          </a:p>
          <a:p>
            <a:r>
              <a:rPr lang="tr-TR" dirty="0"/>
              <a:t>Sık </a:t>
            </a:r>
            <a:r>
              <a:rPr lang="tr-TR" dirty="0" smtClean="0"/>
              <a:t>soğuk algınlığı </a:t>
            </a:r>
            <a:r>
              <a:rPr lang="tr-TR" dirty="0"/>
              <a:t>geçirmek ya da </a:t>
            </a:r>
            <a:r>
              <a:rPr lang="tr-TR" dirty="0" smtClean="0"/>
              <a:t>enfeksiyon </a:t>
            </a:r>
            <a:r>
              <a:rPr lang="tr-TR" dirty="0"/>
              <a:t>meydana gelmesi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 </a:t>
            </a:r>
          </a:p>
          <a:p>
            <a:pPr>
              <a:buNone/>
            </a:pPr>
            <a:r>
              <a:rPr lang="tr-TR" sz="2800" dirty="0" smtClean="0"/>
              <a:t>    15C atomlu 2-</a:t>
            </a:r>
            <a:r>
              <a:rPr lang="tr-TR" sz="2800" dirty="0" err="1" smtClean="0"/>
              <a:t>Fenil</a:t>
            </a:r>
            <a:r>
              <a:rPr lang="tr-TR" sz="2800" dirty="0" smtClean="0"/>
              <a:t> </a:t>
            </a:r>
            <a:r>
              <a:rPr lang="tr-TR" sz="2800" dirty="0" err="1" smtClean="0"/>
              <a:t>benzopiron</a:t>
            </a:r>
            <a:r>
              <a:rPr lang="tr-TR" sz="2800" dirty="0" smtClean="0"/>
              <a:t> yapısı(C6-C3-C6) gösterirler.Bu yapıları nedeniyle </a:t>
            </a:r>
            <a:r>
              <a:rPr lang="tr-TR" sz="2800" dirty="0" err="1" smtClean="0">
                <a:solidFill>
                  <a:schemeClr val="accent2"/>
                </a:solidFill>
              </a:rPr>
              <a:t>polifenolik</a:t>
            </a:r>
            <a:r>
              <a:rPr lang="tr-TR" sz="2800" dirty="0" smtClean="0">
                <a:solidFill>
                  <a:schemeClr val="accent2"/>
                </a:solidFill>
              </a:rPr>
              <a:t> bileşikler </a:t>
            </a:r>
            <a:r>
              <a:rPr lang="tr-TR" sz="2800" dirty="0" smtClean="0"/>
              <a:t>olarak kabul edilirler.İskelet yapıları farklı olduğu için </a:t>
            </a:r>
            <a:r>
              <a:rPr lang="tr-TR" sz="2800" dirty="0" err="1" smtClean="0"/>
              <a:t>flavon</a:t>
            </a:r>
            <a:r>
              <a:rPr lang="tr-TR" sz="2800" dirty="0" smtClean="0"/>
              <a:t>,</a:t>
            </a:r>
            <a:r>
              <a:rPr lang="tr-TR" sz="2800" dirty="0" err="1" smtClean="0"/>
              <a:t>flavonol</a:t>
            </a:r>
            <a:r>
              <a:rPr lang="tr-TR" sz="2800" dirty="0" smtClean="0"/>
              <a:t>,</a:t>
            </a:r>
            <a:r>
              <a:rPr lang="tr-TR" sz="2800" dirty="0" err="1" smtClean="0"/>
              <a:t>flavonon</a:t>
            </a:r>
            <a:r>
              <a:rPr lang="tr-TR" sz="2800" dirty="0" smtClean="0"/>
              <a:t>,</a:t>
            </a:r>
            <a:r>
              <a:rPr lang="tr-TR" sz="2800" dirty="0" err="1" smtClean="0"/>
              <a:t>biflavonoid</a:t>
            </a:r>
            <a:r>
              <a:rPr lang="tr-TR" sz="2800" dirty="0" smtClean="0"/>
              <a:t>,</a:t>
            </a:r>
            <a:r>
              <a:rPr lang="tr-TR" sz="2800" dirty="0" err="1" smtClean="0"/>
              <a:t>kalkon</a:t>
            </a:r>
            <a:r>
              <a:rPr lang="tr-TR" sz="2800" dirty="0" smtClean="0"/>
              <a:t> gibi türevleri vardır.</a:t>
            </a:r>
          </a:p>
          <a:p>
            <a:pPr>
              <a:buNone/>
            </a:pPr>
            <a:r>
              <a:rPr lang="tr-TR" sz="2800" dirty="0" smtClean="0"/>
              <a:t>    </a:t>
            </a:r>
            <a:r>
              <a:rPr lang="tr-TR" sz="2800" dirty="0" err="1" smtClean="0"/>
              <a:t>Flavonoidleri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chemeClr val="accent2"/>
                </a:solidFill>
              </a:rPr>
              <a:t>‘P vitamini</a:t>
            </a:r>
            <a:r>
              <a:rPr lang="tr-TR" sz="2800" dirty="0" smtClean="0"/>
              <a:t>’ olarak kabul eden görüşler de mevcuttur.</a:t>
            </a:r>
            <a:endParaRPr lang="tr-TR" sz="2800" dirty="0"/>
          </a:p>
        </p:txBody>
      </p:sp>
      <p:pic>
        <p:nvPicPr>
          <p:cNvPr id="4" name="3 Resim" descr="f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071942"/>
            <a:ext cx="45148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FLAVONOİDLER AŞAĞIDAKİ HASTALIKLARIN ÖNLENMESİNDE VE/VEYA TEDAVİSİNDE ETKİLİ OLABİLMEKTEDİRLER :</a:t>
            </a:r>
            <a:r>
              <a:rPr lang="tr-TR" b="1" dirty="0" smtClean="0">
                <a:solidFill>
                  <a:srgbClr val="C00000"/>
                </a:solidFill>
              </a:rPr>
              <a:t> 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2863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tr-TR" sz="4400" b="1" dirty="0"/>
          </a:p>
          <a:p>
            <a:r>
              <a:rPr lang="tr-TR" sz="4400" dirty="0"/>
              <a:t>Alerji</a:t>
            </a:r>
            <a:endParaRPr lang="tr-TR" sz="4400" i="1" dirty="0"/>
          </a:p>
          <a:p>
            <a:r>
              <a:rPr lang="tr-TR" sz="4400" i="1" dirty="0"/>
              <a:t>Astım</a:t>
            </a:r>
          </a:p>
          <a:p>
            <a:r>
              <a:rPr lang="tr-TR" sz="4400" i="1" dirty="0" err="1"/>
              <a:t>Atopik</a:t>
            </a:r>
            <a:r>
              <a:rPr lang="tr-TR" sz="4400" i="1" dirty="0"/>
              <a:t> dermatit</a:t>
            </a:r>
          </a:p>
          <a:p>
            <a:r>
              <a:rPr lang="tr-TR" sz="4400" dirty="0" err="1"/>
              <a:t>Kandida</a:t>
            </a:r>
            <a:r>
              <a:rPr lang="tr-TR" sz="4400" dirty="0"/>
              <a:t> enfeksiyonu</a:t>
            </a:r>
          </a:p>
          <a:p>
            <a:r>
              <a:rPr lang="tr-TR" sz="4400" dirty="0"/>
              <a:t>Katarakt</a:t>
            </a:r>
          </a:p>
          <a:p>
            <a:r>
              <a:rPr lang="tr-TR" sz="4400" dirty="0"/>
              <a:t>Diyabet</a:t>
            </a:r>
          </a:p>
          <a:p>
            <a:r>
              <a:rPr lang="tr-TR" sz="4400" dirty="0"/>
              <a:t>Gut</a:t>
            </a:r>
          </a:p>
          <a:p>
            <a:r>
              <a:rPr lang="tr-TR" sz="4400" dirty="0"/>
              <a:t>Basur</a:t>
            </a:r>
          </a:p>
          <a:p>
            <a:r>
              <a:rPr lang="tr-TR" sz="4400" dirty="0" err="1"/>
              <a:t>Makular</a:t>
            </a:r>
            <a:r>
              <a:rPr lang="tr-TR" sz="4400" dirty="0"/>
              <a:t> dejenerasyon</a:t>
            </a:r>
          </a:p>
          <a:p>
            <a:r>
              <a:rPr lang="tr-TR" sz="4400" dirty="0"/>
              <a:t>Migren</a:t>
            </a:r>
          </a:p>
          <a:p>
            <a:r>
              <a:rPr lang="tr-TR" sz="4400" dirty="0" err="1"/>
              <a:t>Periodontal</a:t>
            </a:r>
            <a:r>
              <a:rPr lang="tr-TR" sz="4400" dirty="0"/>
              <a:t> hastalık</a:t>
            </a:r>
          </a:p>
          <a:p>
            <a:r>
              <a:rPr lang="tr-TR" sz="4400" dirty="0"/>
              <a:t>Mide ülseri </a:t>
            </a:r>
          </a:p>
          <a:p>
            <a:r>
              <a:rPr lang="tr-TR" sz="4400" dirty="0" err="1"/>
              <a:t>Varikosel</a:t>
            </a:r>
            <a:endParaRPr lang="tr-TR" sz="4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07170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FLAVONOİD-İLAÇ İLİŞKİSİ 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/>
              <a:t> </a:t>
            </a:r>
            <a:endParaRPr lang="tr-TR" sz="3600" b="1" dirty="0"/>
          </a:p>
          <a:p>
            <a:r>
              <a:rPr lang="tr-TR" sz="3600" dirty="0"/>
              <a:t>Reçeteli ilaçların </a:t>
            </a:r>
            <a:r>
              <a:rPr lang="tr-TR" sz="3600" dirty="0" err="1"/>
              <a:t>flavonoidler</a:t>
            </a:r>
            <a:r>
              <a:rPr lang="tr-TR" sz="3600" dirty="0"/>
              <a:t> üzerindeki etkisi çok açık bir biçimde incelenmemiştir. Ama ilginç bir biçimde, denklemi tersten kurup </a:t>
            </a:r>
            <a:r>
              <a:rPr lang="tr-TR" sz="3600" dirty="0" err="1"/>
              <a:t>flavonoidlerin</a:t>
            </a:r>
            <a:r>
              <a:rPr lang="tr-TR" sz="3600" dirty="0"/>
              <a:t> ilaçları nasıl etkilediğini soracak olursak araştırmacılar </a:t>
            </a:r>
            <a:r>
              <a:rPr lang="tr-TR" sz="3600" dirty="0">
                <a:solidFill>
                  <a:srgbClr val="C00000"/>
                </a:solidFill>
              </a:rPr>
              <a:t>greyfurt suyundaki </a:t>
            </a:r>
            <a:r>
              <a:rPr lang="tr-TR" sz="3600" dirty="0" err="1">
                <a:solidFill>
                  <a:srgbClr val="C00000"/>
                </a:solidFill>
              </a:rPr>
              <a:t>narinjin</a:t>
            </a:r>
            <a:r>
              <a:rPr lang="tr-TR" sz="3600" dirty="0">
                <a:solidFill>
                  <a:srgbClr val="C00000"/>
                </a:solidFill>
              </a:rPr>
              <a:t> </a:t>
            </a:r>
            <a:r>
              <a:rPr lang="tr-TR" sz="3600" dirty="0" err="1">
                <a:solidFill>
                  <a:srgbClr val="C00000"/>
                </a:solidFill>
              </a:rPr>
              <a:t>flavonoidi</a:t>
            </a:r>
            <a:r>
              <a:rPr lang="tr-TR" sz="3600" dirty="0">
                <a:solidFill>
                  <a:srgbClr val="C00000"/>
                </a:solidFill>
              </a:rPr>
              <a:t> </a:t>
            </a:r>
            <a:r>
              <a:rPr lang="tr-TR" sz="3600" dirty="0" err="1">
                <a:solidFill>
                  <a:srgbClr val="C00000"/>
                </a:solidFill>
              </a:rPr>
              <a:t>nifedipine</a:t>
            </a:r>
            <a:r>
              <a:rPr lang="tr-TR" sz="3600" dirty="0">
                <a:solidFill>
                  <a:srgbClr val="C00000"/>
                </a:solidFill>
              </a:rPr>
              <a:t>, </a:t>
            </a:r>
            <a:r>
              <a:rPr lang="tr-TR" sz="3600" dirty="0" err="1">
                <a:solidFill>
                  <a:srgbClr val="C00000"/>
                </a:solidFill>
              </a:rPr>
              <a:t>felodipin</a:t>
            </a:r>
            <a:r>
              <a:rPr lang="tr-TR" sz="3600" dirty="0">
                <a:solidFill>
                  <a:srgbClr val="C00000"/>
                </a:solidFill>
              </a:rPr>
              <a:t> ve </a:t>
            </a:r>
            <a:r>
              <a:rPr lang="tr-TR" sz="3600" dirty="0" err="1">
                <a:solidFill>
                  <a:srgbClr val="C00000"/>
                </a:solidFill>
              </a:rPr>
              <a:t>verapamil</a:t>
            </a:r>
            <a:r>
              <a:rPr lang="tr-TR" sz="3600" dirty="0">
                <a:solidFill>
                  <a:srgbClr val="C00000"/>
                </a:solidFill>
              </a:rPr>
              <a:t> gibi kalp rahatsızlıkları durumunda kullanılan bazı ilaçların ve </a:t>
            </a:r>
            <a:r>
              <a:rPr lang="tr-TR" sz="3600" dirty="0" err="1">
                <a:solidFill>
                  <a:srgbClr val="C00000"/>
                </a:solidFill>
              </a:rPr>
              <a:t>antihistamine</a:t>
            </a:r>
            <a:r>
              <a:rPr lang="tr-TR" sz="3600" dirty="0">
                <a:solidFill>
                  <a:srgbClr val="C00000"/>
                </a:solidFill>
              </a:rPr>
              <a:t> </a:t>
            </a:r>
            <a:r>
              <a:rPr lang="tr-TR" sz="3600" dirty="0" err="1">
                <a:solidFill>
                  <a:srgbClr val="C00000"/>
                </a:solidFill>
              </a:rPr>
              <a:t>terfenadine</a:t>
            </a:r>
            <a:r>
              <a:rPr lang="tr-TR" sz="3600" dirty="0">
                <a:solidFill>
                  <a:srgbClr val="C00000"/>
                </a:solidFill>
              </a:rPr>
              <a:t> emilimini kolaylaştırdığını söylemektedirler. 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SONUÇ OLARAK;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27860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Besinler A,E,C gibi iyi bilinen antioksidan vitaminler yanında onlar kadar etkili antioksidan özelliklere  sahip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flavonoidleri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de içermektedir.</a:t>
            </a:r>
          </a:p>
        </p:txBody>
      </p:sp>
      <p:pic>
        <p:nvPicPr>
          <p:cNvPr id="4" name="3 Resim" descr="sonu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357562"/>
            <a:ext cx="5074723" cy="314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KAYNAKLAR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Kocatepe </a:t>
            </a:r>
            <a:r>
              <a:rPr lang="tr-TR" sz="2400" dirty="0" smtClean="0"/>
              <a:t>Tıp </a:t>
            </a:r>
            <a:r>
              <a:rPr lang="tr-TR" sz="2400" dirty="0" smtClean="0"/>
              <a:t>Dergisi (2002), 3,01-08 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Ahmet </a:t>
            </a:r>
            <a:r>
              <a:rPr lang="tr-TR" sz="2400" dirty="0" smtClean="0"/>
              <a:t>KAHRAMAN , Mustafa SERTESER, </a:t>
            </a:r>
            <a:r>
              <a:rPr lang="tr-TR" sz="2400" dirty="0" err="1" smtClean="0"/>
              <a:t>Tillay</a:t>
            </a:r>
            <a:r>
              <a:rPr lang="tr-TR" sz="2400" dirty="0" smtClean="0"/>
              <a:t> KOKEN </a:t>
            </a:r>
            <a:endParaRPr lang="tr-TR" sz="2400" dirty="0" smtClean="0"/>
          </a:p>
          <a:p>
            <a:r>
              <a:rPr lang="tr-TR" sz="2400" dirty="0" smtClean="0"/>
              <a:t>Hacettepe Üniversitesi,Gıda Mühendisliği Bölümü,</a:t>
            </a:r>
            <a:r>
              <a:rPr lang="tr-TR" sz="2400" dirty="0" err="1" smtClean="0"/>
              <a:t>Fenolik</a:t>
            </a:r>
            <a:r>
              <a:rPr lang="tr-TR" sz="2400" dirty="0" smtClean="0"/>
              <a:t> Bileşikler araştırması</a:t>
            </a:r>
          </a:p>
          <a:p>
            <a:r>
              <a:rPr lang="tr-TR" sz="2400" dirty="0" smtClean="0"/>
              <a:t>Buket Kaplan,</a:t>
            </a:r>
            <a:r>
              <a:rPr lang="tr-TR" sz="2400" dirty="0" err="1" smtClean="0"/>
              <a:t>Holistik</a:t>
            </a:r>
            <a:r>
              <a:rPr lang="tr-TR" sz="2400" dirty="0" smtClean="0"/>
              <a:t> Sağlık,</a:t>
            </a:r>
            <a:r>
              <a:rPr lang="tr-TR" sz="2400" dirty="0" smtClean="0"/>
              <a:t> </a:t>
            </a:r>
            <a:r>
              <a:rPr lang="tr-TR" sz="2400" dirty="0" err="1" smtClean="0"/>
              <a:t>Flavonoidler</a:t>
            </a:r>
            <a:r>
              <a:rPr lang="tr-TR" sz="2400" dirty="0" smtClean="0"/>
              <a:t> Nelerdir, Hangi Besinlerde Bulunurlar? </a:t>
            </a:r>
            <a:endParaRPr lang="tr-TR" sz="2400" dirty="0" smtClean="0"/>
          </a:p>
          <a:p>
            <a:r>
              <a:rPr lang="tr-TR" sz="2400" dirty="0" smtClean="0"/>
              <a:t>Ankara Üniversitesi Tıp Fakültesi Biyokimya,Türkiye Klinikleri J </a:t>
            </a:r>
            <a:r>
              <a:rPr lang="tr-TR" sz="2400" dirty="0" err="1" smtClean="0"/>
              <a:t>Med</a:t>
            </a:r>
            <a:r>
              <a:rPr lang="tr-TR" sz="2400" dirty="0" smtClean="0"/>
              <a:t> </a:t>
            </a:r>
            <a:r>
              <a:rPr lang="tr-TR" sz="2400" dirty="0" err="1" smtClean="0"/>
              <a:t>Sci</a:t>
            </a:r>
            <a:r>
              <a:rPr lang="tr-TR" sz="2400" dirty="0" smtClean="0"/>
              <a:t> 1999;19(5);296-304</a:t>
            </a:r>
          </a:p>
          <a:p>
            <a:pPr>
              <a:buNone/>
            </a:pPr>
            <a:r>
              <a:rPr lang="tr-TR" sz="2400" dirty="0" smtClean="0"/>
              <a:t>M.BURAK , Y.ÇİMEN</a:t>
            </a:r>
          </a:p>
          <a:p>
            <a:r>
              <a:rPr lang="tr-TR" sz="2400" dirty="0" smtClean="0"/>
              <a:t>J</a:t>
            </a:r>
            <a:r>
              <a:rPr lang="en-US" sz="2400" dirty="0" err="1" smtClean="0"/>
              <a:t>ournal</a:t>
            </a:r>
            <a:r>
              <a:rPr lang="en-US" sz="2400" dirty="0" smtClean="0"/>
              <a:t> of </a:t>
            </a:r>
            <a:r>
              <a:rPr lang="tr-TR" sz="2400" dirty="0" smtClean="0"/>
              <a:t>F</a:t>
            </a:r>
            <a:r>
              <a:rPr lang="en-US" sz="2400" dirty="0" err="1" smtClean="0"/>
              <a:t>aculty</a:t>
            </a:r>
            <a:r>
              <a:rPr lang="en-US" sz="2400" dirty="0" smtClean="0"/>
              <a:t> of </a:t>
            </a:r>
            <a:r>
              <a:rPr lang="tr-TR" sz="2400" dirty="0" smtClean="0"/>
              <a:t>P</a:t>
            </a:r>
            <a:r>
              <a:rPr lang="en-US" sz="2400" dirty="0" err="1" smtClean="0"/>
              <a:t>harmacy</a:t>
            </a:r>
            <a:r>
              <a:rPr lang="tr-TR" sz="2400" dirty="0" smtClean="0"/>
              <a:t>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tr-TR" sz="2400" dirty="0" smtClean="0"/>
              <a:t>A</a:t>
            </a:r>
            <a:r>
              <a:rPr lang="en-US" sz="2400" dirty="0" err="1" smtClean="0"/>
              <a:t>nkara</a:t>
            </a:r>
            <a:r>
              <a:rPr lang="en-US" sz="2400" dirty="0" smtClean="0"/>
              <a:t> </a:t>
            </a:r>
            <a:r>
              <a:rPr lang="tr-TR" sz="2400" dirty="0" err="1" smtClean="0"/>
              <a:t>U</a:t>
            </a:r>
            <a:r>
              <a:rPr lang="en-US" sz="2400" dirty="0" err="1" smtClean="0"/>
              <a:t>nıversıty</a:t>
            </a:r>
            <a:r>
              <a:rPr lang="en-US" sz="2400" dirty="0" smtClean="0"/>
              <a:t> </a:t>
            </a:r>
            <a:r>
              <a:rPr lang="en-US" sz="2400" dirty="0" err="1" smtClean="0"/>
              <a:t>Cilt</a:t>
            </a:r>
            <a:r>
              <a:rPr lang="en-US" sz="2400" dirty="0" smtClean="0"/>
              <a:t>/</a:t>
            </a:r>
            <a:r>
              <a:rPr lang="en-US" sz="2400" dirty="0" err="1" smtClean="0"/>
              <a:t>Vol</a:t>
            </a:r>
            <a:r>
              <a:rPr lang="en-US" sz="2400" dirty="0" smtClean="0"/>
              <a:t> : </a:t>
            </a:r>
            <a:r>
              <a:rPr lang="en-US" sz="2400" dirty="0" smtClean="0"/>
              <a:t>32</a:t>
            </a:r>
            <a:r>
              <a:rPr lang="tr-TR" sz="2400" dirty="0" smtClean="0"/>
              <a:t> </a:t>
            </a:r>
            <a:r>
              <a:rPr lang="en-US" sz="2400" dirty="0" err="1" smtClean="0"/>
              <a:t>Sayı</a:t>
            </a:r>
            <a:r>
              <a:rPr lang="en-US" sz="2400" dirty="0" smtClean="0"/>
              <a:t>/No </a:t>
            </a:r>
            <a:r>
              <a:rPr lang="en-US" sz="2400" dirty="0" smtClean="0"/>
              <a:t>: </a:t>
            </a:r>
            <a:r>
              <a:rPr lang="en-US" sz="2400" dirty="0" smtClean="0"/>
              <a:t>3</a:t>
            </a:r>
            <a:r>
              <a:rPr lang="tr-TR" sz="2400" dirty="0" smtClean="0"/>
              <a:t> </a:t>
            </a:r>
            <a:r>
              <a:rPr lang="en-US" sz="2400" dirty="0" err="1" smtClean="0"/>
              <a:t>Yıl</a:t>
            </a:r>
            <a:r>
              <a:rPr lang="en-US" sz="2400" dirty="0" smtClean="0"/>
              <a:t>/Year</a:t>
            </a:r>
            <a:r>
              <a:rPr lang="en-US" sz="2400" dirty="0" smtClean="0"/>
              <a:t>: 2003 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Belkıs </a:t>
            </a:r>
            <a:r>
              <a:rPr lang="tr-TR" sz="2400" dirty="0" smtClean="0"/>
              <a:t>ATASEVER , </a:t>
            </a:r>
            <a:r>
              <a:rPr lang="tr-TR" sz="2400" dirty="0" err="1" smtClean="0"/>
              <a:t>Kadriye</a:t>
            </a:r>
            <a:r>
              <a:rPr lang="tr-TR" sz="2400" dirty="0" smtClean="0"/>
              <a:t> AKGÜN-DAR , Serap </a:t>
            </a:r>
            <a:r>
              <a:rPr lang="tr-TR" sz="2400" dirty="0" smtClean="0"/>
              <a:t>ERDEM </a:t>
            </a:r>
            <a:r>
              <a:rPr lang="tr-TR" sz="2400" dirty="0" smtClean="0"/>
              <a:t>KURUCA , Nevruz TURAN , Vildan SEYHANLI , Ali </a:t>
            </a:r>
            <a:r>
              <a:rPr lang="tr-TR" sz="2400" dirty="0" smtClean="0"/>
              <a:t>MERİÇLİ</a:t>
            </a:r>
            <a:endParaRPr lang="tr-TR" sz="2400" dirty="0" smtClean="0"/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6600" dirty="0" smtClean="0">
                <a:solidFill>
                  <a:srgbClr val="C00000"/>
                </a:solidFill>
              </a:rPr>
              <a:t>        TEŞEKKÜRLER</a:t>
            </a:r>
          </a:p>
          <a:p>
            <a:pPr>
              <a:buNone/>
            </a:pPr>
            <a:r>
              <a:rPr lang="tr-TR" sz="6600" dirty="0" smtClean="0">
                <a:solidFill>
                  <a:srgbClr val="C00000"/>
                </a:solidFill>
                <a:sym typeface="Wingdings" pitchFamily="2" charset="2"/>
              </a:rPr>
              <a:t>                  </a:t>
            </a:r>
          </a:p>
          <a:p>
            <a:pPr>
              <a:buNone/>
            </a:pPr>
            <a:endParaRPr lang="tr-TR" sz="6600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tr-TR" sz="4800" dirty="0" smtClean="0"/>
              <a:t>                  Berna GÖBELOĞLU</a:t>
            </a:r>
          </a:p>
          <a:p>
            <a:pPr>
              <a:buNone/>
            </a:pPr>
            <a:r>
              <a:rPr lang="tr-TR" sz="4800" dirty="0" smtClean="0"/>
              <a:t>                  </a:t>
            </a:r>
            <a:r>
              <a:rPr lang="tr-TR" sz="4800" dirty="0" err="1" smtClean="0"/>
              <a:t>Bengü</a:t>
            </a:r>
            <a:r>
              <a:rPr lang="tr-TR" sz="4800" dirty="0" smtClean="0"/>
              <a:t> BÜYÜKDERECİ</a:t>
            </a:r>
          </a:p>
          <a:p>
            <a:pPr>
              <a:buNone/>
            </a:pPr>
            <a:r>
              <a:rPr lang="tr-TR" sz="4800" dirty="0" smtClean="0"/>
              <a:t>                  Simge ERDAL</a:t>
            </a:r>
          </a:p>
          <a:p>
            <a:pPr>
              <a:buNone/>
            </a:pPr>
            <a:r>
              <a:rPr lang="tr-TR" sz="4800" dirty="0" smtClean="0"/>
              <a:t>                  Seher Elif KULOĞLU</a:t>
            </a: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2857496"/>
          <a:ext cx="8472517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569"/>
                <a:gridCol w="1285884"/>
                <a:gridCol w="1357322"/>
                <a:gridCol w="1285884"/>
                <a:gridCol w="1928826"/>
                <a:gridCol w="154303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Flavonler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Flavonoller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Flavanonlar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Flavanoller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Antosiyanidin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chemeClr val="accent2"/>
                          </a:solidFill>
                        </a:rPr>
                        <a:t>İzosiyanidin</a:t>
                      </a:r>
                      <a:endParaRPr lang="tr-T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Chryisin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Quersetin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Naringenin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Catechin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Siyanidin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Genistein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Apigenin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ysClr val="windowText" lastClr="000000"/>
                          </a:solidFill>
                        </a:rPr>
                        <a:t>Rutin 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Eriodiktol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Epicatechin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Delfinidin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Daidzein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Luteolin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Kaempferol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Hesperidin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Peonidi</a:t>
                      </a:r>
                      <a:r>
                        <a:rPr lang="tr-TR" b="1" dirty="0" smtClean="0"/>
                        <a:t>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Glisitein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b="1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 smtClean="0">
                          <a:solidFill>
                            <a:sysClr val="windowText" lastClr="000000"/>
                          </a:solidFill>
                        </a:rPr>
                        <a:t>Rhamnetin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Malvidin</a:t>
                      </a:r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928794" y="1571612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2"/>
                </a:solidFill>
              </a:rPr>
              <a:t>FLAVONOİD ÇEŞİTLERİ</a:t>
            </a:r>
            <a:endParaRPr lang="tr-TR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"/>
            <a:ext cx="4643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1.</a:t>
            </a:r>
            <a:r>
              <a:rPr lang="tr-TR" b="1" dirty="0" err="1" smtClean="0">
                <a:solidFill>
                  <a:schemeClr val="accent2"/>
                </a:solidFill>
              </a:rPr>
              <a:t>Flavonler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12579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/>
              <a:t>Flavon</a:t>
            </a:r>
            <a:r>
              <a:rPr lang="tr-TR" dirty="0" smtClean="0"/>
              <a:t> ve </a:t>
            </a:r>
            <a:r>
              <a:rPr lang="tr-TR" dirty="0" err="1" smtClean="0"/>
              <a:t>flavon</a:t>
            </a:r>
            <a:r>
              <a:rPr lang="tr-TR" dirty="0" smtClean="0"/>
              <a:t> </a:t>
            </a:r>
            <a:r>
              <a:rPr lang="tr-TR" dirty="0" err="1" smtClean="0"/>
              <a:t>glikozidleri</a:t>
            </a:r>
            <a:r>
              <a:rPr lang="tr-TR" dirty="0" smtClean="0"/>
              <a:t> hemen her bitkide bulunan açık sarı renkli bileşiklerdir</a:t>
            </a:r>
            <a:endParaRPr lang="tr-TR" dirty="0"/>
          </a:p>
        </p:txBody>
      </p:sp>
      <p:pic>
        <p:nvPicPr>
          <p:cNvPr id="55298" name="Picture 2" descr="http://i.sabah.com.tr/sb/fotohaber/saglik/saglik-hatti-359489951349/001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6190"/>
            <a:ext cx="3333750" cy="249555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428992" y="62865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Karaçalı Bitkisi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2. </a:t>
            </a:r>
            <a:r>
              <a:rPr lang="tr-TR" b="1" dirty="0" err="1" smtClean="0">
                <a:solidFill>
                  <a:schemeClr val="accent2"/>
                </a:solidFill>
              </a:rPr>
              <a:t>Flavonoller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268667"/>
          </a:xfrm>
        </p:spPr>
        <p:txBody>
          <a:bodyPr/>
          <a:lstStyle/>
          <a:p>
            <a:r>
              <a:rPr lang="tr-TR" dirty="0" err="1" smtClean="0"/>
              <a:t>Flavonol</a:t>
            </a:r>
            <a:r>
              <a:rPr lang="tr-TR" dirty="0" smtClean="0"/>
              <a:t> grubu bileşikler gıdalarda yaygın olarak </a:t>
            </a:r>
            <a:r>
              <a:rPr lang="tr-TR" dirty="0" err="1" smtClean="0"/>
              <a:t>glikozid</a:t>
            </a:r>
            <a:r>
              <a:rPr lang="tr-TR" dirty="0" smtClean="0"/>
              <a:t> formunda bulunmaktadır.</a:t>
            </a:r>
          </a:p>
          <a:p>
            <a:r>
              <a:rPr lang="tr-TR" dirty="0" smtClean="0"/>
              <a:t>Bunların </a:t>
            </a:r>
            <a:r>
              <a:rPr lang="tr-TR" dirty="0" err="1" smtClean="0"/>
              <a:t>başlıcaları</a:t>
            </a:r>
            <a:r>
              <a:rPr lang="tr-TR" dirty="0" smtClean="0"/>
              <a:t>, </a:t>
            </a:r>
            <a:r>
              <a:rPr lang="tr-TR" dirty="0" err="1" smtClean="0"/>
              <a:t>kaemferol</a:t>
            </a:r>
            <a:r>
              <a:rPr lang="tr-TR" dirty="0" smtClean="0"/>
              <a:t>, </a:t>
            </a:r>
            <a:r>
              <a:rPr lang="tr-TR" dirty="0" err="1" smtClean="0"/>
              <a:t>kuersetin</a:t>
            </a:r>
            <a:r>
              <a:rPr lang="tr-TR" dirty="0" smtClean="0"/>
              <a:t>, ve </a:t>
            </a:r>
            <a:r>
              <a:rPr lang="tr-TR" dirty="0" err="1" smtClean="0"/>
              <a:t>izoramnetin’dir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6322" name="Picture 2" descr="http://1.bp.blogspot.com/-Srx-IB3EEvI/U0k5eNh3yjI/AAAAAAAAAwE/CF5vZYVU8O0/s1600/quercetin+(FILEminimize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143380"/>
            <a:ext cx="36195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57222" y="928670"/>
            <a:ext cx="5014954" cy="135732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3.</a:t>
            </a:r>
            <a:r>
              <a:rPr lang="tr-TR" b="1" dirty="0" err="1" smtClean="0">
                <a:solidFill>
                  <a:schemeClr val="accent2"/>
                </a:solidFill>
              </a:rPr>
              <a:t>Flavanonlar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332037"/>
            <a:ext cx="7686700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Flavanonlar</a:t>
            </a:r>
            <a:r>
              <a:rPr lang="tr-TR" dirty="0" smtClean="0"/>
              <a:t> da doğada genellikle       </a:t>
            </a:r>
            <a:r>
              <a:rPr lang="tr-TR" dirty="0" err="1" smtClean="0"/>
              <a:t>glikozid</a:t>
            </a:r>
            <a:r>
              <a:rPr lang="tr-TR" dirty="0" smtClean="0"/>
              <a:t> formda bulunurlar.  </a:t>
            </a:r>
            <a:r>
              <a:rPr lang="tr-TR" dirty="0" err="1" smtClean="0"/>
              <a:t>Flavanon</a:t>
            </a:r>
            <a:r>
              <a:rPr lang="tr-TR" dirty="0" smtClean="0"/>
              <a:t> </a:t>
            </a:r>
            <a:r>
              <a:rPr lang="tr-TR" dirty="0" err="1" smtClean="0"/>
              <a:t>glikozidleri</a:t>
            </a:r>
            <a:r>
              <a:rPr lang="tr-TR" dirty="0" smtClean="0"/>
              <a:t> </a:t>
            </a:r>
            <a:r>
              <a:rPr lang="tr-TR" dirty="0" err="1" smtClean="0"/>
              <a:t>turunçgil</a:t>
            </a:r>
            <a:r>
              <a:rPr lang="tr-TR" dirty="0" smtClean="0"/>
              <a:t> meyvelerinde çok yaygın olarak bulunurlar. Örneğin; </a:t>
            </a:r>
            <a:r>
              <a:rPr lang="tr-TR" dirty="0" err="1" smtClean="0"/>
              <a:t>naringin</a:t>
            </a:r>
            <a:r>
              <a:rPr lang="tr-TR" dirty="0" smtClean="0"/>
              <a:t>, </a:t>
            </a:r>
            <a:r>
              <a:rPr lang="tr-TR" dirty="0" err="1" smtClean="0"/>
              <a:t>hesperidin</a:t>
            </a:r>
            <a:r>
              <a:rPr lang="tr-TR" dirty="0" smtClean="0"/>
              <a:t>, </a:t>
            </a:r>
            <a:r>
              <a:rPr lang="tr-TR" dirty="0" err="1" smtClean="0"/>
              <a:t>naringenin</a:t>
            </a:r>
            <a:r>
              <a:rPr lang="tr-TR" dirty="0" smtClean="0"/>
              <a:t> gibi.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Naringin</a:t>
            </a:r>
            <a:r>
              <a:rPr lang="tr-TR" dirty="0" smtClean="0"/>
              <a:t>; </a:t>
            </a:r>
            <a:r>
              <a:rPr lang="tr-TR" dirty="0" err="1" smtClean="0"/>
              <a:t>turunçgil</a:t>
            </a:r>
            <a:r>
              <a:rPr lang="tr-TR" dirty="0" smtClean="0"/>
              <a:t> sularına acımsı bir lezzet verir.</a:t>
            </a:r>
            <a:endParaRPr lang="tr-TR" dirty="0"/>
          </a:p>
        </p:txBody>
      </p:sp>
      <p:pic>
        <p:nvPicPr>
          <p:cNvPr id="54274" name="Picture 2" descr="http://www.dunya.com/d/news/50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676304" cy="227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/>
                </a:solidFill>
              </a:rPr>
              <a:t>4.</a:t>
            </a:r>
            <a:r>
              <a:rPr lang="tr-TR" b="1" dirty="0" err="1" smtClean="0">
                <a:solidFill>
                  <a:schemeClr val="accent2"/>
                </a:solidFill>
              </a:rPr>
              <a:t>Kateşinler</a:t>
            </a:r>
            <a:r>
              <a:rPr lang="tr-TR" b="1" dirty="0" smtClean="0">
                <a:solidFill>
                  <a:schemeClr val="accent2"/>
                </a:solidFill>
              </a:rPr>
              <a:t> (</a:t>
            </a:r>
            <a:r>
              <a:rPr lang="tr-TR" b="1" dirty="0" err="1" smtClean="0">
                <a:solidFill>
                  <a:schemeClr val="accent2"/>
                </a:solidFill>
              </a:rPr>
              <a:t>Flavanoller</a:t>
            </a:r>
            <a:r>
              <a:rPr lang="tr-TR" b="1" dirty="0" smtClean="0">
                <a:solidFill>
                  <a:schemeClr val="accent2"/>
                </a:solidFill>
              </a:rPr>
              <a:t>)</a:t>
            </a:r>
            <a:br>
              <a:rPr lang="tr-TR" b="1" dirty="0" smtClean="0">
                <a:solidFill>
                  <a:schemeClr val="accent2"/>
                </a:solidFill>
              </a:rPr>
            </a:b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tr-TR" dirty="0" err="1" smtClean="0"/>
              <a:t>Kateşinler</a:t>
            </a:r>
            <a:r>
              <a:rPr lang="tr-TR" dirty="0" smtClean="0"/>
              <a:t> , renksiz bileşiklerdir. Hemen her meyvede bulunan </a:t>
            </a:r>
            <a:r>
              <a:rPr lang="tr-TR" dirty="0" err="1" smtClean="0"/>
              <a:t>kateşinler</a:t>
            </a:r>
            <a:r>
              <a:rPr lang="tr-TR" dirty="0" smtClean="0"/>
              <a:t>, </a:t>
            </a:r>
            <a:r>
              <a:rPr lang="tr-TR" dirty="0" err="1" smtClean="0"/>
              <a:t>flavonoid</a:t>
            </a:r>
            <a:r>
              <a:rPr lang="tr-TR" dirty="0" smtClean="0"/>
              <a:t> </a:t>
            </a:r>
            <a:r>
              <a:rPr lang="tr-TR" dirty="0" err="1" smtClean="0"/>
              <a:t>biyosentezinde</a:t>
            </a:r>
            <a:r>
              <a:rPr lang="tr-TR" dirty="0" smtClean="0"/>
              <a:t> ara ürün olarak yer alırlar.</a:t>
            </a:r>
          </a:p>
          <a:p>
            <a:r>
              <a:rPr lang="tr-TR" dirty="0" smtClean="0"/>
              <a:t>Gıdalarda en yaygın olarak bulunan </a:t>
            </a:r>
            <a:r>
              <a:rPr lang="tr-TR" dirty="0" err="1" smtClean="0"/>
              <a:t>flavonoid</a:t>
            </a:r>
            <a:r>
              <a:rPr lang="tr-TR" dirty="0" smtClean="0"/>
              <a:t> grubunu oluştururlar. (Özellikle çay)</a:t>
            </a:r>
          </a:p>
          <a:p>
            <a:endParaRPr lang="tr-TR" dirty="0"/>
          </a:p>
        </p:txBody>
      </p:sp>
      <p:pic>
        <p:nvPicPr>
          <p:cNvPr id="53250" name="Picture 2" descr="http://opereysin.com/images/2014/yesilc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0050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988</Words>
  <Application>Microsoft Office PowerPoint</Application>
  <PresentationFormat>Ekran Gösterisi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FLAVONOİDLER</vt:lpstr>
      <vt:lpstr>FLAVONOİD NEDİR?</vt:lpstr>
      <vt:lpstr>Slayt 3</vt:lpstr>
      <vt:lpstr>Slayt 4</vt:lpstr>
      <vt:lpstr>Slayt 5</vt:lpstr>
      <vt:lpstr>1.Flavonler </vt:lpstr>
      <vt:lpstr>2. Flavonoller </vt:lpstr>
      <vt:lpstr>3.Flavanonlar </vt:lpstr>
      <vt:lpstr>4.Kateşinler (Flavanoller) </vt:lpstr>
      <vt:lpstr>5.Antosiyanidinler</vt:lpstr>
      <vt:lpstr>Slayt 11</vt:lpstr>
      <vt:lpstr>6. İzoflavonoidler </vt:lpstr>
      <vt:lpstr>Slayt 13</vt:lpstr>
      <vt:lpstr>HANGİ BESİNLER DE FLAVONOİD VARDIR?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FLAVONOİDLERDEN ZENGİN BESİNLERİN YARALARI NELERDİR?</vt:lpstr>
      <vt:lpstr>Slayt 24</vt:lpstr>
      <vt:lpstr>FLAVONOiDLERiN CANLILAR ÜZERiNDEKi ETKiLERi </vt:lpstr>
      <vt:lpstr>Slayt 26</vt:lpstr>
      <vt:lpstr>ANTİOKSİDAN ÖZELLİĞİ</vt:lpstr>
      <vt:lpstr>Slayt 28</vt:lpstr>
      <vt:lpstr>HANGİ DURUMLARDA FLAVONOİD TAKVİYESİNE GEREK DUYULDUĞU SÖYLENEBİLİR ?  </vt:lpstr>
      <vt:lpstr>FLAVONOİDLER AŞAĞIDAKİ HASTALIKLARIN ÖNLENMESİNDE VE/VEYA TEDAVİSİNDE ETKİLİ OLABİLMEKTEDİRLER :  </vt:lpstr>
      <vt:lpstr>FLAVONOİD-İLAÇ İLİŞKİSİ  </vt:lpstr>
      <vt:lpstr>SONUÇ OLARAK;</vt:lpstr>
      <vt:lpstr>KAYNAKLAR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FLAVONOİDLER</dc:title>
  <dc:creator>Bernaa</dc:creator>
  <cp:lastModifiedBy>Bernaa</cp:lastModifiedBy>
  <cp:revision>36</cp:revision>
  <dcterms:created xsi:type="dcterms:W3CDTF">2014-12-02T20:30:57Z</dcterms:created>
  <dcterms:modified xsi:type="dcterms:W3CDTF">2014-12-17T21:00:54Z</dcterms:modified>
</cp:coreProperties>
</file>