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9" r:id="rId4"/>
    <p:sldId id="290" r:id="rId5"/>
    <p:sldId id="266" r:id="rId6"/>
    <p:sldId id="261" r:id="rId7"/>
    <p:sldId id="269" r:id="rId8"/>
    <p:sldId id="297" r:id="rId9"/>
    <p:sldId id="262" r:id="rId10"/>
    <p:sldId id="267" r:id="rId11"/>
    <p:sldId id="277" r:id="rId12"/>
    <p:sldId id="273" r:id="rId13"/>
    <p:sldId id="276" r:id="rId14"/>
    <p:sldId id="275" r:id="rId15"/>
    <p:sldId id="258" r:id="rId16"/>
    <p:sldId id="305" r:id="rId17"/>
    <p:sldId id="291" r:id="rId18"/>
    <p:sldId id="304" r:id="rId19"/>
    <p:sldId id="272" r:id="rId20"/>
    <p:sldId id="280" r:id="rId21"/>
    <p:sldId id="286" r:id="rId22"/>
    <p:sldId id="287" r:id="rId23"/>
    <p:sldId id="288" r:id="rId24"/>
    <p:sldId id="281" r:id="rId25"/>
    <p:sldId id="282" r:id="rId26"/>
    <p:sldId id="259" r:id="rId27"/>
    <p:sldId id="265" r:id="rId28"/>
    <p:sldId id="306" r:id="rId29"/>
    <p:sldId id="284" r:id="rId30"/>
    <p:sldId id="285" r:id="rId31"/>
    <p:sldId id="278" r:id="rId32"/>
    <p:sldId id="268" r:id="rId33"/>
    <p:sldId id="270" r:id="rId34"/>
    <p:sldId id="296" r:id="rId35"/>
    <p:sldId id="292" r:id="rId36"/>
    <p:sldId id="260" r:id="rId37"/>
    <p:sldId id="295" r:id="rId38"/>
    <p:sldId id="294" r:id="rId39"/>
    <p:sldId id="301" r:id="rId40"/>
    <p:sldId id="283" r:id="rId41"/>
    <p:sldId id="264" r:id="rId42"/>
    <p:sldId id="308" r:id="rId43"/>
    <p:sldId id="309" r:id="rId44"/>
    <p:sldId id="310" r:id="rId45"/>
    <p:sldId id="298" r:id="rId46"/>
    <p:sldId id="300" r:id="rId47"/>
    <p:sldId id="311" r:id="rId48"/>
    <p:sldId id="299" r:id="rId49"/>
    <p:sldId id="307" r:id="rId50"/>
    <p:sldId id="31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45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C09-0FE3-4CF3-BA8D-2AC5678CF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BBB-53C4-4296-9F1F-EB1A11B69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EF39-DC8F-4284-BCAA-9808518E1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14D-1CDD-4938-82E5-DD99C2DBD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2A7-B3FE-47F8-9B2F-C63603FA8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95FC-3CD0-42C3-84AD-D0D9B141C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8D61-406D-42E1-A9C4-C465E5F66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28C-E3EF-4543-B299-6CDF3FC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1621-933C-4647-B3BD-5687B363B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56E3-83B6-47B5-BC93-67F210297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671-65EF-4454-8E31-B894D2D89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8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D594-7426-422A-AFB3-0DA186D8A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o-RO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o-RO" sz="3200"/>
          </a:p>
        </p:txBody>
      </p:sp>
      <p:pic>
        <p:nvPicPr>
          <p:cNvPr id="2052" name="Picture 4" descr="p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2222"/>
          <a:stretch/>
        </p:blipFill>
        <p:spPr bwMode="auto">
          <a:xfrm>
            <a:off x="0" y="2041704"/>
            <a:ext cx="9144000" cy="35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עוד שיר ומנגינה עם החלילן זאמפיר 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6553200"/>
            <a:ext cx="11430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Balık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3319" name="Picture 7" descr="Fis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4" y="1143000"/>
            <a:ext cx="646985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6553200"/>
            <a:ext cx="2743200" cy="304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Mlle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Pogany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2773" name="Picture 5" descr="Mlle Pog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484438" cy="60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</a:rPr>
              <a:t>Pogany I</a:t>
            </a:r>
          </a:p>
        </p:txBody>
      </p:sp>
      <p:pic>
        <p:nvPicPr>
          <p:cNvPr id="28678" name="Picture 6" descr="Poga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1272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</a:rPr>
              <a:t>Pogany II</a:t>
            </a:r>
          </a:p>
        </p:txBody>
      </p:sp>
      <p:pic>
        <p:nvPicPr>
          <p:cNvPr id="31749" name="Picture 5" descr="Pogany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37220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Uzanmış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kafa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0726" name="Picture 6" descr="Reclining Head (Study for 'The First Cry'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80883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1295400" cy="838200"/>
          </a:xfrm>
        </p:spPr>
        <p:txBody>
          <a:bodyPr anchor="ctr"/>
          <a:lstStyle/>
          <a:p>
            <a:pPr algn="l"/>
            <a:r>
              <a:rPr lang="en-US" sz="2000" dirty="0">
                <a:latin typeface="Verdana" panose="020B0604030504040204" pitchFamily="34" charset="0"/>
              </a:rPr>
              <a:t>H</a:t>
            </a:r>
            <a:r>
              <a:rPr lang="en-US" sz="2000" dirty="0" smtClean="0">
                <a:latin typeface="Verdana" panose="020B0604030504040204" pitchFamily="34" charset="0"/>
              </a:rPr>
              <a:t>ayat</a:t>
            </a:r>
            <a:endParaRPr lang="en-US" sz="2000" dirty="0">
              <a:latin typeface="Verdana" panose="020B060403050404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4267200" cy="4267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en-US" sz="16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600" dirty="0" err="1" smtClean="0">
                <a:latin typeface="Verdana" panose="020B0604030504040204" pitchFamily="34" charset="0"/>
              </a:rPr>
              <a:t>Constantin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</a:rPr>
              <a:t>Brancusi 1925'ten 1957'ye </a:t>
            </a:r>
            <a:r>
              <a:rPr lang="en-US" sz="1600" dirty="0" err="1">
                <a:latin typeface="Verdana" panose="020B0604030504040204" pitchFamily="34" charset="0"/>
              </a:rPr>
              <a:t>kadar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Paris'in</a:t>
            </a:r>
            <a:r>
              <a:rPr lang="en-US" sz="1600" dirty="0">
                <a:latin typeface="Verdana" panose="020B0604030504040204" pitchFamily="34" charset="0"/>
              </a:rPr>
              <a:t> 15ème </a:t>
            </a:r>
            <a:r>
              <a:rPr lang="en-US" sz="1600" dirty="0" err="1">
                <a:latin typeface="Verdana" panose="020B0604030504040204" pitchFamily="34" charset="0"/>
              </a:rPr>
              <a:t>bölgesinde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Ronsin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sokakta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atölyesinde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yaşadı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çalıştı</a:t>
            </a:r>
            <a:r>
              <a:rPr lang="en-US" sz="1600" dirty="0">
                <a:latin typeface="Verdana" panose="020B0604030504040204" pitchFamily="34" charset="0"/>
              </a:rPr>
              <a:t>. </a:t>
            </a:r>
            <a:r>
              <a:rPr lang="en-US" sz="1600" dirty="0" err="1">
                <a:latin typeface="Verdana" panose="020B0604030504040204" pitchFamily="34" charset="0"/>
              </a:rPr>
              <a:t>Orijinal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atölye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kayboldu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Centre Georges </a:t>
            </a:r>
            <a:r>
              <a:rPr lang="en-US" sz="1600" dirty="0" err="1">
                <a:latin typeface="Verdana" panose="020B0604030504040204" pitchFamily="34" charset="0"/>
              </a:rPr>
              <a:t>Pompidou'nun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yakınlarında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yeniden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inşa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edildi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16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600" dirty="0" smtClean="0">
                <a:latin typeface="Verdana" panose="020B0604030504040204" pitchFamily="34" charset="0"/>
              </a:rPr>
              <a:t>Montparnasse </a:t>
            </a:r>
            <a:r>
              <a:rPr lang="en-US" sz="1600" dirty="0" err="1">
                <a:latin typeface="Verdana" panose="020B0604030504040204" pitchFamily="34" charset="0"/>
              </a:rPr>
              <a:t>Mezarlığı'nda</a:t>
            </a:r>
            <a:r>
              <a:rPr lang="en-US" sz="1600" dirty="0">
                <a:latin typeface="Verdana" panose="020B0604030504040204" pitchFamily="34" charset="0"/>
              </a:rPr>
              <a:t>, en </a:t>
            </a:r>
            <a:r>
              <a:rPr lang="en-US" sz="1600" dirty="0" err="1">
                <a:latin typeface="Verdana" panose="020B0604030504040204" pitchFamily="34" charset="0"/>
              </a:rPr>
              <a:t>çok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bilinen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eseri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Öpücük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olan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intihar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eden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birkaç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sanatçı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için</a:t>
            </a:r>
            <a:r>
              <a:rPr lang="en-US" sz="1600" dirty="0">
                <a:latin typeface="Verdana" panose="020B0604030504040204" pitchFamily="34" charset="0"/>
              </a:rPr>
              <a:t> Brancusi </a:t>
            </a:r>
            <a:r>
              <a:rPr lang="en-US" sz="1600" dirty="0" err="1">
                <a:latin typeface="Verdana" panose="020B0604030504040204" pitchFamily="34" charset="0"/>
              </a:rPr>
              <a:t>tarafından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oyulmuş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heykeller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bulunmaktadır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16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600" dirty="0">
                <a:latin typeface="Verdana" panose="020B0604030504040204" pitchFamily="34" charset="0"/>
              </a:rPr>
              <a:t>Brancusi 16 Mart 1957'de </a:t>
            </a:r>
            <a:r>
              <a:rPr lang="en-US" sz="1600" dirty="0" err="1">
                <a:latin typeface="Verdana" panose="020B0604030504040204" pitchFamily="34" charset="0"/>
              </a:rPr>
              <a:t>vefat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etti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Fransa'nın</a:t>
            </a:r>
            <a:r>
              <a:rPr lang="en-US" sz="1600" dirty="0">
                <a:latin typeface="Verdana" panose="020B0604030504040204" pitchFamily="34" charset="0"/>
              </a:rPr>
              <a:t> Montparnasse </a:t>
            </a:r>
            <a:r>
              <a:rPr lang="en-US" sz="1600" dirty="0" err="1">
                <a:latin typeface="Verdana" panose="020B0604030504040204" pitchFamily="34" charset="0"/>
              </a:rPr>
              <a:t>Mezarlığı'na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gömüldü</a:t>
            </a:r>
            <a:r>
              <a:rPr lang="en-US" sz="1600" dirty="0" smtClean="0">
                <a:latin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4101" name="Picture 5" descr="Branc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676400"/>
            <a:ext cx="3527425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553200"/>
            <a:ext cx="3505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Brancusi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Müzesi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- Paris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4517" name="Picture 5" descr="Muse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5"/>
          <a:stretch/>
        </p:blipFill>
        <p:spPr bwMode="auto">
          <a:xfrm>
            <a:off x="939339" y="1143000"/>
            <a:ext cx="726532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Öpücük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7109" name="Picture 5" descr="The Kis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646202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6553200"/>
            <a:ext cx="17526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Erkek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Torso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3492" name="Picture 4" descr="Male Tor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41" y="381000"/>
            <a:ext cx="399865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İlham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perisi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7654" name="Picture 6" descr="M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605442"/>
            <a:ext cx="4421188" cy="56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1295400" cy="990600"/>
          </a:xfrm>
        </p:spPr>
        <p:txBody>
          <a:bodyPr anchor="ctr"/>
          <a:lstStyle/>
          <a:p>
            <a:pPr algn="l"/>
            <a:r>
              <a:rPr lang="en-US" sz="2000" dirty="0" smtClean="0">
                <a:latin typeface="Verdana" panose="020B0604030504040204" pitchFamily="34" charset="0"/>
              </a:rPr>
              <a:t>Hayat</a:t>
            </a:r>
            <a:endParaRPr lang="en-US" sz="2000" dirty="0">
              <a:latin typeface="Verdan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4648200" cy="4572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1400" b="1" dirty="0" err="1" smtClean="0">
                <a:latin typeface="Verdana" panose="020B0604030504040204" pitchFamily="34" charset="0"/>
              </a:rPr>
              <a:t>Constantin</a:t>
            </a:r>
            <a:r>
              <a:rPr lang="en-US" sz="1400" b="1" dirty="0" smtClean="0">
                <a:latin typeface="Verdana" panose="020B0604030504040204" pitchFamily="34" charset="0"/>
              </a:rPr>
              <a:t> Brancusi </a:t>
            </a:r>
            <a:r>
              <a:rPr lang="en-US" sz="1400" dirty="0" smtClean="0">
                <a:latin typeface="Verdana" panose="020B0604030504040204" pitchFamily="34" charset="0"/>
              </a:rPr>
              <a:t>(19 </a:t>
            </a:r>
            <a:r>
              <a:rPr lang="en-US" sz="1400" dirty="0" err="1" smtClean="0">
                <a:latin typeface="Verdana" panose="020B0604030504040204" pitchFamily="34" charset="0"/>
              </a:rPr>
              <a:t>Şubat</a:t>
            </a:r>
            <a:r>
              <a:rPr lang="en-US" sz="1400" dirty="0" smtClean="0">
                <a:latin typeface="Verdana" panose="020B0604030504040204" pitchFamily="34" charset="0"/>
              </a:rPr>
              <a:t> 1876 - 16 Mart 1957)), </a:t>
            </a:r>
            <a:r>
              <a:rPr lang="en-US" sz="1400" dirty="0" err="1" smtClean="0">
                <a:latin typeface="Verdana" panose="020B0604030504040204" pitchFamily="34" charset="0"/>
              </a:rPr>
              <a:t>Târgu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Jiu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yakınlarındaki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Hobiţa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Gorj'da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doğan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bir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Romen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heykeltıraştı</a:t>
            </a:r>
            <a:r>
              <a:rPr lang="en-US" sz="1400" dirty="0" smtClean="0">
                <a:latin typeface="Verdana" panose="020B0604030504040204" pitchFamily="34" charset="0"/>
              </a:rPr>
              <a:t>. </a:t>
            </a:r>
            <a:r>
              <a:rPr lang="en-US" sz="1400" dirty="0" err="1" smtClean="0">
                <a:latin typeface="Verdana" panose="020B0604030504040204" pitchFamily="34" charset="0"/>
              </a:rPr>
              <a:t>Burada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Sessizlik</a:t>
            </a:r>
            <a:r>
              <a:rPr lang="en-US" sz="1400" i="1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Masası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i="1" dirty="0" err="1" smtClean="0">
                <a:latin typeface="Verdana" panose="020B0604030504040204" pitchFamily="34" charset="0"/>
              </a:rPr>
              <a:t>Öpücük</a:t>
            </a:r>
            <a:r>
              <a:rPr lang="en-US" sz="1400" i="1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Kapısı</a:t>
            </a:r>
            <a:r>
              <a:rPr lang="en-US" sz="1400" i="1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ve</a:t>
            </a:r>
            <a:r>
              <a:rPr lang="en-US" sz="1400" i="1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Sonsuz</a:t>
            </a:r>
            <a:r>
              <a:rPr lang="en-US" sz="1400" i="1" dirty="0" smtClean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Sütun</a:t>
            </a:r>
            <a:r>
              <a:rPr lang="en-US" sz="1400" i="1" dirty="0">
                <a:latin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</a:rPr>
              <a:t>yapti</a:t>
            </a:r>
            <a:r>
              <a:rPr lang="en-US" sz="1400" i="1" dirty="0" smtClean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1400" i="1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400" dirty="0" smtClean="0">
                <a:latin typeface="Verdana" panose="020B0604030504040204" pitchFamily="34" charset="0"/>
              </a:rPr>
              <a:t>Brancusi 1898'den 1908'e </a:t>
            </a:r>
            <a:r>
              <a:rPr lang="en-US" sz="1400" dirty="0" err="1" smtClean="0">
                <a:latin typeface="Verdana" panose="020B0604030504040204" pitchFamily="34" charset="0"/>
              </a:rPr>
              <a:t>kadar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Craiova'daki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ve</a:t>
            </a:r>
            <a:r>
              <a:rPr lang="en-US" sz="1400" dirty="0" smtClean="0">
                <a:latin typeface="Verdana" panose="020B0604030504040204" pitchFamily="34" charset="0"/>
              </a:rPr>
              <a:t> el </a:t>
            </a:r>
            <a:r>
              <a:rPr lang="en-US" sz="1400" dirty="0" err="1" smtClean="0">
                <a:latin typeface="Verdana" panose="020B0604030504040204" pitchFamily="34" charset="0"/>
              </a:rPr>
              <a:t>sanatları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okulunda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sanatı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okudu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ve</a:t>
            </a:r>
            <a:r>
              <a:rPr lang="en-US" sz="1400" dirty="0" smtClean="0">
                <a:latin typeface="Verdana" panose="020B0604030504040204" pitchFamily="34" charset="0"/>
              </a:rPr>
              <a:t> 1898'den 1901'e </a:t>
            </a:r>
            <a:r>
              <a:rPr lang="en-US" sz="1400" dirty="0" err="1" smtClean="0">
                <a:latin typeface="Verdana" panose="020B0604030504040204" pitchFamily="34" charset="0"/>
              </a:rPr>
              <a:t>kadar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Bükreş'teki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Ulusal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Güzel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Sanatlar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okulunda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eğitimi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aldı</a:t>
            </a:r>
            <a:r>
              <a:rPr lang="en-US" sz="1400" dirty="0" smtClean="0">
                <a:latin typeface="Verdana" panose="020B0604030504040204" pitchFamily="34" charset="0"/>
              </a:rPr>
              <a:t>. </a:t>
            </a:r>
            <a:r>
              <a:rPr lang="en-US" sz="1400" dirty="0" err="1" smtClean="0">
                <a:latin typeface="Verdana" panose="020B0604030504040204" pitchFamily="34" charset="0"/>
              </a:rPr>
              <a:t>Paris'teki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eğitimini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daha</a:t>
            </a:r>
            <a:r>
              <a:rPr lang="en-US" sz="1400" dirty="0" smtClean="0">
                <a:latin typeface="Verdana" panose="020B0604030504040204" pitchFamily="34" charset="0"/>
              </a:rPr>
              <a:t> da </a:t>
            </a:r>
            <a:r>
              <a:rPr lang="en-US" sz="1400" dirty="0" err="1" smtClean="0">
                <a:latin typeface="Verdana" panose="020B0604030504040204" pitchFamily="34" charset="0"/>
              </a:rPr>
              <a:t>ileriye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götürmek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için</a:t>
            </a:r>
            <a:r>
              <a:rPr lang="en-US" sz="1400" dirty="0" smtClean="0">
                <a:latin typeface="Verdana" panose="020B0604030504040204" pitchFamily="34" charset="0"/>
              </a:rPr>
              <a:t> 1904'te </a:t>
            </a:r>
            <a:r>
              <a:rPr lang="en-US" sz="1400" dirty="0" err="1" smtClean="0">
                <a:latin typeface="Verdana" panose="020B0604030504040204" pitchFamily="34" charset="0"/>
              </a:rPr>
              <a:t>oraya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geldi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ve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École</a:t>
            </a:r>
            <a:r>
              <a:rPr lang="en-US" sz="1400" dirty="0" smtClean="0">
                <a:latin typeface="Verdana" panose="020B0604030504040204" pitchFamily="34" charset="0"/>
              </a:rPr>
              <a:t> des Beaux-</a:t>
            </a:r>
            <a:r>
              <a:rPr lang="en-US" sz="1400" dirty="0" err="1" smtClean="0">
                <a:latin typeface="Verdana" panose="020B0604030504040204" pitchFamily="34" charset="0"/>
              </a:rPr>
              <a:t>Arts'e</a:t>
            </a:r>
            <a:r>
              <a:rPr lang="en-US" sz="1400" dirty="0" smtClean="0">
                <a:latin typeface="Verdana" panose="020B0604030504040204" pitchFamily="34" charset="0"/>
              </a:rPr>
              <a:t> 1905’te </a:t>
            </a:r>
            <a:r>
              <a:rPr lang="en-US" sz="1400" dirty="0" err="1" smtClean="0">
                <a:latin typeface="Verdana" panose="020B0604030504040204" pitchFamily="34" charset="0"/>
              </a:rPr>
              <a:t>kaydoldu</a:t>
            </a:r>
            <a:r>
              <a:rPr lang="en-US" sz="1400" dirty="0" smtClean="0">
                <a:latin typeface="Verdana" panose="020B0604030504040204" pitchFamily="34" charset="0"/>
              </a:rPr>
              <a:t>. </a:t>
            </a:r>
            <a:endParaRPr lang="en-US" sz="14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endParaRPr lang="en-US" sz="1400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400" dirty="0" err="1" smtClean="0">
                <a:latin typeface="Verdana" panose="020B0604030504040204" pitchFamily="34" charset="0"/>
              </a:rPr>
              <a:t>Bir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öğrencisi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olarak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Auguste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Rodin'den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etkilendi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ancak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stili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stilist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zarif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biçimlere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doğalcı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temsilin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ötesine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geçti</a:t>
            </a:r>
            <a:r>
              <a:rPr lang="en-US" sz="1400" dirty="0" smtClean="0">
                <a:latin typeface="Verdana" panose="020B0604030504040204" pitchFamily="34" charset="0"/>
              </a:rPr>
              <a:t>. Brancusi, </a:t>
            </a:r>
            <a:r>
              <a:rPr lang="en-US" sz="1400" dirty="0" err="1" smtClean="0">
                <a:latin typeface="Verdana" panose="020B0604030504040204" pitchFamily="34" charset="0"/>
              </a:rPr>
              <a:t>soyut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sanatla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deney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yapan</a:t>
            </a:r>
            <a:r>
              <a:rPr lang="en-US" sz="1400" dirty="0" smtClean="0">
                <a:latin typeface="Verdana" panose="020B0604030504040204" pitchFamily="34" charset="0"/>
              </a:rPr>
              <a:t> ilk </a:t>
            </a:r>
            <a:r>
              <a:rPr lang="en-US" sz="1400" dirty="0" err="1" smtClean="0">
                <a:latin typeface="Verdana" panose="020B0604030504040204" pitchFamily="34" charset="0"/>
              </a:rPr>
              <a:t>heykeltıraşlardan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biriydi</a:t>
            </a:r>
            <a:r>
              <a:rPr lang="en-US" sz="1400" dirty="0" smtClean="0">
                <a:latin typeface="Verdana" panose="020B0604030504040204" pitchFamily="34" charset="0"/>
              </a:rPr>
              <a:t> (</a:t>
            </a:r>
            <a:r>
              <a:rPr lang="en-US" sz="1400" dirty="0" err="1" smtClean="0">
                <a:latin typeface="Verdana" panose="020B0604030504040204" pitchFamily="34" charset="0"/>
              </a:rPr>
              <a:t>asla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kendi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bakış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açısıyla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saf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soyutlamaya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geçme</a:t>
            </a:r>
            <a:r>
              <a:rPr lang="en-US" sz="1400" dirty="0" smtClean="0">
                <a:latin typeface="Verdana" panose="020B0604030504040204" pitchFamily="34" charset="0"/>
              </a:rPr>
              <a:t>). </a:t>
            </a:r>
            <a:r>
              <a:rPr lang="en-US" sz="1400" dirty="0" err="1" smtClean="0">
                <a:latin typeface="Verdana" panose="020B0604030504040204" pitchFamily="34" charset="0"/>
              </a:rPr>
              <a:t>Heykelleri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orijinal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öznenin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sadece</a:t>
            </a:r>
            <a:r>
              <a:rPr lang="en-US" sz="1400" dirty="0" smtClean="0">
                <a:latin typeface="Verdana" panose="020B0604030504040204" pitchFamily="34" charset="0"/>
              </a:rPr>
              <a:t> en </a:t>
            </a:r>
            <a:r>
              <a:rPr lang="en-US" sz="1400" dirty="0" err="1" smtClean="0">
                <a:latin typeface="Verdana" panose="020B0604030504040204" pitchFamily="34" charset="0"/>
              </a:rPr>
              <a:t>bariz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çizgisi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kalmayıncaya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dek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figüratif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heykelden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uzaklaşarak</a:t>
            </a:r>
            <a:r>
              <a:rPr lang="en-US" sz="1400" dirty="0" smtClean="0">
                <a:latin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</a:rPr>
              <a:t>ülkesine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ve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çağdaş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Dimitrie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Paciurea'ya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göre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giderek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daha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pürüzsüz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ve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daha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az</a:t>
            </a:r>
            <a:r>
              <a:rPr lang="en-US" sz="1400" dirty="0" smtClean="0">
                <a:latin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</a:rPr>
              <a:t>figüratif</a:t>
            </a:r>
            <a:r>
              <a:rPr lang="en-US" sz="1400" dirty="0" smtClean="0">
                <a:latin typeface="Verdana" panose="020B0604030504040204" pitchFamily="34" charset="0"/>
              </a:rPr>
              <a:t> hale </a:t>
            </a:r>
            <a:r>
              <a:rPr lang="en-US" sz="1400" dirty="0" err="1" smtClean="0">
                <a:latin typeface="Verdana" panose="020B0604030504040204" pitchFamily="34" charset="0"/>
              </a:rPr>
              <a:t>geldi</a:t>
            </a:r>
            <a:r>
              <a:rPr lang="en-US" sz="1400" dirty="0" smtClean="0">
                <a:latin typeface="Verdana" panose="020B0604030504040204" pitchFamily="34" charset="0"/>
              </a:rPr>
              <a:t>.</a:t>
            </a:r>
            <a:endParaRPr lang="en-US" sz="1400" dirty="0">
              <a:latin typeface="Verdana" panose="020B0604030504040204" pitchFamily="34" charset="0"/>
            </a:endParaRPr>
          </a:p>
        </p:txBody>
      </p:sp>
      <p:pic>
        <p:nvPicPr>
          <p:cNvPr id="3077" name="Picture 5" descr="BRANCUS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115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-5366" y="0"/>
            <a:ext cx="9144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Uyuyan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İlham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perisi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5845" name="Picture 5" descr="Sleeping Muse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34" y="10668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Uyuyan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İlham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perisi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II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1989" name="Picture 5" descr="Sleepin Muse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2493"/>
            <a:ext cx="59436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Uyuyan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İlham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perisi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III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3013" name="Picture 5" descr="Sleepin Muse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3143"/>
            <a:ext cx="7162800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Uyuyan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İlham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perisi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IV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4037" name="Picture 5" descr="Sleeping Muse 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9307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Socrates</a:t>
            </a:r>
          </a:p>
        </p:txBody>
      </p:sp>
      <p:pic>
        <p:nvPicPr>
          <p:cNvPr id="36869" name="Picture 5" descr="Soc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287310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6553200"/>
            <a:ext cx="4648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“İlk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Adım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”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ile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ilgili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çalışma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7893" name="Picture 5" descr="Study related to 'The First Step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2935"/>
            <a:ext cx="2693988" cy="54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1905000" cy="53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 err="1" smtClean="0"/>
              <a:t>Miras</a:t>
            </a:r>
            <a:endParaRPr lang="en-US" sz="2000" b="1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3999"/>
            <a:ext cx="4267200" cy="46958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sz="1600" dirty="0" err="1" smtClean="0">
                <a:latin typeface="Verdana" panose="020B0604030504040204" pitchFamily="34" charset="0"/>
              </a:rPr>
              <a:t>Eserleri</a:t>
            </a:r>
            <a:r>
              <a:rPr lang="en-US" sz="1600" dirty="0">
                <a:latin typeface="Verdana" panose="020B0604030504040204" pitchFamily="34" charset="0"/>
              </a:rPr>
              <a:t>, New York Modern </a:t>
            </a:r>
            <a:r>
              <a:rPr lang="en-US" sz="1600" dirty="0" err="1">
                <a:latin typeface="Verdana" panose="020B0604030504040204" pitchFamily="34" charset="0"/>
              </a:rPr>
              <a:t>Sanat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Müzesi'nde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Romanya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Ulusal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Sanat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Müzesi'nde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Bükreş'te</a:t>
            </a:r>
            <a:r>
              <a:rPr lang="en-US" sz="1600" dirty="0">
                <a:latin typeface="Verdana" panose="020B0604030504040204" pitchFamily="34" charset="0"/>
              </a:rPr>
              <a:t>)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dünyadaki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diğer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büyük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müzelerde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yer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almaktadır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600" dirty="0">
                <a:latin typeface="Verdana" panose="020B0604030504040204" pitchFamily="34" charset="0"/>
              </a:rPr>
              <a:t>Philadelphia </a:t>
            </a:r>
            <a:r>
              <a:rPr lang="en-US" sz="1600" dirty="0" err="1">
                <a:latin typeface="Verdana" panose="020B0604030504040204" pitchFamily="34" charset="0"/>
              </a:rPr>
              <a:t>Sanat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Müzesi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şu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anda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ABD'deki</a:t>
            </a:r>
            <a:r>
              <a:rPr lang="en-US" sz="1600" dirty="0">
                <a:latin typeface="Verdana" panose="020B0604030504040204" pitchFamily="34" charset="0"/>
              </a:rPr>
              <a:t> en </a:t>
            </a:r>
            <a:r>
              <a:rPr lang="en-US" sz="1600" dirty="0" err="1">
                <a:latin typeface="Verdana" panose="020B0604030504040204" pitchFamily="34" charset="0"/>
              </a:rPr>
              <a:t>büyük</a:t>
            </a:r>
            <a:r>
              <a:rPr lang="en-US" sz="1600" dirty="0">
                <a:latin typeface="Verdana" panose="020B0604030504040204" pitchFamily="34" charset="0"/>
              </a:rPr>
              <a:t> Brancusi </a:t>
            </a:r>
            <a:r>
              <a:rPr lang="en-US" sz="1600" dirty="0" err="1">
                <a:latin typeface="Verdana" panose="020B0604030504040204" pitchFamily="34" charset="0"/>
              </a:rPr>
              <a:t>heykel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koleksiyonuna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sahiptir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600" dirty="0" err="1" smtClean="0">
                <a:latin typeface="Verdana" panose="020B0604030504040204" pitchFamily="34" charset="0"/>
              </a:rPr>
              <a:t>Brancusi'nin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Paris'teki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zaman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stüdyosu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halka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açıktır</a:t>
            </a:r>
            <a:r>
              <a:rPr lang="en-US" sz="1600" dirty="0">
                <a:latin typeface="Verdana" panose="020B0604030504040204" pitchFamily="34" charset="0"/>
              </a:rPr>
              <a:t>. </a:t>
            </a:r>
            <a:r>
              <a:rPr lang="en-US" sz="1600" dirty="0" err="1">
                <a:latin typeface="Verdana" panose="020B0604030504040204" pitchFamily="34" charset="0"/>
              </a:rPr>
              <a:t>Rambuteau'daki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sokakta</a:t>
            </a:r>
            <a:r>
              <a:rPr lang="en-US" sz="1600" dirty="0" smtClean="0">
                <a:latin typeface="Verdana" panose="020B0604030504040204" pitchFamily="34" charset="0"/>
              </a:rPr>
              <a:t> Pompidou </a:t>
            </a:r>
            <a:r>
              <a:rPr lang="en-US" sz="1600" dirty="0" err="1">
                <a:latin typeface="Verdana" panose="020B0604030504040204" pitchFamily="34" charset="0"/>
              </a:rPr>
              <a:t>Merkezi'ne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çok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yakındır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  <a:endParaRPr lang="en-US" sz="1600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600" dirty="0" err="1" smtClean="0">
                <a:latin typeface="Verdana" panose="020B0604030504040204" pitchFamily="34" charset="0"/>
              </a:rPr>
              <a:t>Atölyesinin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kısmı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öldüğü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gün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olduğu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gibi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atölyesinin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yeniden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inşa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edilmesi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şartıyla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Fransız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devletine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bağışladı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600" dirty="0" smtClean="0">
                <a:latin typeface="Verdana" panose="020B0604030504040204" pitchFamily="34" charset="0"/>
              </a:rPr>
              <a:t>2004 </a:t>
            </a:r>
            <a:r>
              <a:rPr lang="en-US" sz="1600" dirty="0" err="1">
                <a:latin typeface="Verdana" panose="020B0604030504040204" pitchFamily="34" charset="0"/>
              </a:rPr>
              <a:t>yılında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Brancusi'nin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Danaide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isimli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heykeli</a:t>
            </a:r>
            <a:r>
              <a:rPr lang="en-US" sz="1600" dirty="0">
                <a:latin typeface="Verdana" panose="020B0604030504040204" pitchFamily="34" charset="0"/>
              </a:rPr>
              <a:t> 18.1 </a:t>
            </a:r>
            <a:r>
              <a:rPr lang="en-US" sz="1600" dirty="0" err="1">
                <a:latin typeface="Verdana" panose="020B0604030504040204" pitchFamily="34" charset="0"/>
              </a:rPr>
              <a:t>milyon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dolara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satıldı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heykel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parçasının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açık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artırmada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sattığı</a:t>
            </a:r>
            <a:r>
              <a:rPr lang="en-US" sz="1600" dirty="0">
                <a:latin typeface="Verdana" panose="020B0604030504040204" pitchFamily="34" charset="0"/>
              </a:rPr>
              <a:t> en </a:t>
            </a:r>
            <a:r>
              <a:rPr lang="en-US" sz="1600" dirty="0" err="1">
                <a:latin typeface="Verdana" panose="020B0604030504040204" pitchFamily="34" charset="0"/>
              </a:rPr>
              <a:t>yüksek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rakamdı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600" dirty="0">
                <a:latin typeface="Verdana" panose="020B0604030504040204" pitchFamily="34" charset="0"/>
              </a:rPr>
              <a:t>2005 </a:t>
            </a:r>
            <a:r>
              <a:rPr lang="en-US" sz="1600" dirty="0" err="1">
                <a:latin typeface="Verdana" panose="020B0604030504040204" pitchFamily="34" charset="0"/>
              </a:rPr>
              <a:t>yılının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Mayıs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ayında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i="1" dirty="0" err="1">
                <a:latin typeface="Verdana" panose="020B0604030504040204" pitchFamily="34" charset="0"/>
              </a:rPr>
              <a:t>Uzayda</a:t>
            </a:r>
            <a:r>
              <a:rPr lang="en-US" sz="1600" i="1" dirty="0">
                <a:latin typeface="Verdana" panose="020B0604030504040204" pitchFamily="34" charset="0"/>
              </a:rPr>
              <a:t> </a:t>
            </a:r>
            <a:r>
              <a:rPr lang="en-US" sz="1600" i="1" dirty="0" err="1" smtClean="0">
                <a:latin typeface="Verdana" panose="020B0604030504040204" pitchFamily="34" charset="0"/>
              </a:rPr>
              <a:t>Kuş</a:t>
            </a:r>
            <a:r>
              <a:rPr lang="en-US" sz="1600" i="1" dirty="0" smtClean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serisinden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bir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parça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rekor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kırdı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ve</a:t>
            </a:r>
            <a:r>
              <a:rPr lang="en-US" sz="1600" dirty="0">
                <a:latin typeface="Verdana" panose="020B0604030504040204" pitchFamily="34" charset="0"/>
              </a:rPr>
              <a:t> Christie's </a:t>
            </a:r>
            <a:r>
              <a:rPr lang="en-US" sz="1600" dirty="0" err="1">
                <a:latin typeface="Verdana" panose="020B0604030504040204" pitchFamily="34" charset="0"/>
              </a:rPr>
              <a:t>müzayedesinde</a:t>
            </a:r>
            <a:r>
              <a:rPr lang="en-US" sz="1600" dirty="0">
                <a:latin typeface="Verdana" panose="020B0604030504040204" pitchFamily="34" charset="0"/>
              </a:rPr>
              <a:t> 27.5 </a:t>
            </a:r>
            <a:r>
              <a:rPr lang="en-US" sz="1600" dirty="0" err="1">
                <a:latin typeface="Verdana" panose="020B0604030504040204" pitchFamily="34" charset="0"/>
              </a:rPr>
              <a:t>milyon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dolara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sattı</a:t>
            </a:r>
            <a:r>
              <a:rPr lang="en-US" sz="1600" dirty="0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5129" name="Picture 9" descr="The M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62" y="1524000"/>
            <a:ext cx="3848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6553200"/>
            <a:ext cx="1600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Danaide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1269" name="Picture 5" descr="Dana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2797"/>
            <a:ext cx="2895600" cy="5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anai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615237" cy="5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6553200"/>
            <a:ext cx="1981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Uzayda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Kuş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5542" name="Picture 6" descr="brancusi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1449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Kuş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9941" name="Picture 5" descr="The 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65" y="533400"/>
            <a:ext cx="360293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553200"/>
            <a:ext cx="28956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Sessizlik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Masası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5061" name="Picture 5" descr="Table of 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172200" cy="55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Sarışın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Acı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0965" name="Picture 5" descr="The Blonde Neg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7" y="798512"/>
            <a:ext cx="4073525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Horoz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3798" name="Picture 6" descr="The c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4087"/>
            <a:ext cx="594360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6553200"/>
            <a:ext cx="17526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Altın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kuş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5365" name="Picture 5" descr="Golden 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1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Maiastra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5605" name="Picture 5" descr="Maiast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68" y="685800"/>
            <a:ext cx="1642982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Maiast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36642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Yenidoğan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2230" name="Picture 6" descr="The Newb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93124"/>
            <a:ext cx="5867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Öpücük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II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, III</a:t>
            </a:r>
          </a:p>
        </p:txBody>
      </p:sp>
      <p:pic>
        <p:nvPicPr>
          <p:cNvPr id="48133" name="Picture 5" descr="The Ki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5524"/>
            <a:ext cx="3352800" cy="52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The Kis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433529" cy="519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2667000" cy="990600"/>
          </a:xfrm>
        </p:spPr>
        <p:txBody>
          <a:bodyPr anchor="ctr"/>
          <a:lstStyle/>
          <a:p>
            <a:pPr algn="l"/>
            <a:r>
              <a:rPr lang="en-US" sz="4000" dirty="0" err="1"/>
              <a:t>Alıntılar</a:t>
            </a:r>
            <a:endParaRPr lang="en-US" sz="40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90800"/>
            <a:ext cx="3733800" cy="3429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en-US" sz="1000" dirty="0">
              <a:latin typeface="Verdana" panose="020B060403050404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1600" b="1" dirty="0">
                <a:latin typeface="Verdana" panose="020B0604030504040204" pitchFamily="34" charset="0"/>
              </a:rPr>
              <a:t>“</a:t>
            </a:r>
            <a:r>
              <a:rPr lang="en-US" sz="1600" b="1" dirty="0" err="1">
                <a:latin typeface="Verdana" panose="020B0604030504040204" pitchFamily="34" charset="0"/>
              </a:rPr>
              <a:t>Bir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tanrı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gibi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yarat</a:t>
            </a:r>
            <a:r>
              <a:rPr lang="en-US" sz="1600" b="1" dirty="0">
                <a:latin typeface="Verdana" panose="020B0604030504040204" pitchFamily="34" charset="0"/>
              </a:rPr>
              <a:t>, </a:t>
            </a:r>
            <a:r>
              <a:rPr lang="en-US" sz="1600" b="1" dirty="0" err="1">
                <a:latin typeface="Verdana" panose="020B0604030504040204" pitchFamily="34" charset="0"/>
              </a:rPr>
              <a:t>bir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kral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gibi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komuta</a:t>
            </a:r>
            <a:r>
              <a:rPr lang="en-US" sz="1600" b="1" dirty="0">
                <a:latin typeface="Verdana" panose="020B0604030504040204" pitchFamily="34" charset="0"/>
              </a:rPr>
              <a:t> et, </a:t>
            </a:r>
            <a:r>
              <a:rPr lang="en-US" sz="1600" b="1" dirty="0" err="1">
                <a:latin typeface="Verdana" panose="020B0604030504040204" pitchFamily="34" charset="0"/>
              </a:rPr>
              <a:t>köle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gibi</a:t>
            </a:r>
            <a:r>
              <a:rPr lang="en-US" sz="1600" b="1" dirty="0">
                <a:latin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</a:rPr>
              <a:t>çalış</a:t>
            </a:r>
            <a:r>
              <a:rPr lang="en-US" sz="1600" b="1" dirty="0">
                <a:latin typeface="Verdana" panose="020B0604030504040204" pitchFamily="34" charset="0"/>
              </a:rPr>
              <a:t>.”</a:t>
            </a:r>
          </a:p>
          <a:p>
            <a:pPr algn="l">
              <a:lnSpc>
                <a:spcPct val="80000"/>
              </a:lnSpc>
            </a:pPr>
            <a:endParaRPr lang="en-US" sz="1400" b="1" dirty="0">
              <a:latin typeface="Verdana" panose="020B060403050404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1400" b="1" dirty="0">
                <a:latin typeface="Verdana" panose="020B0604030504040204" pitchFamily="34" charset="0"/>
              </a:rPr>
              <a:t>- </a:t>
            </a:r>
            <a:r>
              <a:rPr lang="en-US" sz="1600" b="1" dirty="0" err="1">
                <a:latin typeface="Verdana" panose="020B0604030504040204" pitchFamily="34" charset="0"/>
              </a:rPr>
              <a:t>Constantin</a:t>
            </a:r>
            <a:r>
              <a:rPr lang="en-US" sz="1600" b="1" dirty="0">
                <a:latin typeface="Verdana" panose="020B0604030504040204" pitchFamily="34" charset="0"/>
              </a:rPr>
              <a:t> Brancusi</a:t>
            </a:r>
          </a:p>
        </p:txBody>
      </p:sp>
      <p:pic>
        <p:nvPicPr>
          <p:cNvPr id="6151" name="Picture 7" descr="Endless Colum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48" y="1295400"/>
            <a:ext cx="36957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Kadının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kafası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1205" name="Picture 5" descr="Woman's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001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Duacı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0181" name="Picture 5" descr="The Pray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The Pray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8808"/>
            <a:ext cx="31781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6553200"/>
            <a:ext cx="32004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Yeryüzünün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Bilgeliği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9398" name="Picture 6" descr="Wisdom of the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800100"/>
            <a:ext cx="434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6553200"/>
            <a:ext cx="29718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Öpücük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Kapısı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6085" name="Picture 5" descr="The Gate of K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6995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Çile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8917" name="Picture 5" descr="Suff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2636"/>
            <a:ext cx="4389438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6553200"/>
            <a:ext cx="1905000" cy="304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</a:rPr>
              <a:t>Bust of a boy</a:t>
            </a:r>
          </a:p>
        </p:txBody>
      </p:sp>
      <p:pic>
        <p:nvPicPr>
          <p:cNvPr id="10245" name="Picture 5" descr="Bust of a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638846"/>
            <a:ext cx="46609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6553200"/>
            <a:ext cx="29718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Portre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Darascu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6805" name="Picture 5" descr="darascu_port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7" y="762000"/>
            <a:ext cx="3489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6553200"/>
            <a:ext cx="4038600" cy="304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Portre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–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Komutan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Carol 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Davila</a:t>
            </a:r>
          </a:p>
        </p:txBody>
      </p:sp>
      <p:pic>
        <p:nvPicPr>
          <p:cNvPr id="77829" name="Picture 5" descr="general_carol_dav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762000"/>
            <a:ext cx="3327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6553200"/>
            <a:ext cx="29718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Portre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Vitellius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8853" name="Picture 5" descr="vitell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001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6553200"/>
            <a:ext cx="3124200" cy="304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Genç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bir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adamın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gövde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4278" name="Picture 6" descr="Torso of a Young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43" y="675604"/>
            <a:ext cx="38211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6553200"/>
            <a:ext cx="38100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Genç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bir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kadının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gövde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6326" name="Picture 6" descr="Torso of a young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00100"/>
            <a:ext cx="396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553200"/>
            <a:ext cx="38100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Uyuyan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çocuk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9877" name="Picture 5" descr="sleeping_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99318"/>
            <a:ext cx="632460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</a:rPr>
              <a:t>İki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penguen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5302" name="Picture 6" descr="Two Peng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47700"/>
            <a:ext cx="4394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762000"/>
            <a:ext cx="4648200" cy="990600"/>
          </a:xfrm>
        </p:spPr>
        <p:txBody>
          <a:bodyPr anchor="ctr"/>
          <a:lstStyle/>
          <a:p>
            <a:pPr algn="l"/>
            <a:r>
              <a:rPr lang="en-US" sz="4400" dirty="0" err="1">
                <a:latin typeface="Forte" pitchFamily="66" charset="0"/>
              </a:rPr>
              <a:t>Barış</a:t>
            </a:r>
            <a:r>
              <a:rPr lang="en-US" sz="4400" dirty="0">
                <a:latin typeface="Forte" pitchFamily="66" charset="0"/>
              </a:rPr>
              <a:t> </a:t>
            </a:r>
            <a:r>
              <a:rPr lang="en-US" sz="4400" dirty="0" err="1">
                <a:latin typeface="Forte" pitchFamily="66" charset="0"/>
              </a:rPr>
              <a:t>mesajı</a:t>
            </a:r>
            <a:endParaRPr lang="en-US" sz="4400" dirty="0">
              <a:latin typeface="Forte" pitchFamily="66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534400" cy="4038600"/>
          </a:xfrm>
          <a:noFill/>
          <a:ln/>
        </p:spPr>
        <p:txBody>
          <a:bodyPr>
            <a:normAutofit/>
          </a:bodyPr>
          <a:lstStyle/>
          <a:p>
            <a:pPr algn="l"/>
            <a:endParaRPr lang="en-US" sz="1800" dirty="0" smtClean="0">
              <a:latin typeface="Forte" pitchFamily="66" charset="0"/>
            </a:endParaRPr>
          </a:p>
          <a:p>
            <a:pPr algn="just"/>
            <a:r>
              <a:rPr lang="en-US" dirty="0" err="1">
                <a:latin typeface="Forte" pitchFamily="66" charset="0"/>
              </a:rPr>
              <a:t>Fizik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herhangi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bir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elemanın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alacağı</a:t>
            </a:r>
            <a:r>
              <a:rPr lang="en-US" dirty="0">
                <a:latin typeface="Forte" pitchFamily="66" charset="0"/>
              </a:rPr>
              <a:t> en </a:t>
            </a:r>
            <a:r>
              <a:rPr lang="en-US" dirty="0" err="1">
                <a:latin typeface="Forte" pitchFamily="66" charset="0"/>
              </a:rPr>
              <a:t>olası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şeklin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bir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küreninki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olduğunu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doğrular</a:t>
            </a:r>
            <a:r>
              <a:rPr lang="en-US" dirty="0">
                <a:latin typeface="Forte" pitchFamily="66" charset="0"/>
              </a:rPr>
              <a:t>.</a:t>
            </a:r>
            <a:endParaRPr lang="en-US" sz="1800" dirty="0">
              <a:latin typeface="Forte" pitchFamily="66" charset="0"/>
            </a:endParaRPr>
          </a:p>
          <a:p>
            <a:pPr algn="just"/>
            <a:r>
              <a:rPr lang="en-US" dirty="0" err="1" smtClean="0">
                <a:latin typeface="Forte" pitchFamily="66" charset="0"/>
              </a:rPr>
              <a:t>Brancusi'nin</a:t>
            </a:r>
            <a:r>
              <a:rPr lang="en-US" dirty="0" smtClean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sanat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yapıtlarının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çoğunda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yumurta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benzeri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küre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benzeri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çizgiler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ve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şekiller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gözlemliyoruz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böylece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gözlemci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tüm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yaşamının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işinin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mükemmel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bir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arayış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olduğunu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 smtClean="0">
                <a:latin typeface="Forte" pitchFamily="66" charset="0"/>
              </a:rPr>
              <a:t>anlıyor</a:t>
            </a:r>
            <a:r>
              <a:rPr lang="en-US" dirty="0" smtClean="0">
                <a:latin typeface="Forte" pitchFamily="66" charset="0"/>
              </a:rPr>
              <a:t>. </a:t>
            </a:r>
            <a:r>
              <a:rPr lang="en-US" dirty="0" err="1" smtClean="0">
                <a:latin typeface="Forte" pitchFamily="66" charset="0"/>
              </a:rPr>
              <a:t>Ama</a:t>
            </a:r>
            <a:r>
              <a:rPr lang="en-US" dirty="0" smtClean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mükemmelliğin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ulaşması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kolay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 smtClean="0">
                <a:latin typeface="Forte" pitchFamily="66" charset="0"/>
              </a:rPr>
              <a:t>değil</a:t>
            </a:r>
            <a:r>
              <a:rPr lang="en-US" dirty="0" smtClean="0">
                <a:latin typeface="Forte" pitchFamily="66" charset="0"/>
              </a:rPr>
              <a:t>. </a:t>
            </a:r>
            <a:r>
              <a:rPr lang="en-US" dirty="0" err="1" smtClean="0">
                <a:latin typeface="Forte" pitchFamily="66" charset="0"/>
              </a:rPr>
              <a:t>Azim</a:t>
            </a:r>
            <a:r>
              <a:rPr lang="en-US" dirty="0" smtClean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çok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fiyatlıdır</a:t>
            </a:r>
            <a:r>
              <a:rPr lang="en-US" dirty="0" smtClean="0">
                <a:latin typeface="Forte" pitchFamily="66" charset="0"/>
              </a:rPr>
              <a:t>. </a:t>
            </a:r>
            <a:r>
              <a:rPr lang="en-US" dirty="0" err="1" smtClean="0">
                <a:latin typeface="Forte" pitchFamily="66" charset="0"/>
              </a:rPr>
              <a:t>Romanya'dan</a:t>
            </a:r>
            <a:r>
              <a:rPr lang="en-US" dirty="0" smtClean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Paris'e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gitmek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için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iki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yıl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yürüyüş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yaptı</a:t>
            </a:r>
            <a:r>
              <a:rPr lang="en-US" dirty="0">
                <a:latin typeface="Forte" pitchFamily="66" charset="0"/>
              </a:rPr>
              <a:t>. </a:t>
            </a:r>
            <a:r>
              <a:rPr lang="en-US" dirty="0" err="1">
                <a:latin typeface="Forte" pitchFamily="66" charset="0"/>
              </a:rPr>
              <a:t>Daha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fazla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çocukken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bu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aydınlanma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yolculuğunu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aldı</a:t>
            </a:r>
            <a:r>
              <a:rPr lang="en-US" dirty="0">
                <a:latin typeface="Forte" pitchFamily="66" charset="0"/>
              </a:rPr>
              <a:t>. </a:t>
            </a:r>
            <a:r>
              <a:rPr lang="en-US" dirty="0" err="1">
                <a:latin typeface="Forte" pitchFamily="66" charset="0"/>
              </a:rPr>
              <a:t>Bundan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kısa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bir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süre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sonra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ünlendi</a:t>
            </a:r>
            <a:r>
              <a:rPr lang="en-US" dirty="0">
                <a:latin typeface="Forte" pitchFamily="66" charset="0"/>
              </a:rPr>
              <a:t>.</a:t>
            </a:r>
            <a:endParaRPr lang="en-US" sz="1800" dirty="0">
              <a:latin typeface="Forte" pitchFamily="66" charset="0"/>
            </a:endParaRPr>
          </a:p>
          <a:p>
            <a:pPr algn="just"/>
            <a:r>
              <a:rPr lang="en-US" dirty="0" err="1" smtClean="0">
                <a:latin typeface="Forte" pitchFamily="66" charset="0"/>
              </a:rPr>
              <a:t>Barış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yalnızca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mükemmel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bir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toplumun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var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olduğu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yolları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belirleyebilir</a:t>
            </a:r>
            <a:r>
              <a:rPr lang="en-US" dirty="0">
                <a:latin typeface="Forte" pitchFamily="66" charset="0"/>
              </a:rPr>
              <a:t>. </a:t>
            </a:r>
            <a:r>
              <a:rPr lang="en-US" dirty="0" err="1">
                <a:latin typeface="Forte" pitchFamily="66" charset="0"/>
              </a:rPr>
              <a:t>Brancusi'nin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bize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söylediği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şey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gerekirse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Sonsuza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dek</a:t>
            </a:r>
            <a:r>
              <a:rPr lang="en-US" dirty="0">
                <a:latin typeface="Forte" pitchFamily="66" charset="0"/>
              </a:rPr>
              <a:t>, </a:t>
            </a:r>
            <a:r>
              <a:rPr lang="en-US" dirty="0" err="1">
                <a:latin typeface="Forte" pitchFamily="66" charset="0"/>
              </a:rPr>
              <a:t>mükemmelliğe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ulaşmak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ve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böylece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Barış'a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ulaşmak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için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sebat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etmemiz</a:t>
            </a:r>
            <a:r>
              <a:rPr lang="en-US" dirty="0">
                <a:latin typeface="Forte" pitchFamily="66" charset="0"/>
              </a:rPr>
              <a:t> </a:t>
            </a:r>
            <a:r>
              <a:rPr lang="en-US" dirty="0" err="1">
                <a:latin typeface="Forte" pitchFamily="66" charset="0"/>
              </a:rPr>
              <a:t>gerektiğidir</a:t>
            </a:r>
            <a:r>
              <a:rPr lang="en-US" dirty="0">
                <a:latin typeface="Forte" pitchFamily="66" charset="0"/>
              </a:rPr>
              <a:t>.</a:t>
            </a:r>
            <a:endParaRPr lang="en-US" sz="1800" dirty="0">
              <a:latin typeface="Forte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553200"/>
            <a:ext cx="28956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Sonsuz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Sütun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2294" name="Picture 6" descr="Endless Colum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6618"/>
            <a:ext cx="3570288" cy="49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ndless Colum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90" y="1136618"/>
            <a:ext cx="3321488" cy="49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Kaynaklar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Grigorescu</a:t>
            </a:r>
            <a:r>
              <a:rPr lang="en-US" dirty="0"/>
              <a:t>, </a:t>
            </a:r>
            <a:r>
              <a:rPr lang="en-US" i="1" dirty="0" err="1"/>
              <a:t>Brâncuși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secolul</a:t>
            </a:r>
            <a:r>
              <a:rPr lang="en-US" i="1" dirty="0"/>
              <a:t> </a:t>
            </a:r>
            <a:r>
              <a:rPr lang="en-US" i="1" dirty="0" err="1"/>
              <a:t>său</a:t>
            </a:r>
            <a:r>
              <a:rPr lang="en-US" dirty="0"/>
              <a:t>, </a:t>
            </a:r>
            <a:r>
              <a:rPr lang="en-US" dirty="0" err="1"/>
              <a:t>Editura</a:t>
            </a:r>
            <a:r>
              <a:rPr lang="en-US" dirty="0"/>
              <a:t> Artemis, </a:t>
            </a:r>
            <a:r>
              <a:rPr lang="en-US" dirty="0" err="1"/>
              <a:t>București</a:t>
            </a:r>
            <a:r>
              <a:rPr lang="en-US" dirty="0"/>
              <a:t>, </a:t>
            </a:r>
            <a:r>
              <a:rPr lang="en-US" dirty="0" smtClean="0"/>
              <a:t>1993</a:t>
            </a:r>
          </a:p>
          <a:p>
            <a:r>
              <a:rPr lang="en-US" dirty="0" err="1"/>
              <a:t>Vlasiu</a:t>
            </a:r>
            <a:r>
              <a:rPr lang="en-US" dirty="0"/>
              <a:t>, </a:t>
            </a:r>
            <a:r>
              <a:rPr lang="en-US" dirty="0" err="1"/>
              <a:t>Ioana</a:t>
            </a:r>
            <a:r>
              <a:rPr lang="en-US" dirty="0"/>
              <a:t> (</a:t>
            </a:r>
            <a:r>
              <a:rPr lang="en-US" dirty="0" err="1"/>
              <a:t>coord</a:t>
            </a:r>
            <a:r>
              <a:rPr lang="en-US" dirty="0"/>
              <a:t>.), </a:t>
            </a:r>
            <a:r>
              <a:rPr lang="en-US" i="1" dirty="0" err="1"/>
              <a:t>Dicționarul</a:t>
            </a:r>
            <a:r>
              <a:rPr lang="en-US" i="1" dirty="0"/>
              <a:t> </a:t>
            </a:r>
            <a:r>
              <a:rPr lang="en-US" i="1" dirty="0" err="1"/>
              <a:t>sculptorilor</a:t>
            </a:r>
            <a:r>
              <a:rPr lang="en-US" i="1" dirty="0"/>
              <a:t> din </a:t>
            </a:r>
            <a:r>
              <a:rPr lang="en-US" i="1" dirty="0" err="1"/>
              <a:t>România</a:t>
            </a:r>
            <a:r>
              <a:rPr lang="en-US" i="1" dirty="0"/>
              <a:t>. </a:t>
            </a:r>
            <a:r>
              <a:rPr lang="en-US" i="1" dirty="0" err="1"/>
              <a:t>Secolele</a:t>
            </a:r>
            <a:r>
              <a:rPr lang="en-US" i="1" dirty="0"/>
              <a:t> XIX-XX</a:t>
            </a:r>
            <a:r>
              <a:rPr lang="en-US" dirty="0"/>
              <a:t>, vol. I, lit. A-G, </a:t>
            </a:r>
            <a:r>
              <a:rPr lang="en-US" dirty="0" err="1"/>
              <a:t>Editura</a:t>
            </a:r>
            <a:r>
              <a:rPr lang="en-US" dirty="0"/>
              <a:t> </a:t>
            </a:r>
            <a:r>
              <a:rPr lang="en-US" dirty="0" err="1"/>
              <a:t>Academiei</a:t>
            </a:r>
            <a:r>
              <a:rPr lang="en-US" dirty="0"/>
              <a:t> </a:t>
            </a:r>
            <a:r>
              <a:rPr lang="en-US" dirty="0" err="1"/>
              <a:t>Române</a:t>
            </a:r>
            <a:r>
              <a:rPr lang="en-US" dirty="0"/>
              <a:t>, </a:t>
            </a:r>
            <a:r>
              <a:rPr lang="en-US" dirty="0" err="1"/>
              <a:t>București</a:t>
            </a:r>
            <a:r>
              <a:rPr lang="en-US" dirty="0"/>
              <a:t>, 2011, pp. 83 – 92.</a:t>
            </a:r>
          </a:p>
        </p:txBody>
      </p:sp>
    </p:spTree>
    <p:extLst>
      <p:ext uri="{BB962C8B-B14F-4D97-AF65-F5344CB8AC3E}">
        <p14:creationId xmlns:p14="http://schemas.microsoft.com/office/powerpoint/2010/main" val="316091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1752600" cy="304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</a:rPr>
              <a:t>Adam &amp; Eva</a:t>
            </a:r>
          </a:p>
        </p:txBody>
      </p:sp>
      <p:pic>
        <p:nvPicPr>
          <p:cNvPr id="7176" name="Picture 8" descr="Adam and 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8868"/>
            <a:ext cx="1390650" cy="61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6553200"/>
            <a:ext cx="21336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krallar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Kralı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6390" name="Picture 6" descr="King of K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2890"/>
            <a:ext cx="1295400" cy="61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6553200"/>
            <a:ext cx="27432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Duacı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3254" name="Picture 6" descr="The Sorceress shown on Guard D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8320"/>
            <a:ext cx="2590800" cy="58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he Sorceress shown on Guard Do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528320"/>
            <a:ext cx="3109971" cy="58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6553200"/>
            <a:ext cx="32004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Dünyanın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Başlangıcı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197" name="Picture 5" descr="Beginning of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847"/>
            <a:ext cx="4681054" cy="60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602</Words>
  <Application>Microsoft Office PowerPoint</Application>
  <PresentationFormat>On-screen Show (4:3)</PresentationFormat>
  <Paragraphs>77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Forte</vt:lpstr>
      <vt:lpstr>Verdana</vt:lpstr>
      <vt:lpstr>Office Theme</vt:lpstr>
      <vt:lpstr>PowerPoint Presentation</vt:lpstr>
      <vt:lpstr>Hayat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Hayat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Alıntılar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Barış mesajı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Alina</cp:lastModifiedBy>
  <cp:revision>18</cp:revision>
  <dcterms:created xsi:type="dcterms:W3CDTF">2018-10-29T19:07:55Z</dcterms:created>
  <dcterms:modified xsi:type="dcterms:W3CDTF">2020-05-03T08:18:22Z</dcterms:modified>
</cp:coreProperties>
</file>