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BBE3-9679-4CBF-8A7E-43FBA96A0D9A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217E437-34FE-42EC-9737-8240C1697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2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BBE3-9679-4CBF-8A7E-43FBA96A0D9A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E437-34FE-42EC-9737-8240C1697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1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BBE3-9679-4CBF-8A7E-43FBA96A0D9A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E437-34FE-42EC-9737-8240C1697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BBE3-9679-4CBF-8A7E-43FBA96A0D9A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E437-34FE-42EC-9737-8240C1697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82FBBE3-9679-4CBF-8A7E-43FBA96A0D9A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217E437-34FE-42EC-9737-8240C1697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7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BBE3-9679-4CBF-8A7E-43FBA96A0D9A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E437-34FE-42EC-9737-8240C1697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8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BBE3-9679-4CBF-8A7E-43FBA96A0D9A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E437-34FE-42EC-9737-8240C1697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3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BBE3-9679-4CBF-8A7E-43FBA96A0D9A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E437-34FE-42EC-9737-8240C1697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BBE3-9679-4CBF-8A7E-43FBA96A0D9A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E437-34FE-42EC-9737-8240C1697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8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BBE3-9679-4CBF-8A7E-43FBA96A0D9A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E437-34FE-42EC-9737-8240C1697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7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BBE3-9679-4CBF-8A7E-43FBA96A0D9A}" type="datetimeFigureOut">
              <a:rPr lang="en-US" smtClean="0"/>
              <a:t>5/12/2019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E437-34FE-42EC-9737-8240C1697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7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82FBBE3-9679-4CBF-8A7E-43FBA96A0D9A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217E437-34FE-42EC-9737-8240C1697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6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r.wikipedia.org/wiki/Art_izlenimcilik" TargetMode="External"/><Relationship Id="rId3" Type="http://schemas.openxmlformats.org/officeDocument/2006/relationships/hyperlink" Target="https://tr.wikipedia.org/wiki/B%C3%BCkre%C5%9F" TargetMode="External"/><Relationship Id="rId7" Type="http://schemas.openxmlformats.org/officeDocument/2006/relationships/hyperlink" Target="https://tr.wikipedia.org/wiki/%C4%B0zlenimcilik" TargetMode="External"/><Relationship Id="rId12" Type="http://schemas.openxmlformats.org/officeDocument/2006/relationships/hyperlink" Target="https://tr.wikipedia.org/w/index.php?title=Nicolae_Tonitza&amp;action=edit&amp;redlink=1" TargetMode="External"/><Relationship Id="rId2" Type="http://schemas.openxmlformats.org/officeDocument/2006/relationships/hyperlink" Target="https://tr.wikipedia.org/w/index.php?title=%C5%9Etef%C4%83ne%C5%9Fti,_Boto%C5%9Fani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.wikipedia.org/w/index.php?title=Nicolae_Grigorescu&amp;action=edit&amp;redlink=1" TargetMode="External"/><Relationship Id="rId11" Type="http://schemas.openxmlformats.org/officeDocument/2006/relationships/hyperlink" Target="https://tr.wikipedia.org/wiki/%C3%89douard_Manet" TargetMode="External"/><Relationship Id="rId5" Type="http://schemas.openxmlformats.org/officeDocument/2006/relationships/hyperlink" Target="https://tr.wikipedia.org/wiki/William-Adolphe_Bouguereau" TargetMode="External"/><Relationship Id="rId10" Type="http://schemas.openxmlformats.org/officeDocument/2006/relationships/hyperlink" Target="https://tr.wikipedia.org/wiki/Edgar_Degas" TargetMode="External"/><Relationship Id="rId4" Type="http://schemas.openxmlformats.org/officeDocument/2006/relationships/hyperlink" Target="https://tr.wikipedia.org/wiki/Rumenler" TargetMode="External"/><Relationship Id="rId9" Type="http://schemas.openxmlformats.org/officeDocument/2006/relationships/hyperlink" Target="https://tr.wikipedia.org/wiki/Semboliz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686" y="47228"/>
            <a:ext cx="3111689" cy="43418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err="1"/>
              <a:t>Ștefan</a:t>
            </a:r>
            <a:r>
              <a:rPr lang="en-US" sz="4000" dirty="0"/>
              <a:t> </a:t>
            </a:r>
            <a:r>
              <a:rPr lang="en-US" sz="4000" dirty="0" err="1" smtClean="0"/>
              <a:t>Luchian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8647358" cy="1069848"/>
          </a:xfrm>
        </p:spPr>
        <p:txBody>
          <a:bodyPr/>
          <a:lstStyle/>
          <a:p>
            <a:pPr algn="r"/>
            <a:r>
              <a:rPr lang="it-IT" i="1" dirty="0"/>
              <a:t>Un zugrav </a:t>
            </a:r>
            <a:r>
              <a:rPr lang="it-IT" dirty="0"/>
              <a:t>(kendi portresi), 1909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Mirası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1930'lara </a:t>
            </a:r>
            <a:r>
              <a:rPr lang="en-US" sz="2400" dirty="0" err="1"/>
              <a:t>gelindiğinde</a:t>
            </a:r>
            <a:r>
              <a:rPr lang="en-US" sz="2400" dirty="0"/>
              <a:t>, </a:t>
            </a:r>
            <a:r>
              <a:rPr lang="en-US" sz="2400" dirty="0" err="1"/>
              <a:t>Luchian'ın</a:t>
            </a:r>
            <a:r>
              <a:rPr lang="en-US" sz="2400" dirty="0"/>
              <a:t> Rumen </a:t>
            </a:r>
            <a:r>
              <a:rPr lang="en-US" sz="2400" dirty="0" err="1"/>
              <a:t>sanatı</a:t>
            </a:r>
            <a:r>
              <a:rPr lang="en-US" sz="2400" dirty="0"/>
              <a:t> </a:t>
            </a:r>
            <a:r>
              <a:rPr lang="en-US" sz="2400" dirty="0" err="1"/>
              <a:t>üzerindeki</a:t>
            </a:r>
            <a:r>
              <a:rPr lang="en-US" sz="2400" dirty="0"/>
              <a:t> </a:t>
            </a:r>
            <a:r>
              <a:rPr lang="en-US" sz="2400" dirty="0" err="1"/>
              <a:t>etkisi</a:t>
            </a:r>
            <a:r>
              <a:rPr lang="en-US" sz="2400" dirty="0"/>
              <a:t>, </a:t>
            </a:r>
            <a:r>
              <a:rPr lang="en-US" sz="2400" dirty="0" err="1"/>
              <a:t>kültür</a:t>
            </a:r>
            <a:r>
              <a:rPr lang="en-US" sz="2400" dirty="0"/>
              <a:t> </a:t>
            </a:r>
            <a:r>
              <a:rPr lang="en-US" sz="2400" dirty="0" err="1"/>
              <a:t>dünyasındaki</a:t>
            </a:r>
            <a:r>
              <a:rPr lang="en-US" sz="2400" dirty="0"/>
              <a:t> </a:t>
            </a:r>
            <a:r>
              <a:rPr lang="en-US" sz="2400" dirty="0" err="1"/>
              <a:t>anlaşmazlıkların</a:t>
            </a:r>
            <a:r>
              <a:rPr lang="en-US" sz="2400" dirty="0"/>
              <a:t> </a:t>
            </a:r>
            <a:r>
              <a:rPr lang="en-US" sz="2400" dirty="0" err="1"/>
              <a:t>konusu</a:t>
            </a:r>
            <a:r>
              <a:rPr lang="en-US" sz="2400" dirty="0"/>
              <a:t> </a:t>
            </a:r>
            <a:r>
              <a:rPr lang="en-US" sz="2400" dirty="0" err="1"/>
              <a:t>haline</a:t>
            </a:r>
            <a:r>
              <a:rPr lang="en-US" sz="2400" dirty="0"/>
              <a:t> </a:t>
            </a:r>
            <a:r>
              <a:rPr lang="en-US" sz="2400" dirty="0" err="1"/>
              <a:t>geldi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birkaç</a:t>
            </a:r>
            <a:r>
              <a:rPr lang="en-US" sz="2400" dirty="0"/>
              <a:t> </a:t>
            </a:r>
            <a:r>
              <a:rPr lang="en-US" sz="2400" dirty="0" err="1"/>
              <a:t>eleştirmen</a:t>
            </a:r>
            <a:r>
              <a:rPr lang="en-US" sz="2400" dirty="0"/>
              <a:t>, </a:t>
            </a:r>
            <a:r>
              <a:rPr lang="en-US" sz="2400" dirty="0" err="1"/>
              <a:t>çalışmalarının</a:t>
            </a:r>
            <a:r>
              <a:rPr lang="en-US" sz="2400" dirty="0"/>
              <a:t> </a:t>
            </a:r>
            <a:r>
              <a:rPr lang="en-US" sz="2400" dirty="0" err="1"/>
              <a:t>öneminin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hayatının</a:t>
            </a:r>
            <a:r>
              <a:rPr lang="en-US" sz="2400" dirty="0"/>
              <a:t> </a:t>
            </a:r>
            <a:r>
              <a:rPr lang="en-US" sz="2400" dirty="0" err="1"/>
              <a:t>ayrıntılarının</a:t>
            </a:r>
            <a:r>
              <a:rPr lang="en-US" sz="2400" dirty="0"/>
              <a:t> </a:t>
            </a:r>
            <a:r>
              <a:rPr lang="en-US" sz="2400" dirty="0" err="1"/>
              <a:t>abartılı</a:t>
            </a:r>
            <a:r>
              <a:rPr lang="en-US" sz="2400" dirty="0"/>
              <a:t> </a:t>
            </a:r>
            <a:r>
              <a:rPr lang="en-US" sz="2400" dirty="0" err="1"/>
              <a:t>olduğunu</a:t>
            </a:r>
            <a:r>
              <a:rPr lang="en-US" sz="2400" dirty="0"/>
              <a:t> </a:t>
            </a:r>
            <a:r>
              <a:rPr lang="en-US" sz="2400" dirty="0" err="1"/>
              <a:t>iddia</a:t>
            </a:r>
            <a:r>
              <a:rPr lang="en-US" sz="2400" dirty="0"/>
              <a:t> </a:t>
            </a:r>
            <a:r>
              <a:rPr lang="en-US" sz="2400" dirty="0" err="1"/>
              <a:t>etti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err="1" smtClean="0"/>
              <a:t>Arghezi</a:t>
            </a:r>
            <a:r>
              <a:rPr lang="en-US" sz="2400" dirty="0" smtClean="0"/>
              <a:t> </a:t>
            </a:r>
            <a:r>
              <a:rPr lang="en-US" sz="2400" dirty="0" err="1"/>
              <a:t>tekrar</a:t>
            </a:r>
            <a:r>
              <a:rPr lang="en-US" sz="2400" dirty="0"/>
              <a:t> </a:t>
            </a:r>
            <a:r>
              <a:rPr lang="en-US" sz="2400" dirty="0" err="1"/>
              <a:t>polemiğe</a:t>
            </a:r>
            <a:r>
              <a:rPr lang="en-US" sz="2400" dirty="0"/>
              <a:t> </a:t>
            </a:r>
            <a:r>
              <a:rPr lang="en-US" sz="2400" dirty="0" err="1"/>
              <a:t>dahil</a:t>
            </a:r>
            <a:r>
              <a:rPr lang="en-US" sz="2400" dirty="0"/>
              <a:t> </a:t>
            </a:r>
            <a:r>
              <a:rPr lang="en-US" sz="2400" dirty="0" err="1"/>
              <a:t>oldu</a:t>
            </a:r>
            <a:r>
              <a:rPr lang="en-US" sz="2400" dirty="0"/>
              <a:t>, </a:t>
            </a:r>
            <a:r>
              <a:rPr lang="en-US" sz="2400" dirty="0" err="1"/>
              <a:t>Luchian'ın</a:t>
            </a:r>
            <a:r>
              <a:rPr lang="en-US" sz="2400" dirty="0"/>
              <a:t> </a:t>
            </a:r>
            <a:r>
              <a:rPr lang="en-US" sz="2400" dirty="0" err="1"/>
              <a:t>sanatını</a:t>
            </a:r>
            <a:r>
              <a:rPr lang="en-US" sz="2400" dirty="0"/>
              <a:t> </a:t>
            </a:r>
            <a:r>
              <a:rPr lang="en-US" sz="2400" dirty="0" err="1"/>
              <a:t>destekleyen</a:t>
            </a:r>
            <a:r>
              <a:rPr lang="en-US" sz="2400" dirty="0"/>
              <a:t> </a:t>
            </a:r>
            <a:r>
              <a:rPr lang="en-US" sz="2400" dirty="0" err="1"/>
              <a:t>tutkulu</a:t>
            </a:r>
            <a:r>
              <a:rPr lang="en-US" sz="2400" dirty="0"/>
              <a:t> </a:t>
            </a:r>
            <a:r>
              <a:rPr lang="en-US" sz="2400" dirty="0" err="1"/>
              <a:t>eserler</a:t>
            </a:r>
            <a:r>
              <a:rPr lang="en-US" sz="2400" dirty="0"/>
              <a:t> </a:t>
            </a:r>
            <a:r>
              <a:rPr lang="en-US" sz="2400" dirty="0" err="1"/>
              <a:t>yazdı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durumu</a:t>
            </a:r>
            <a:r>
              <a:rPr lang="en-US" sz="2400" dirty="0"/>
              <a:t> </a:t>
            </a:r>
            <a:r>
              <a:rPr lang="en-US" sz="2400" dirty="0" err="1"/>
              <a:t>kıskançlığa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Luchian'ın</a:t>
            </a:r>
            <a:r>
              <a:rPr lang="en-US" sz="2400" dirty="0"/>
              <a:t> </a:t>
            </a:r>
            <a:r>
              <a:rPr lang="en-US" sz="2400" dirty="0" err="1"/>
              <a:t>vasatlık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dile</a:t>
            </a:r>
            <a:r>
              <a:rPr lang="en-US" sz="2400" dirty="0"/>
              <a:t> </a:t>
            </a:r>
            <a:r>
              <a:rPr lang="en-US" sz="2400" dirty="0" err="1"/>
              <a:t>getirdiği</a:t>
            </a:r>
            <a:r>
              <a:rPr lang="en-US" sz="2400" dirty="0"/>
              <a:t> </a:t>
            </a:r>
            <a:r>
              <a:rPr lang="en-US" sz="2400" dirty="0" err="1"/>
              <a:t>rahatsızlığa</a:t>
            </a:r>
            <a:r>
              <a:rPr lang="en-US" sz="2400" dirty="0"/>
              <a:t> </a:t>
            </a:r>
            <a:r>
              <a:rPr lang="en-US" sz="2400" dirty="0" err="1"/>
              <a:t>bağladı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7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err="1"/>
              <a:t>Ölümünden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</a:t>
            </a:r>
            <a:r>
              <a:rPr lang="en-US" sz="2400" dirty="0" err="1"/>
              <a:t>Luchian</a:t>
            </a:r>
            <a:r>
              <a:rPr lang="en-US" sz="2400" dirty="0"/>
              <a:t>, 1948 </a:t>
            </a:r>
            <a:r>
              <a:rPr lang="en-US" sz="2400" dirty="0" err="1"/>
              <a:t>yılında</a:t>
            </a:r>
            <a:r>
              <a:rPr lang="en-US" sz="2400" dirty="0"/>
              <a:t> </a:t>
            </a:r>
            <a:r>
              <a:rPr lang="en-US" sz="2400" dirty="0" err="1"/>
              <a:t>Romanya</a:t>
            </a:r>
            <a:r>
              <a:rPr lang="en-US" sz="2400" dirty="0"/>
              <a:t> </a:t>
            </a:r>
            <a:r>
              <a:rPr lang="en-US" sz="2400" dirty="0" err="1"/>
              <a:t>Akademisi'ne</a:t>
            </a:r>
            <a:r>
              <a:rPr lang="en-US" sz="2400" dirty="0"/>
              <a:t> </a:t>
            </a:r>
            <a:r>
              <a:rPr lang="en-US" sz="2400" dirty="0" err="1"/>
              <a:t>üye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seçildi</a:t>
            </a:r>
            <a:r>
              <a:rPr lang="en-US" sz="2400" dirty="0"/>
              <a:t>. </a:t>
            </a:r>
            <a:r>
              <a:rPr lang="en-US" sz="2400" dirty="0" err="1"/>
              <a:t>Botoșani'de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sanat</a:t>
            </a:r>
            <a:r>
              <a:rPr lang="en-US" sz="2400" dirty="0"/>
              <a:t> </a:t>
            </a:r>
            <a:r>
              <a:rPr lang="en-US" sz="2400" dirty="0" err="1"/>
              <a:t>okulu</a:t>
            </a:r>
            <a:r>
              <a:rPr lang="en-US" sz="2400" dirty="0"/>
              <a:t> </a:t>
            </a:r>
            <a:r>
              <a:rPr lang="en-US" sz="2400" dirty="0" err="1"/>
              <a:t>onun</a:t>
            </a:r>
            <a:r>
              <a:rPr lang="en-US" sz="2400" dirty="0"/>
              <a:t> </a:t>
            </a:r>
            <a:r>
              <a:rPr lang="en-US" sz="2400" dirty="0" err="1"/>
              <a:t>adını</a:t>
            </a:r>
            <a:r>
              <a:rPr lang="en-US" sz="2400" dirty="0"/>
              <a:t> </a:t>
            </a:r>
            <a:r>
              <a:rPr lang="en-US" sz="2400" dirty="0" err="1"/>
              <a:t>taşımaktadır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/>
              <a:t>Hayatı</a:t>
            </a:r>
            <a:r>
              <a:rPr lang="en-US" sz="2400" dirty="0"/>
              <a:t> </a:t>
            </a:r>
            <a:r>
              <a:rPr lang="en-US" sz="2400" dirty="0" err="1"/>
              <a:t>Nicolae</a:t>
            </a:r>
            <a:r>
              <a:rPr lang="en-US" sz="2400" dirty="0"/>
              <a:t> </a:t>
            </a:r>
            <a:r>
              <a:rPr lang="en-US" sz="2400" dirty="0" err="1"/>
              <a:t>Mărgineanu'nun</a:t>
            </a:r>
            <a:r>
              <a:rPr lang="en-US" sz="2400" dirty="0"/>
              <a:t> 1981 </a:t>
            </a:r>
            <a:r>
              <a:rPr lang="en-US" sz="2400" dirty="0" err="1"/>
              <a:t>yapımı</a:t>
            </a:r>
            <a:r>
              <a:rPr lang="en-US" sz="2400" dirty="0"/>
              <a:t> </a:t>
            </a:r>
            <a:r>
              <a:rPr lang="en-US" sz="2400" dirty="0" err="1"/>
              <a:t>Luchian</a:t>
            </a:r>
            <a:r>
              <a:rPr lang="en-US" sz="2400" dirty="0"/>
              <a:t> </a:t>
            </a:r>
            <a:r>
              <a:rPr lang="en-US" sz="2400" dirty="0" err="1"/>
              <a:t>adlı</a:t>
            </a:r>
            <a:r>
              <a:rPr lang="en-US" sz="2400" dirty="0"/>
              <a:t> </a:t>
            </a:r>
            <a:r>
              <a:rPr lang="en-US" sz="2400" dirty="0" err="1"/>
              <a:t>filminin</a:t>
            </a:r>
            <a:r>
              <a:rPr lang="en-US" sz="2400" dirty="0"/>
              <a:t> </a:t>
            </a:r>
            <a:r>
              <a:rPr lang="en-US" sz="2400" dirty="0" err="1"/>
              <a:t>konusu</a:t>
            </a:r>
            <a:r>
              <a:rPr lang="en-US" sz="2400" dirty="0"/>
              <a:t> </a:t>
            </a:r>
            <a:r>
              <a:rPr lang="en-US" sz="2400" dirty="0" err="1"/>
              <a:t>oldu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karakterini</a:t>
            </a:r>
            <a:r>
              <a:rPr lang="en-US" sz="2400" dirty="0"/>
              <a:t> Ion </a:t>
            </a:r>
            <a:r>
              <a:rPr lang="en-US" sz="2400" dirty="0" err="1"/>
              <a:t>Caramitru</a:t>
            </a:r>
            <a:r>
              <a:rPr lang="en-US" sz="2400" dirty="0"/>
              <a:t> </a:t>
            </a:r>
            <a:r>
              <a:rPr lang="en-US" sz="2400" dirty="0" err="1"/>
              <a:t>canlandırdı</a:t>
            </a:r>
            <a:r>
              <a:rPr lang="en-US" sz="2400" dirty="0"/>
              <a:t>. </a:t>
            </a:r>
            <a:r>
              <a:rPr lang="en-US" sz="2400" dirty="0" err="1"/>
              <a:t>Luchian'ın</a:t>
            </a:r>
            <a:r>
              <a:rPr lang="en-US" sz="2400" dirty="0"/>
              <a:t> </a:t>
            </a:r>
            <a:r>
              <a:rPr lang="en-US" sz="2400" dirty="0" err="1"/>
              <a:t>kızkardeşi</a:t>
            </a:r>
            <a:r>
              <a:rPr lang="en-US" sz="2400" dirty="0"/>
              <a:t> </a:t>
            </a:r>
            <a:r>
              <a:rPr lang="en-US" sz="2400" dirty="0" err="1"/>
              <a:t>rolünde</a:t>
            </a:r>
            <a:r>
              <a:rPr lang="en-US" sz="2400" dirty="0"/>
              <a:t> Maria </a:t>
            </a:r>
            <a:r>
              <a:rPr lang="en-US" sz="2400" dirty="0" err="1"/>
              <a:t>Ploae</a:t>
            </a:r>
            <a:r>
              <a:rPr lang="en-US" sz="2400" dirty="0"/>
              <a:t>, George </a:t>
            </a:r>
            <a:r>
              <a:rPr lang="en-US" sz="2400" dirty="0" err="1"/>
              <a:t>Constantin</a:t>
            </a:r>
            <a:r>
              <a:rPr lang="en-US" sz="2400" dirty="0"/>
              <a:t>, </a:t>
            </a:r>
            <a:r>
              <a:rPr lang="en-US" sz="2400" dirty="0" err="1"/>
              <a:t>Ştefan</a:t>
            </a:r>
            <a:r>
              <a:rPr lang="en-US" sz="2400" dirty="0"/>
              <a:t> </a:t>
            </a:r>
            <a:r>
              <a:rPr lang="en-US" sz="2400" dirty="0" err="1"/>
              <a:t>Velniciuc</a:t>
            </a:r>
            <a:r>
              <a:rPr lang="en-US" sz="2400" dirty="0"/>
              <a:t>, </a:t>
            </a:r>
            <a:r>
              <a:rPr lang="en-US" sz="2400" dirty="0" err="1"/>
              <a:t>Arghezi</a:t>
            </a:r>
            <a:r>
              <a:rPr lang="en-US" sz="2400" dirty="0"/>
              <a:t> </a:t>
            </a:r>
            <a:r>
              <a:rPr lang="en-US" sz="2400" dirty="0" err="1"/>
              <a:t>rolünde</a:t>
            </a:r>
            <a:r>
              <a:rPr lang="en-US" sz="2400" dirty="0"/>
              <a:t> Florin </a:t>
            </a:r>
            <a:r>
              <a:rPr lang="en-US" sz="2400" dirty="0" err="1"/>
              <a:t>Călinescu</a:t>
            </a:r>
            <a:r>
              <a:rPr lang="en-US" sz="2400" dirty="0"/>
              <a:t>, </a:t>
            </a:r>
            <a:r>
              <a:rPr lang="en-US" sz="2400" dirty="0" err="1"/>
              <a:t>Nicolae</a:t>
            </a:r>
            <a:r>
              <a:rPr lang="en-US" sz="2400" dirty="0"/>
              <a:t> </a:t>
            </a:r>
            <a:r>
              <a:rPr lang="en-US" sz="2400" dirty="0" err="1"/>
              <a:t>Tonitza</a:t>
            </a:r>
            <a:r>
              <a:rPr lang="en-US" sz="2400" dirty="0"/>
              <a:t> </a:t>
            </a:r>
            <a:r>
              <a:rPr lang="en-US" sz="2400" dirty="0" err="1"/>
              <a:t>rolünde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Adrian </a:t>
            </a:r>
            <a:r>
              <a:rPr lang="en-US" sz="2400" dirty="0" err="1"/>
              <a:t>Pintea</a:t>
            </a:r>
            <a:r>
              <a:rPr lang="en-US" sz="2400" dirty="0"/>
              <a:t> </a:t>
            </a:r>
            <a:r>
              <a:rPr lang="en-US" sz="2400" dirty="0" err="1"/>
              <a:t>filmde</a:t>
            </a:r>
            <a:r>
              <a:rPr lang="en-US" sz="2400" dirty="0"/>
              <a:t> </a:t>
            </a:r>
            <a:r>
              <a:rPr lang="en-US" sz="2400" dirty="0" err="1"/>
              <a:t>yer</a:t>
            </a:r>
            <a:r>
              <a:rPr lang="en-US" sz="2400" dirty="0"/>
              <a:t> </a:t>
            </a:r>
            <a:r>
              <a:rPr lang="en-US" sz="2400" dirty="0" err="1"/>
              <a:t>alan</a:t>
            </a:r>
            <a:r>
              <a:rPr lang="en-US" sz="2400" dirty="0"/>
              <a:t>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oyunculardı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portreler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Moș</a:t>
            </a:r>
            <a:r>
              <a:rPr lang="en-US" dirty="0"/>
              <a:t> </a:t>
            </a:r>
            <a:r>
              <a:rPr lang="en-US" dirty="0" err="1"/>
              <a:t>Nicolae</a:t>
            </a:r>
            <a:r>
              <a:rPr lang="en-US" dirty="0"/>
              <a:t> </a:t>
            </a:r>
            <a:r>
              <a:rPr lang="en-US" dirty="0" err="1" smtClean="0"/>
              <a:t>Cobzarul</a:t>
            </a:r>
            <a:r>
              <a:rPr lang="en-US" dirty="0" smtClean="0"/>
              <a:t> / </a:t>
            </a:r>
          </a:p>
          <a:p>
            <a:r>
              <a:rPr lang="en-US" dirty="0" err="1" smtClean="0"/>
              <a:t>Ya</a:t>
            </a:r>
            <a:r>
              <a:rPr lang="en-US" dirty="0" err="1" smtClean="0">
                <a:latin typeface="Century Gothic" panose="020B0502020202020204" pitchFamily="34" charset="0"/>
              </a:rPr>
              <a:t>şlı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Udi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Nicolae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857" y="816518"/>
            <a:ext cx="5201099" cy="50900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257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err="1"/>
              <a:t>Sanatçının</a:t>
            </a:r>
            <a:r>
              <a:rPr lang="en-US" sz="2400" dirty="0"/>
              <a:t> </a:t>
            </a:r>
            <a:r>
              <a:rPr lang="en-US" sz="2400" dirty="0" err="1" smtClean="0"/>
              <a:t>kariyeri</a:t>
            </a:r>
            <a:r>
              <a:rPr lang="en-US" sz="2400" dirty="0" smtClean="0"/>
              <a:t> </a:t>
            </a:r>
            <a:r>
              <a:rPr lang="en-US" sz="2400" dirty="0" err="1"/>
              <a:t>boyunca</a:t>
            </a:r>
            <a:r>
              <a:rPr lang="en-US" sz="2400" dirty="0"/>
              <a:t> </a:t>
            </a:r>
            <a:r>
              <a:rPr lang="en-US" sz="2400" dirty="0" err="1"/>
              <a:t>yaptığı</a:t>
            </a:r>
            <a:r>
              <a:rPr lang="en-US" sz="2400" dirty="0"/>
              <a:t> </a:t>
            </a:r>
            <a:r>
              <a:rPr lang="en-US" sz="2400" dirty="0" err="1"/>
              <a:t>portreler</a:t>
            </a:r>
            <a:r>
              <a:rPr lang="en-US" sz="2400" dirty="0"/>
              <a:t> </a:t>
            </a:r>
            <a:r>
              <a:rPr lang="en-US" sz="2400" dirty="0" err="1"/>
              <a:t>çiçekçiler</a:t>
            </a:r>
            <a:r>
              <a:rPr lang="en-US" sz="2400" dirty="0"/>
              <a:t>, </a:t>
            </a:r>
            <a:r>
              <a:rPr lang="en-US" sz="2400" dirty="0" err="1"/>
              <a:t>işçiler</a:t>
            </a:r>
            <a:r>
              <a:rPr lang="en-US" sz="2400" dirty="0"/>
              <a:t>, </a:t>
            </a:r>
            <a:r>
              <a:rPr lang="en-US" sz="2400" dirty="0" err="1"/>
              <a:t>dilenciler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garsonlar</a:t>
            </a:r>
            <a:r>
              <a:rPr lang="en-US" sz="2400" dirty="0"/>
              <a:t>, fakir </a:t>
            </a:r>
            <a:r>
              <a:rPr lang="en-US" sz="2400" dirty="0" err="1"/>
              <a:t>ama</a:t>
            </a:r>
            <a:r>
              <a:rPr lang="en-US" sz="2400" dirty="0"/>
              <a:t> </a:t>
            </a:r>
            <a:r>
              <a:rPr lang="en-US" sz="2400" dirty="0" err="1"/>
              <a:t>onurlu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insancıl</a:t>
            </a:r>
            <a:r>
              <a:rPr lang="en-US" sz="2400" dirty="0"/>
              <a:t> </a:t>
            </a:r>
            <a:r>
              <a:rPr lang="en-US" sz="2400" dirty="0" err="1"/>
              <a:t>insanları</a:t>
            </a:r>
            <a:r>
              <a:rPr lang="en-US" sz="2400" dirty="0"/>
              <a:t> </a:t>
            </a:r>
            <a:r>
              <a:rPr lang="en-US" sz="2400" dirty="0" err="1"/>
              <a:t>canlandırdı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/>
              <a:t>Luchian</a:t>
            </a:r>
            <a:r>
              <a:rPr lang="en-US" sz="2400" dirty="0"/>
              <a:t> </a:t>
            </a:r>
            <a:r>
              <a:rPr lang="en-US" sz="2400" dirty="0" err="1"/>
              <a:t>asla</a:t>
            </a:r>
            <a:r>
              <a:rPr lang="en-US" sz="2400" dirty="0"/>
              <a:t> </a:t>
            </a:r>
            <a:r>
              <a:rPr lang="en-US" sz="2400" dirty="0" err="1"/>
              <a:t>zamanının</a:t>
            </a:r>
            <a:r>
              <a:rPr lang="en-US" sz="2400" dirty="0"/>
              <a:t> </a:t>
            </a:r>
            <a:r>
              <a:rPr lang="en-US" sz="2400" dirty="0" err="1"/>
              <a:t>hiçbir</a:t>
            </a:r>
            <a:r>
              <a:rPr lang="en-US" sz="2400" dirty="0"/>
              <a:t> </a:t>
            </a:r>
            <a:r>
              <a:rPr lang="en-US" sz="2400" dirty="0" err="1"/>
              <a:t>kişiliğinin</a:t>
            </a:r>
            <a:r>
              <a:rPr lang="en-US" sz="2400" dirty="0"/>
              <a:t> </a:t>
            </a:r>
            <a:r>
              <a:rPr lang="en-US" sz="2400" dirty="0" err="1"/>
              <a:t>resmini</a:t>
            </a:r>
            <a:r>
              <a:rPr lang="en-US" sz="2400" dirty="0"/>
              <a:t> </a:t>
            </a:r>
            <a:r>
              <a:rPr lang="en-US" sz="2400" dirty="0" err="1" smtClean="0"/>
              <a:t>çizmedi</a:t>
            </a:r>
            <a:r>
              <a:rPr lang="en-US" sz="2400" dirty="0" smtClean="0"/>
              <a:t>. </a:t>
            </a:r>
            <a:r>
              <a:rPr lang="en-US" sz="2400" dirty="0" err="1"/>
              <a:t>Bundan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öte</a:t>
            </a:r>
            <a:r>
              <a:rPr lang="en-US" sz="2400" dirty="0"/>
              <a:t>,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bakanın</a:t>
            </a:r>
            <a:r>
              <a:rPr lang="en-US" sz="2400" dirty="0"/>
              <a:t> </a:t>
            </a:r>
            <a:r>
              <a:rPr lang="en-US" sz="2400" dirty="0" err="1"/>
              <a:t>kraliyet</a:t>
            </a:r>
            <a:r>
              <a:rPr lang="en-US" sz="2400" dirty="0"/>
              <a:t> </a:t>
            </a:r>
            <a:r>
              <a:rPr lang="en-US" sz="2400" dirty="0" err="1"/>
              <a:t>ailesinin</a:t>
            </a:r>
            <a:r>
              <a:rPr lang="en-US" sz="2400" dirty="0"/>
              <a:t> </a:t>
            </a:r>
            <a:r>
              <a:rPr lang="en-US" sz="2400" dirty="0" err="1"/>
              <a:t>portrelerini</a:t>
            </a:r>
            <a:r>
              <a:rPr lang="en-US" sz="2400" dirty="0"/>
              <a:t> </a:t>
            </a:r>
            <a:r>
              <a:rPr lang="en-US" sz="2400" dirty="0" err="1"/>
              <a:t>yapma</a:t>
            </a:r>
            <a:r>
              <a:rPr lang="en-US" sz="2400" dirty="0"/>
              <a:t> </a:t>
            </a:r>
            <a:r>
              <a:rPr lang="en-US" sz="2400" dirty="0" err="1"/>
              <a:t>önerisini</a:t>
            </a:r>
            <a:r>
              <a:rPr lang="en-US" sz="2400" dirty="0"/>
              <a:t> </a:t>
            </a:r>
            <a:r>
              <a:rPr lang="en-US" sz="2400" dirty="0" err="1"/>
              <a:t>öfkeyle</a:t>
            </a:r>
            <a:r>
              <a:rPr lang="en-US" sz="2400" dirty="0"/>
              <a:t> </a:t>
            </a:r>
            <a:r>
              <a:rPr lang="en-US" sz="2400" dirty="0" err="1"/>
              <a:t>reddetti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Meșter</a:t>
            </a:r>
            <a:r>
              <a:rPr lang="en-US" dirty="0"/>
              <a:t> </a:t>
            </a:r>
            <a:r>
              <a:rPr lang="en-US" dirty="0" err="1" smtClean="0"/>
              <a:t>lăcătuș</a:t>
            </a:r>
            <a:r>
              <a:rPr lang="en-US" dirty="0" smtClean="0"/>
              <a:t> / </a:t>
            </a:r>
            <a:r>
              <a:rPr lang="en-US" dirty="0" err="1"/>
              <a:t>U</a:t>
            </a:r>
            <a:r>
              <a:rPr lang="en-US" dirty="0" err="1" smtClean="0"/>
              <a:t>sta</a:t>
            </a:r>
            <a:r>
              <a:rPr lang="en-US" dirty="0" smtClean="0"/>
              <a:t> </a:t>
            </a:r>
            <a:r>
              <a:rPr lang="en-US" dirty="0" err="1" smtClean="0"/>
              <a:t>çilingir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031" y="1286434"/>
            <a:ext cx="5650643" cy="4679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8111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Cerșetor</a:t>
            </a:r>
            <a:r>
              <a:rPr lang="en-US" dirty="0" smtClean="0"/>
              <a:t> / </a:t>
            </a:r>
            <a:r>
              <a:rPr lang="en-US" dirty="0" err="1" smtClean="0"/>
              <a:t>Dilenci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596666"/>
            <a:ext cx="3143653" cy="55755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478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 de </a:t>
            </a:r>
            <a:r>
              <a:rPr lang="en-US" dirty="0" err="1" smtClean="0"/>
              <a:t>bătrân</a:t>
            </a:r>
            <a:r>
              <a:rPr lang="en-US" dirty="0" smtClean="0"/>
              <a:t> / </a:t>
            </a:r>
            <a:r>
              <a:rPr lang="en-US" dirty="0" err="1" smtClean="0"/>
              <a:t>ya</a:t>
            </a:r>
            <a:r>
              <a:rPr lang="en-US" dirty="0" err="1" smtClean="0">
                <a:latin typeface="Century Gothic" panose="020B0502020202020204" pitchFamily="34" charset="0"/>
              </a:rPr>
              <a:t>şlı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adamın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kafası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378" y="540714"/>
            <a:ext cx="4553116" cy="56314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772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Muncitoare</a:t>
            </a:r>
            <a:r>
              <a:rPr lang="en-US" dirty="0" smtClean="0"/>
              <a:t> / </a:t>
            </a:r>
            <a:r>
              <a:rPr lang="en-US" dirty="0" err="1" smtClean="0"/>
              <a:t>i</a:t>
            </a:r>
            <a:r>
              <a:rPr lang="en-US" dirty="0" err="1" smtClean="0">
                <a:latin typeface="Century Gothic" panose="020B0502020202020204" pitchFamily="34" charset="0"/>
              </a:rPr>
              <a:t>şçi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23" y="1900582"/>
            <a:ext cx="5622865" cy="35955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507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Cobzarul</a:t>
            </a:r>
            <a:r>
              <a:rPr lang="en-US" dirty="0" smtClean="0"/>
              <a:t> / </a:t>
            </a:r>
            <a:r>
              <a:rPr lang="en-US" dirty="0" err="1" smtClean="0"/>
              <a:t>Udi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57" y="582821"/>
            <a:ext cx="4192038" cy="55893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83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Cărbunarul</a:t>
            </a:r>
            <a:r>
              <a:rPr lang="en-US" dirty="0" smtClean="0"/>
              <a:t> / </a:t>
            </a:r>
            <a:r>
              <a:rPr lang="en-US" dirty="0" err="1" smtClean="0"/>
              <a:t>k</a:t>
            </a:r>
            <a:r>
              <a:rPr lang="en-US" dirty="0" err="1" smtClean="0">
                <a:latin typeface="Century Gothic" panose="020B0502020202020204" pitchFamily="34" charset="0"/>
              </a:rPr>
              <a:t>ömürcü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808" y="658636"/>
            <a:ext cx="3999329" cy="56531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312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Genel</a:t>
            </a:r>
            <a:r>
              <a:rPr lang="en-US" sz="3600" dirty="0"/>
              <a:t> </a:t>
            </a:r>
            <a:r>
              <a:rPr lang="en-US" sz="3600" dirty="0" err="1"/>
              <a:t>bilgiler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181579"/>
              </p:ext>
            </p:extLst>
          </p:nvPr>
        </p:nvGraphicFramePr>
        <p:xfrm>
          <a:off x="1419365" y="1897034"/>
          <a:ext cx="9867333" cy="4491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8641"/>
                <a:gridCol w="6518692"/>
              </a:tblGrid>
              <a:tr h="52329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</a:rPr>
                        <a:t>Doğum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1 </a:t>
                      </a:r>
                      <a:r>
                        <a:rPr lang="en-US" sz="2400" dirty="0" err="1">
                          <a:effectLst/>
                        </a:rPr>
                        <a:t>Şubat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1868 /  </a:t>
                      </a:r>
                      <a:r>
                        <a:rPr lang="en-US" sz="2400" u="none" strike="noStrike" dirty="0" err="1" smtClean="0">
                          <a:effectLst/>
                          <a:hlinkClick r:id="rId2" tooltip="Ştefăneşti, Botoşani (sayfa mevcut değil)"/>
                        </a:rPr>
                        <a:t>Ștefănești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</a:tr>
              <a:tr h="52329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Ölüm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28 </a:t>
                      </a:r>
                      <a:r>
                        <a:rPr lang="en-US" sz="2400" dirty="0" err="1">
                          <a:effectLst/>
                        </a:rPr>
                        <a:t>Haziran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1916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(48</a:t>
                      </a: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err="1">
                          <a:effectLst/>
                        </a:rPr>
                        <a:t>yaşında</a:t>
                      </a:r>
                      <a:r>
                        <a:rPr lang="en-US" sz="2400" dirty="0" smtClean="0">
                          <a:effectLst/>
                        </a:rPr>
                        <a:t>) / </a:t>
                      </a:r>
                      <a:r>
                        <a:rPr lang="en-US" sz="2400" u="none" strike="noStrike" dirty="0" err="1" smtClean="0">
                          <a:effectLst/>
                          <a:hlinkClick r:id="rId3" tooltip="Bükreş"/>
                        </a:rPr>
                        <a:t>Bükreş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</a:tr>
              <a:tr h="59581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</a:rPr>
                        <a:t>Uyruk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u="none" strike="noStrike" dirty="0">
                          <a:effectLst/>
                          <a:hlinkClick r:id="rId4" tooltip="Rumenler"/>
                        </a:rPr>
                        <a:t>Rumen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</a:tr>
              <a:tr h="59581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Alanı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Resim ve modernizm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</a:tr>
              <a:tr h="52329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</a:rPr>
                        <a:t>Sanat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eğitimi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2400" u="none" strike="noStrike" dirty="0">
                          <a:effectLst/>
                          <a:hlinkClick r:id="rId5" tooltip="William-Adolphe Bouguereau"/>
                        </a:rPr>
                        <a:t>William-Adolphe </a:t>
                      </a:r>
                      <a:r>
                        <a:rPr lang="pt-PT" sz="2400" u="none" strike="noStrike" dirty="0" err="1">
                          <a:effectLst/>
                          <a:hlinkClick r:id="rId5" tooltip="William-Adolphe Bouguereau"/>
                        </a:rPr>
                        <a:t>Bouguereau</a:t>
                      </a:r>
                      <a:r>
                        <a:rPr lang="pt-PT" sz="2400" dirty="0">
                          <a:effectLst/>
                        </a:rPr>
                        <a:t>, </a:t>
                      </a:r>
                      <a:r>
                        <a:rPr lang="pt-PT" sz="2400" u="none" strike="noStrike" dirty="0" err="1">
                          <a:effectLst/>
                          <a:hlinkClick r:id="rId6" tooltip="Nicolae Grigorescu (sayfa mevcut değil)"/>
                        </a:rPr>
                        <a:t>Nicolae</a:t>
                      </a:r>
                      <a:r>
                        <a:rPr lang="pt-PT" sz="2400" u="none" strike="noStrike" dirty="0">
                          <a:effectLst/>
                          <a:hlinkClick r:id="rId6" tooltip="Nicolae Grigorescu (sayfa mevcut değil)"/>
                        </a:rPr>
                        <a:t> </a:t>
                      </a:r>
                      <a:r>
                        <a:rPr lang="pt-PT" sz="2400" u="none" strike="noStrike" dirty="0" err="1">
                          <a:effectLst/>
                          <a:hlinkClick r:id="rId6" tooltip="Nicolae Grigorescu (sayfa mevcut değil)"/>
                        </a:rPr>
                        <a:t>Grigorescu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</a:tr>
              <a:tr h="52329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Katıldığı akımlar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u="none" strike="noStrike">
                          <a:effectLst/>
                          <a:hlinkClick r:id="rId7" tooltip="İzlenimcilik"/>
                        </a:rPr>
                        <a:t>İzlenimcilik</a:t>
                      </a:r>
                      <a:r>
                        <a:rPr lang="en-US" sz="2400">
                          <a:effectLst/>
                        </a:rPr>
                        <a:t>, </a:t>
                      </a:r>
                      <a:r>
                        <a:rPr lang="en-US" sz="2400" u="none" strike="noStrike">
                          <a:effectLst/>
                          <a:hlinkClick r:id="rId8" tooltip="Art izlenimcilik"/>
                        </a:rPr>
                        <a:t>Art izlenimcilik</a:t>
                      </a:r>
                      <a:r>
                        <a:rPr lang="en-US" sz="2400">
                          <a:effectLst/>
                        </a:rPr>
                        <a:t>, </a:t>
                      </a:r>
                      <a:r>
                        <a:rPr lang="en-US" sz="2400" u="none" strike="noStrike">
                          <a:effectLst/>
                          <a:hlinkClick r:id="rId9" tooltip="Sembolizm"/>
                        </a:rPr>
                        <a:t>Sembolizm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</a:tr>
              <a:tr h="59581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Etkilendikleri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u="none" strike="noStrike">
                          <a:effectLst/>
                          <a:hlinkClick r:id="rId10" tooltip="Edgar Degas"/>
                        </a:rPr>
                        <a:t>Edgar Degas</a:t>
                      </a:r>
                      <a:r>
                        <a:rPr lang="en-US" sz="2400">
                          <a:effectLst/>
                        </a:rPr>
                        <a:t>, </a:t>
                      </a:r>
                      <a:r>
                        <a:rPr lang="en-US" sz="2400" u="none" strike="noStrike">
                          <a:effectLst/>
                          <a:hlinkClick r:id="rId11" tooltip="Édouard Manet"/>
                        </a:rPr>
                        <a:t>Édouard Manet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</a:tr>
              <a:tr h="59581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</a:rPr>
                        <a:t>Etkiledikleri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u="none" strike="noStrike" dirty="0" err="1">
                          <a:effectLst/>
                          <a:hlinkClick r:id="rId12" tooltip="Nicolae Tonitza (sayfa mevcut değil)"/>
                        </a:rPr>
                        <a:t>Nicolae</a:t>
                      </a:r>
                      <a:r>
                        <a:rPr lang="en-US" sz="2400" u="none" strike="noStrike" dirty="0">
                          <a:effectLst/>
                          <a:hlinkClick r:id="rId12" tooltip="Nicolae Tonitza (sayfa mevcut değil)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hlinkClick r:id="rId12" tooltip="Nicolae Tonitza (sayfa mevcut değil)"/>
                        </a:rPr>
                        <a:t>Tonitza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26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/>
              <a:t>Stefan </a:t>
            </a:r>
            <a:r>
              <a:rPr lang="en-US" sz="2400" dirty="0" err="1"/>
              <a:t>Luchian</a:t>
            </a:r>
            <a:r>
              <a:rPr lang="en-US" sz="2400" dirty="0"/>
              <a:t>, 20. </a:t>
            </a:r>
            <a:r>
              <a:rPr lang="en-US" sz="2400" dirty="0" err="1"/>
              <a:t>yüzyılın</a:t>
            </a:r>
            <a:r>
              <a:rPr lang="en-US" sz="2400" dirty="0"/>
              <a:t> </a:t>
            </a:r>
            <a:r>
              <a:rPr lang="en-US" sz="2400" dirty="0" err="1"/>
              <a:t>başlarında</a:t>
            </a:r>
            <a:r>
              <a:rPr lang="en-US" sz="2400" dirty="0"/>
              <a:t> </a:t>
            </a:r>
            <a:r>
              <a:rPr lang="en-US" sz="2400" dirty="0" err="1"/>
              <a:t>işçi</a:t>
            </a:r>
            <a:r>
              <a:rPr lang="en-US" sz="2400" dirty="0"/>
              <a:t> </a:t>
            </a:r>
            <a:r>
              <a:rPr lang="en-US" sz="2400" dirty="0" err="1"/>
              <a:t>figürlerini</a:t>
            </a:r>
            <a:r>
              <a:rPr lang="en-US" sz="2400" dirty="0"/>
              <a:t> </a:t>
            </a:r>
            <a:r>
              <a:rPr lang="en-US" sz="2400" dirty="0" err="1"/>
              <a:t>öne</a:t>
            </a:r>
            <a:r>
              <a:rPr lang="en-US" sz="2400" dirty="0"/>
              <a:t> </a:t>
            </a:r>
            <a:r>
              <a:rPr lang="en-US" sz="2400" dirty="0" err="1"/>
              <a:t>çıkaran</a:t>
            </a:r>
            <a:r>
              <a:rPr lang="en-US" sz="2400" dirty="0"/>
              <a:t> ilk </a:t>
            </a:r>
            <a:r>
              <a:rPr lang="en-US" sz="2400" dirty="0" err="1"/>
              <a:t>ressam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Romanya’da</a:t>
            </a:r>
            <a:r>
              <a:rPr lang="en-US" sz="2400" dirty="0"/>
              <a:t> tam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gelişme</a:t>
            </a:r>
            <a:r>
              <a:rPr lang="en-US" sz="2400" dirty="0"/>
              <a:t> </a:t>
            </a:r>
            <a:r>
              <a:rPr lang="en-US" sz="2400" dirty="0" err="1"/>
              <a:t>dönemindeki</a:t>
            </a:r>
            <a:r>
              <a:rPr lang="en-US" sz="2400" dirty="0"/>
              <a:t> </a:t>
            </a:r>
            <a:r>
              <a:rPr lang="en-US" sz="2400" dirty="0" err="1"/>
              <a:t>işçi</a:t>
            </a:r>
            <a:r>
              <a:rPr lang="en-US" sz="2400" dirty="0"/>
              <a:t> </a:t>
            </a:r>
            <a:r>
              <a:rPr lang="en-US" sz="2400" dirty="0" err="1"/>
              <a:t>hareketlerini</a:t>
            </a:r>
            <a:r>
              <a:rPr lang="en-US" sz="2400" dirty="0"/>
              <a:t> </a:t>
            </a:r>
            <a:r>
              <a:rPr lang="en-US" sz="2400" dirty="0" err="1"/>
              <a:t>ön</a:t>
            </a:r>
            <a:r>
              <a:rPr lang="en-US" sz="2400" dirty="0"/>
              <a:t> </a:t>
            </a:r>
            <a:r>
              <a:rPr lang="en-US" sz="2400" dirty="0" err="1"/>
              <a:t>plana</a:t>
            </a:r>
            <a:r>
              <a:rPr lang="en-US" sz="2400" dirty="0"/>
              <a:t> </a:t>
            </a:r>
            <a:r>
              <a:rPr lang="en-US" sz="2400" dirty="0" err="1"/>
              <a:t>çıkardı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/>
              <a:t>Luchian'ın</a:t>
            </a:r>
            <a:r>
              <a:rPr lang="en-US" sz="2400" dirty="0"/>
              <a:t> </a:t>
            </a:r>
            <a:r>
              <a:rPr lang="en-US" sz="2400" dirty="0" err="1"/>
              <a:t>kendi</a:t>
            </a:r>
            <a:r>
              <a:rPr lang="en-US" sz="2400" dirty="0"/>
              <a:t> </a:t>
            </a:r>
            <a:r>
              <a:rPr lang="en-US" sz="2400" dirty="0" err="1"/>
              <a:t>ıstırabına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denemelerine</a:t>
            </a:r>
            <a:r>
              <a:rPr lang="en-US" sz="2400" dirty="0"/>
              <a:t> </a:t>
            </a:r>
            <a:r>
              <a:rPr lang="en-US" sz="2400" dirty="0" err="1"/>
              <a:t>bakış</a:t>
            </a:r>
            <a:r>
              <a:rPr lang="en-US" sz="2400" dirty="0"/>
              <a:t> </a:t>
            </a:r>
            <a:r>
              <a:rPr lang="en-US" sz="2400" dirty="0" err="1"/>
              <a:t>açısını</a:t>
            </a:r>
            <a:r>
              <a:rPr lang="en-US" sz="2400" dirty="0"/>
              <a:t> </a:t>
            </a:r>
            <a:r>
              <a:rPr lang="en-US" sz="2400" dirty="0" err="1"/>
              <a:t>göz</a:t>
            </a:r>
            <a:r>
              <a:rPr lang="en-US" sz="2400" dirty="0"/>
              <a:t> </a:t>
            </a:r>
            <a:r>
              <a:rPr lang="en-US" sz="2400" dirty="0" err="1"/>
              <a:t>önüne</a:t>
            </a:r>
            <a:r>
              <a:rPr lang="en-US" sz="2400" dirty="0"/>
              <a:t> </a:t>
            </a:r>
            <a:r>
              <a:rPr lang="en-US" sz="2400" dirty="0" err="1"/>
              <a:t>alarak</a:t>
            </a:r>
            <a:r>
              <a:rPr lang="en-US" sz="2400" dirty="0"/>
              <a:t>, </a:t>
            </a:r>
            <a:r>
              <a:rPr lang="en-US" sz="2400" dirty="0" err="1"/>
              <a:t>kendi</a:t>
            </a:r>
            <a:r>
              <a:rPr lang="en-US" sz="2400" dirty="0"/>
              <a:t> </a:t>
            </a:r>
            <a:r>
              <a:rPr lang="en-US" sz="2400" dirty="0" err="1"/>
              <a:t>portresini</a:t>
            </a:r>
            <a:r>
              <a:rPr lang="en-US" sz="2400" dirty="0"/>
              <a:t> 1906'da </a:t>
            </a:r>
            <a:r>
              <a:rPr lang="en-US" sz="2400" dirty="0" err="1"/>
              <a:t>yapan</a:t>
            </a:r>
            <a:r>
              <a:rPr lang="en-US" sz="2400" dirty="0"/>
              <a:t> </a:t>
            </a:r>
            <a:r>
              <a:rPr lang="en-US" sz="2400" dirty="0" err="1"/>
              <a:t>ressam</a:t>
            </a:r>
            <a:r>
              <a:rPr lang="en-US" sz="2400" dirty="0"/>
              <a:t> </a:t>
            </a:r>
            <a:r>
              <a:rPr lang="en-US" sz="2400" dirty="0" err="1"/>
              <a:t>hayatın</a:t>
            </a:r>
            <a:r>
              <a:rPr lang="en-US" sz="2400" dirty="0"/>
              <a:t> </a:t>
            </a:r>
            <a:r>
              <a:rPr lang="en-US" sz="2400" dirty="0" err="1"/>
              <a:t>duygusal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dokümanıdır</a:t>
            </a:r>
            <a:r>
              <a:rPr lang="en-US" sz="2400" dirty="0"/>
              <a:t>. </a:t>
            </a:r>
            <a:r>
              <a:rPr lang="en-US" sz="2400" dirty="0" err="1"/>
              <a:t>Bunu</a:t>
            </a:r>
            <a:r>
              <a:rPr lang="en-US" sz="2400" dirty="0"/>
              <a:t>, 1891'de </a:t>
            </a:r>
            <a:r>
              <a:rPr lang="en-US" sz="2400" dirty="0" err="1"/>
              <a:t>boyanmış</a:t>
            </a:r>
            <a:r>
              <a:rPr lang="en-US" sz="2400" dirty="0"/>
              <a:t> </a:t>
            </a:r>
            <a:r>
              <a:rPr lang="en-US" sz="2400" dirty="0" err="1"/>
              <a:t>kendi</a:t>
            </a:r>
            <a:r>
              <a:rPr lang="en-US" sz="2400" dirty="0"/>
              <a:t> </a:t>
            </a:r>
            <a:r>
              <a:rPr lang="en-US" sz="2400" dirty="0" err="1"/>
              <a:t>portreleriyle</a:t>
            </a:r>
            <a:r>
              <a:rPr lang="en-US" sz="2400" dirty="0"/>
              <a:t> </a:t>
            </a:r>
            <a:r>
              <a:rPr lang="en-US" sz="2400" dirty="0" err="1"/>
              <a:t>karşılaştırarak</a:t>
            </a:r>
            <a:r>
              <a:rPr lang="en-US" sz="2400" dirty="0"/>
              <a:t>, </a:t>
            </a:r>
            <a:r>
              <a:rPr lang="en-US" sz="2400" dirty="0" err="1"/>
              <a:t>gençliğin</a:t>
            </a:r>
            <a:r>
              <a:rPr lang="en-US" sz="2400" dirty="0"/>
              <a:t> </a:t>
            </a:r>
            <a:r>
              <a:rPr lang="en-US" sz="2400" dirty="0" err="1"/>
              <a:t>ışıltılı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enerjisini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da 1900 </a:t>
            </a:r>
            <a:r>
              <a:rPr lang="en-US" sz="2400" dirty="0" err="1"/>
              <a:t>yılında</a:t>
            </a:r>
            <a:r>
              <a:rPr lang="en-US" sz="2400" dirty="0"/>
              <a:t> </a:t>
            </a:r>
            <a:r>
              <a:rPr lang="en-US" sz="2400" dirty="0" err="1"/>
              <a:t>yapılan</a:t>
            </a:r>
            <a:r>
              <a:rPr lang="en-US" sz="2400" dirty="0"/>
              <a:t> </a:t>
            </a:r>
            <a:r>
              <a:rPr lang="en-US" sz="2400" dirty="0" err="1"/>
              <a:t>fiziksel</a:t>
            </a:r>
            <a:r>
              <a:rPr lang="en-US" sz="2400" dirty="0"/>
              <a:t> </a:t>
            </a:r>
            <a:r>
              <a:rPr lang="en-US" sz="2400" dirty="0" err="1"/>
              <a:t>portre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kendi</a:t>
            </a:r>
            <a:r>
              <a:rPr lang="en-US" sz="2400" dirty="0"/>
              <a:t> </a:t>
            </a:r>
            <a:r>
              <a:rPr lang="en-US" sz="2400" dirty="0" err="1"/>
              <a:t>portrelerini</a:t>
            </a:r>
            <a:r>
              <a:rPr lang="en-US" sz="2400" dirty="0"/>
              <a:t> </a:t>
            </a:r>
            <a:r>
              <a:rPr lang="en-US" sz="2400" dirty="0" err="1"/>
              <a:t>ortaya</a:t>
            </a:r>
            <a:r>
              <a:rPr lang="en-US" sz="2400" dirty="0"/>
              <a:t> </a:t>
            </a:r>
            <a:r>
              <a:rPr lang="en-US" sz="2400" dirty="0" err="1" smtClean="0"/>
              <a:t>çıkaran</a:t>
            </a:r>
            <a:r>
              <a:rPr lang="en-US" sz="2400" dirty="0" smtClean="0"/>
              <a:t>.</a:t>
            </a:r>
            <a:endParaRPr lang="en-US" sz="2400" dirty="0"/>
          </a:p>
          <a:p>
            <a:pPr algn="just"/>
            <a:r>
              <a:rPr lang="en-US" sz="2400" dirty="0"/>
              <a:t>Stefan </a:t>
            </a:r>
            <a:r>
              <a:rPr lang="en-US" sz="2400" dirty="0" err="1"/>
              <a:t>Luchian</a:t>
            </a:r>
            <a:r>
              <a:rPr lang="en-US" sz="2400" dirty="0"/>
              <a:t> </a:t>
            </a:r>
            <a:r>
              <a:rPr lang="en-US" sz="2400" dirty="0" err="1"/>
              <a:t>bugün</a:t>
            </a:r>
            <a:r>
              <a:rPr lang="en-US" sz="2400" dirty="0"/>
              <a:t> </a:t>
            </a:r>
            <a:r>
              <a:rPr lang="en-US" sz="2400" dirty="0" err="1"/>
              <a:t>bilinen</a:t>
            </a:r>
            <a:r>
              <a:rPr lang="en-US" sz="2400" dirty="0"/>
              <a:t> on </a:t>
            </a:r>
            <a:r>
              <a:rPr lang="en-US" sz="2400" dirty="0" err="1"/>
              <a:t>iki</a:t>
            </a:r>
            <a:r>
              <a:rPr lang="en-US" sz="2400" dirty="0"/>
              <a:t> </a:t>
            </a:r>
            <a:r>
              <a:rPr lang="en-US" sz="2400" dirty="0" err="1"/>
              <a:t>kendi</a:t>
            </a:r>
            <a:r>
              <a:rPr lang="en-US" sz="2400" dirty="0"/>
              <a:t> </a:t>
            </a:r>
            <a:r>
              <a:rPr lang="en-US" sz="2400" dirty="0" err="1"/>
              <a:t>portreyi</a:t>
            </a:r>
            <a:r>
              <a:rPr lang="en-US" sz="2400" dirty="0"/>
              <a:t> </a:t>
            </a:r>
            <a:r>
              <a:rPr lang="en-US" sz="2400" dirty="0" err="1"/>
              <a:t>yaptı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154" t="2618" r="40182" b="72594"/>
          <a:stretch/>
        </p:blipFill>
        <p:spPr>
          <a:xfrm>
            <a:off x="28439" y="141456"/>
            <a:ext cx="2374710" cy="3270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8827" t="26980" r="39593" b="49133"/>
          <a:stretch/>
        </p:blipFill>
        <p:spPr>
          <a:xfrm>
            <a:off x="2193388" y="507296"/>
            <a:ext cx="2593487" cy="3614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6907" t="52157" r="39905" b="24649"/>
          <a:stretch/>
        </p:blipFill>
        <p:spPr>
          <a:xfrm>
            <a:off x="4288155" y="1153825"/>
            <a:ext cx="2722210" cy="34282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47712" b="3474"/>
          <a:stretch/>
        </p:blipFill>
        <p:spPr>
          <a:xfrm>
            <a:off x="6671881" y="1776503"/>
            <a:ext cx="2786113" cy="35324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37511" t="-2045" r="39531" b="54177"/>
          <a:stretch/>
        </p:blipFill>
        <p:spPr>
          <a:xfrm>
            <a:off x="9118436" y="2824325"/>
            <a:ext cx="2788766" cy="33744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82" y="3245833"/>
            <a:ext cx="2700762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bileşimler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Cheful</a:t>
            </a:r>
            <a:r>
              <a:rPr lang="en-US" dirty="0"/>
              <a:t> (1906 - 1908</a:t>
            </a:r>
            <a:r>
              <a:rPr lang="en-US" dirty="0" smtClean="0"/>
              <a:t>) / </a:t>
            </a:r>
            <a:r>
              <a:rPr lang="en-US" dirty="0" err="1" smtClean="0"/>
              <a:t>Parti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854" y="1966374"/>
            <a:ext cx="6311117" cy="39977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47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/>
              <a:t>1906 - 1907 </a:t>
            </a:r>
            <a:r>
              <a:rPr lang="en-US" sz="2400" dirty="0" err="1"/>
              <a:t>kışlarında</a:t>
            </a:r>
            <a:r>
              <a:rPr lang="en-US" sz="2400" dirty="0"/>
              <a:t>, Stefan </a:t>
            </a:r>
            <a:r>
              <a:rPr lang="en-US" sz="2400" dirty="0" err="1"/>
              <a:t>Luchian</a:t>
            </a:r>
            <a:r>
              <a:rPr lang="en-US" sz="2400" dirty="0"/>
              <a:t>, </a:t>
            </a:r>
            <a:r>
              <a:rPr lang="en-US" sz="2400" dirty="0" err="1"/>
              <a:t>ev</a:t>
            </a:r>
            <a:r>
              <a:rPr lang="en-US" sz="2400" dirty="0"/>
              <a:t> </a:t>
            </a:r>
            <a:r>
              <a:rPr lang="en-US" sz="2400" dirty="0" err="1"/>
              <a:t>sahiplerinin</a:t>
            </a:r>
            <a:r>
              <a:rPr lang="en-US" sz="2400" dirty="0"/>
              <a:t> </a:t>
            </a:r>
            <a:r>
              <a:rPr lang="en-US" sz="2400" dirty="0" err="1"/>
              <a:t>kiralarını</a:t>
            </a:r>
            <a:r>
              <a:rPr lang="en-US" sz="2400" dirty="0"/>
              <a:t> </a:t>
            </a:r>
            <a:r>
              <a:rPr lang="en-US" sz="2400" dirty="0" err="1"/>
              <a:t>gösteren</a:t>
            </a:r>
            <a:r>
              <a:rPr lang="en-US" sz="2400" dirty="0"/>
              <a:t>, </a:t>
            </a:r>
            <a:r>
              <a:rPr lang="en-US" sz="2400" i="1" dirty="0" err="1" smtClean="0"/>
              <a:t>Cheful</a:t>
            </a:r>
            <a:r>
              <a:rPr lang="en-US" sz="2400" i="1" dirty="0" smtClean="0"/>
              <a:t> / </a:t>
            </a:r>
            <a:r>
              <a:rPr lang="en-US" sz="2400" i="1" dirty="0" err="1" smtClean="0"/>
              <a:t>Parti</a:t>
            </a:r>
            <a:r>
              <a:rPr lang="en-US" sz="2400" dirty="0" smtClean="0"/>
              <a:t> </a:t>
            </a:r>
            <a:r>
              <a:rPr lang="en-US" sz="2400" dirty="0" err="1"/>
              <a:t>adlı</a:t>
            </a:r>
            <a:r>
              <a:rPr lang="en-US" sz="2400" dirty="0"/>
              <a:t> </a:t>
            </a:r>
            <a:r>
              <a:rPr lang="en-US" sz="2400" dirty="0" err="1"/>
              <a:t>kompozisyon</a:t>
            </a:r>
            <a:r>
              <a:rPr lang="en-US" sz="2400" dirty="0"/>
              <a:t> </a:t>
            </a:r>
            <a:r>
              <a:rPr lang="en-US" sz="2400" dirty="0" err="1"/>
              <a:t>resmini</a:t>
            </a:r>
            <a:r>
              <a:rPr lang="en-US" sz="2400" dirty="0"/>
              <a:t> </a:t>
            </a:r>
            <a:r>
              <a:rPr lang="en-US" sz="2400" dirty="0" err="1"/>
              <a:t>yaptı</a:t>
            </a:r>
            <a:r>
              <a:rPr lang="en-US" sz="2400" dirty="0"/>
              <a:t>. Bu </a:t>
            </a:r>
            <a:r>
              <a:rPr lang="en-US" sz="2400" dirty="0" err="1"/>
              <a:t>vesile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köylülerin</a:t>
            </a:r>
            <a:r>
              <a:rPr lang="en-US" sz="2400" dirty="0"/>
              <a:t> </a:t>
            </a:r>
            <a:r>
              <a:rPr lang="en-US" sz="2400" dirty="0" err="1"/>
              <a:t>sömürüsünden</a:t>
            </a:r>
            <a:r>
              <a:rPr lang="en-US" sz="2400" dirty="0"/>
              <a:t> </a:t>
            </a:r>
            <a:r>
              <a:rPr lang="en-US" sz="2400" dirty="0" err="1"/>
              <a:t>elde</a:t>
            </a:r>
            <a:r>
              <a:rPr lang="en-US" sz="2400" dirty="0"/>
              <a:t> </a:t>
            </a:r>
            <a:r>
              <a:rPr lang="en-US" sz="2400" dirty="0" err="1"/>
              <a:t>edilen</a:t>
            </a:r>
            <a:r>
              <a:rPr lang="en-US" sz="2400" dirty="0"/>
              <a:t> </a:t>
            </a:r>
            <a:r>
              <a:rPr lang="en-US" sz="2400" dirty="0" err="1"/>
              <a:t>gelirle</a:t>
            </a:r>
            <a:r>
              <a:rPr lang="en-US" sz="2400" dirty="0"/>
              <a:t> </a:t>
            </a:r>
            <a:r>
              <a:rPr lang="en-US" sz="2400" dirty="0" err="1"/>
              <a:t>yaşadıkları</a:t>
            </a:r>
            <a:r>
              <a:rPr lang="en-US" sz="2400" dirty="0"/>
              <a:t> </a:t>
            </a:r>
            <a:r>
              <a:rPr lang="en-US" sz="2400" dirty="0" err="1"/>
              <a:t>ahlaki</a:t>
            </a:r>
            <a:r>
              <a:rPr lang="en-US" sz="2400" dirty="0"/>
              <a:t> </a:t>
            </a:r>
            <a:r>
              <a:rPr lang="en-US" sz="2400" dirty="0" err="1"/>
              <a:t>bozulma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içsel</a:t>
            </a:r>
            <a:r>
              <a:rPr lang="en-US" sz="2400" dirty="0"/>
              <a:t> </a:t>
            </a:r>
            <a:r>
              <a:rPr lang="en-US" sz="2400" dirty="0" err="1"/>
              <a:t>çöküşün</a:t>
            </a:r>
            <a:r>
              <a:rPr lang="en-US" sz="2400" dirty="0"/>
              <a:t> </a:t>
            </a:r>
            <a:r>
              <a:rPr lang="en-US" sz="2400" dirty="0" err="1"/>
              <a:t>altını</a:t>
            </a:r>
            <a:r>
              <a:rPr lang="en-US" sz="2400" dirty="0"/>
              <a:t> </a:t>
            </a:r>
            <a:r>
              <a:rPr lang="en-US" sz="2400" dirty="0" err="1"/>
              <a:t>çiziyor</a:t>
            </a:r>
            <a:r>
              <a:rPr lang="en-US" sz="2400" dirty="0"/>
              <a:t>. Bu </a:t>
            </a:r>
            <a:r>
              <a:rPr lang="en-US" sz="2400" dirty="0" err="1"/>
              <a:t>işten</a:t>
            </a:r>
            <a:r>
              <a:rPr lang="en-US" sz="2400" dirty="0"/>
              <a:t> </a:t>
            </a:r>
            <a:r>
              <a:rPr lang="en-US" sz="2400" dirty="0" err="1"/>
              <a:t>çıkan</a:t>
            </a:r>
            <a:r>
              <a:rPr lang="en-US" sz="2400" dirty="0"/>
              <a:t> </a:t>
            </a:r>
            <a:r>
              <a:rPr lang="en-US" sz="2400" dirty="0" err="1"/>
              <a:t>toplumsal</a:t>
            </a:r>
            <a:r>
              <a:rPr lang="en-US" sz="2400" dirty="0"/>
              <a:t> </a:t>
            </a:r>
            <a:r>
              <a:rPr lang="en-US" sz="2400" dirty="0" err="1"/>
              <a:t>hiciv</a:t>
            </a:r>
            <a:r>
              <a:rPr lang="en-US" sz="2400" dirty="0"/>
              <a:t>, </a:t>
            </a:r>
            <a:r>
              <a:rPr lang="en-US" sz="2400" dirty="0" err="1"/>
              <a:t>çağdaşları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farkedilmeden</a:t>
            </a:r>
            <a:r>
              <a:rPr lang="en-US" sz="2400" dirty="0"/>
              <a:t> </a:t>
            </a:r>
            <a:r>
              <a:rPr lang="en-US" sz="2400" dirty="0" err="1"/>
              <a:t>kaçmadı</a:t>
            </a:r>
            <a:r>
              <a:rPr lang="en-US" sz="2400" dirty="0"/>
              <a:t>. Virgil </a:t>
            </a:r>
            <a:r>
              <a:rPr lang="en-US" sz="2400" dirty="0" err="1"/>
              <a:t>Cioflec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/>
              <a:t>burjuvazinin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parçası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bazı</a:t>
            </a:r>
            <a:r>
              <a:rPr lang="en-US" sz="2400" dirty="0"/>
              <a:t> </a:t>
            </a:r>
            <a:r>
              <a:rPr lang="en-US" sz="2400" dirty="0" err="1"/>
              <a:t>sanat</a:t>
            </a:r>
            <a:r>
              <a:rPr lang="en-US" sz="2400" dirty="0"/>
              <a:t> </a:t>
            </a:r>
            <a:r>
              <a:rPr lang="en-US" sz="2400" dirty="0" err="1"/>
              <a:t>eleştirmenleri</a:t>
            </a:r>
            <a:r>
              <a:rPr lang="en-US" sz="2400" dirty="0"/>
              <a:t> bile, </a:t>
            </a:r>
            <a:r>
              <a:rPr lang="en-US" sz="2400" dirty="0" err="1"/>
              <a:t>Luchian'ın</a:t>
            </a:r>
            <a:r>
              <a:rPr lang="en-US" sz="2400" dirty="0"/>
              <a:t> 1 </a:t>
            </a:r>
            <a:r>
              <a:rPr lang="en-US" sz="2400" dirty="0" err="1"/>
              <a:t>Aralık</a:t>
            </a:r>
            <a:r>
              <a:rPr lang="en-US" sz="2400" dirty="0"/>
              <a:t> 1907'deki </a:t>
            </a:r>
            <a:r>
              <a:rPr lang="en-US" sz="2400" dirty="0" err="1"/>
              <a:t>Ateneu</a:t>
            </a:r>
            <a:r>
              <a:rPr lang="en-US" sz="2400" dirty="0"/>
              <a:t> </a:t>
            </a:r>
            <a:r>
              <a:rPr lang="en-US" sz="2400" dirty="0" err="1"/>
              <a:t>kişisel</a:t>
            </a:r>
            <a:r>
              <a:rPr lang="en-US" sz="2400" dirty="0"/>
              <a:t> </a:t>
            </a:r>
            <a:r>
              <a:rPr lang="en-US" sz="2400" dirty="0" err="1"/>
              <a:t>sergisinde</a:t>
            </a:r>
            <a:r>
              <a:rPr lang="en-US" sz="2400" dirty="0"/>
              <a:t> </a:t>
            </a:r>
            <a:r>
              <a:rPr lang="en-US" sz="2400" dirty="0" err="1"/>
              <a:t>olağanüstü</a:t>
            </a:r>
            <a:r>
              <a:rPr lang="en-US" sz="2400" dirty="0"/>
              <a:t> </a:t>
            </a:r>
            <a:r>
              <a:rPr lang="en-US" sz="2400" dirty="0" err="1"/>
              <a:t>tablodaki</a:t>
            </a:r>
            <a:r>
              <a:rPr lang="en-US" sz="2400" dirty="0"/>
              <a:t> </a:t>
            </a:r>
            <a:r>
              <a:rPr lang="en-US" sz="2400" dirty="0" err="1"/>
              <a:t>sosyal</a:t>
            </a:r>
            <a:r>
              <a:rPr lang="en-US" sz="2400" dirty="0"/>
              <a:t> </a:t>
            </a:r>
            <a:r>
              <a:rPr lang="en-US" sz="2400" dirty="0" err="1"/>
              <a:t>protestoya</a:t>
            </a:r>
            <a:r>
              <a:rPr lang="en-US" sz="2400" dirty="0"/>
              <a:t> </a:t>
            </a:r>
            <a:r>
              <a:rPr lang="en-US" sz="2400" dirty="0" err="1"/>
              <a:t>dikkat</a:t>
            </a:r>
            <a:r>
              <a:rPr lang="en-US" sz="2400" dirty="0"/>
              <a:t> </a:t>
            </a:r>
            <a:r>
              <a:rPr lang="en-US" sz="2400" dirty="0" err="1"/>
              <a:t>çekti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376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smtClean="0"/>
              <a:t>fete / 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en-US" dirty="0" err="1" smtClean="0"/>
              <a:t>kız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919" y="705671"/>
            <a:ext cx="6345271" cy="50979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196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Scurteica</a:t>
            </a:r>
            <a:r>
              <a:rPr lang="en-US" dirty="0"/>
              <a:t> </a:t>
            </a:r>
            <a:r>
              <a:rPr lang="en-US" dirty="0" err="1" smtClean="0"/>
              <a:t>verde</a:t>
            </a:r>
            <a:r>
              <a:rPr lang="en-US" dirty="0" smtClean="0"/>
              <a:t> / </a:t>
            </a:r>
            <a:r>
              <a:rPr lang="en-US" dirty="0" err="1" smtClean="0"/>
              <a:t>ye</a:t>
            </a:r>
            <a:r>
              <a:rPr lang="en-US" dirty="0" err="1" smtClean="0">
                <a:latin typeface="Century Gothic" panose="020B0502020202020204" pitchFamily="34" charset="0"/>
              </a:rPr>
              <a:t>şil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ceket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166" y="777183"/>
            <a:ext cx="6013082" cy="4958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301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Reuniune</a:t>
            </a:r>
            <a:r>
              <a:rPr lang="en-US" dirty="0"/>
              <a:t> </a:t>
            </a:r>
            <a:r>
              <a:rPr lang="en-US" dirty="0" err="1" smtClean="0"/>
              <a:t>literară</a:t>
            </a:r>
            <a:r>
              <a:rPr lang="en-US" dirty="0" smtClean="0"/>
              <a:t> / </a:t>
            </a:r>
            <a:r>
              <a:rPr lang="en-US" dirty="0" err="1" smtClean="0"/>
              <a:t>edebi</a:t>
            </a:r>
            <a:r>
              <a:rPr lang="en-US" dirty="0" smtClean="0"/>
              <a:t> </a:t>
            </a:r>
            <a:r>
              <a:rPr lang="en-US" dirty="0" err="1" smtClean="0"/>
              <a:t>birle</a:t>
            </a:r>
            <a:r>
              <a:rPr lang="en-US" dirty="0" err="1" smtClean="0">
                <a:latin typeface="Century Gothic" panose="020B0502020202020204" pitchFamily="34" charset="0"/>
              </a:rPr>
              <a:t>şme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892" y="1965278"/>
            <a:ext cx="5292854" cy="40285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7926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Lăutul</a:t>
            </a:r>
            <a:r>
              <a:rPr lang="en-US" dirty="0" smtClean="0"/>
              <a:t> / </a:t>
            </a:r>
            <a:r>
              <a:rPr lang="en-US" dirty="0" err="1" smtClean="0"/>
              <a:t>yıkama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583" y="644887"/>
            <a:ext cx="3863619" cy="5527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652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1912'de Stefan </a:t>
            </a:r>
            <a:r>
              <a:rPr lang="en-US" sz="2400" dirty="0" err="1"/>
              <a:t>Luchian</a:t>
            </a:r>
            <a:r>
              <a:rPr lang="en-US" sz="2400" dirty="0"/>
              <a:t>, </a:t>
            </a:r>
            <a:r>
              <a:rPr lang="en-US" sz="2400" i="1" dirty="0" err="1" smtClean="0"/>
              <a:t>Lăutul</a:t>
            </a:r>
            <a:r>
              <a:rPr lang="en-US" sz="2400" i="1" dirty="0" smtClean="0"/>
              <a:t> / </a:t>
            </a:r>
            <a:r>
              <a:rPr lang="en-US" sz="2400" i="1" dirty="0" err="1" smtClean="0"/>
              <a:t>y</a:t>
            </a:r>
            <a:r>
              <a:rPr lang="en-US" sz="2400" i="1" dirty="0" err="1" smtClean="0">
                <a:latin typeface="Century Gothic" panose="020B0502020202020204" pitchFamily="34" charset="0"/>
              </a:rPr>
              <a:t>ıkama</a:t>
            </a:r>
            <a:r>
              <a:rPr lang="en-US" sz="2400" i="1" dirty="0" smtClean="0"/>
              <a:t> </a:t>
            </a:r>
            <a:r>
              <a:rPr lang="en-US" sz="2400" dirty="0" err="1"/>
              <a:t>adlı</a:t>
            </a:r>
            <a:r>
              <a:rPr lang="en-US" sz="2400" dirty="0"/>
              <a:t> </a:t>
            </a:r>
            <a:r>
              <a:rPr lang="en-US" sz="2400" dirty="0" err="1"/>
              <a:t>resmi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çaba</a:t>
            </a:r>
            <a:r>
              <a:rPr lang="en-US" sz="2400" dirty="0"/>
              <a:t> </a:t>
            </a:r>
            <a:r>
              <a:rPr lang="en-US" sz="2400" dirty="0" err="1"/>
              <a:t>sarf</a:t>
            </a:r>
            <a:r>
              <a:rPr lang="en-US" sz="2400" dirty="0"/>
              <a:t> </a:t>
            </a:r>
            <a:r>
              <a:rPr lang="en-US" sz="2400" dirty="0" err="1"/>
              <a:t>etti</a:t>
            </a:r>
            <a:r>
              <a:rPr lang="en-US" sz="2400" dirty="0"/>
              <a:t>. Bu </a:t>
            </a:r>
            <a:r>
              <a:rPr lang="en-US" sz="2400" dirty="0" err="1"/>
              <a:t>kompozisyon</a:t>
            </a:r>
            <a:r>
              <a:rPr lang="en-US" sz="2400" dirty="0"/>
              <a:t> </a:t>
            </a:r>
            <a:r>
              <a:rPr lang="en-US" sz="2400" dirty="0" err="1"/>
              <a:t>sayesinde</a:t>
            </a:r>
            <a:r>
              <a:rPr lang="en-US" sz="2400" dirty="0"/>
              <a:t>, </a:t>
            </a:r>
            <a:r>
              <a:rPr lang="en-US" sz="2400" dirty="0" err="1"/>
              <a:t>küçük</a:t>
            </a:r>
            <a:r>
              <a:rPr lang="en-US" sz="2400" dirty="0"/>
              <a:t> </a:t>
            </a:r>
            <a:r>
              <a:rPr lang="en-US" sz="2400" dirty="0" err="1"/>
              <a:t>şey</a:t>
            </a:r>
            <a:r>
              <a:rPr lang="en-US" sz="2400" dirty="0"/>
              <a:t> </a:t>
            </a:r>
            <a:r>
              <a:rPr lang="en-US" sz="2400" dirty="0" err="1"/>
              <a:t>zenginleştirilir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bebeği</a:t>
            </a:r>
            <a:r>
              <a:rPr lang="en-US" sz="2400" dirty="0"/>
              <a:t> </a:t>
            </a:r>
            <a:r>
              <a:rPr lang="en-US" sz="2400" dirty="0" err="1"/>
              <a:t>dikkatle</a:t>
            </a:r>
            <a:r>
              <a:rPr lang="en-US" sz="2400" dirty="0"/>
              <a:t> </a:t>
            </a:r>
            <a:r>
              <a:rPr lang="en-US" sz="2400" dirty="0" err="1"/>
              <a:t>taşıyan</a:t>
            </a:r>
            <a:r>
              <a:rPr lang="en-US" sz="2400" dirty="0"/>
              <a:t> </a:t>
            </a:r>
            <a:r>
              <a:rPr lang="en-US" sz="2400" dirty="0" err="1"/>
              <a:t>annenin</a:t>
            </a:r>
            <a:r>
              <a:rPr lang="en-US" sz="2400" dirty="0"/>
              <a:t> </a:t>
            </a:r>
            <a:r>
              <a:rPr lang="en-US" sz="2400" dirty="0" err="1"/>
              <a:t>bakımı</a:t>
            </a:r>
            <a:r>
              <a:rPr lang="en-US" sz="2400" dirty="0"/>
              <a:t>, </a:t>
            </a:r>
            <a:r>
              <a:rPr lang="en-US" sz="2400" dirty="0" err="1"/>
              <a:t>insan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sevginin</a:t>
            </a:r>
            <a:r>
              <a:rPr lang="en-US" sz="2400" dirty="0"/>
              <a:t> </a:t>
            </a:r>
            <a:r>
              <a:rPr lang="en-US" sz="2400" dirty="0" err="1"/>
              <a:t>sembolü</a:t>
            </a:r>
            <a:r>
              <a:rPr lang="en-US" sz="2400" dirty="0"/>
              <a:t> </a:t>
            </a:r>
            <a:r>
              <a:rPr lang="en-US" sz="2400" dirty="0" err="1"/>
              <a:t>haline</a:t>
            </a:r>
            <a:r>
              <a:rPr lang="en-US" sz="2400" dirty="0"/>
              <a:t> </a:t>
            </a:r>
            <a:r>
              <a:rPr lang="en-US" sz="2400" dirty="0" err="1"/>
              <a:t>gelir</a:t>
            </a:r>
            <a:r>
              <a:rPr lang="en-US" sz="2400" dirty="0"/>
              <a:t>. </a:t>
            </a:r>
            <a:r>
              <a:rPr lang="en-US" sz="2400" dirty="0" err="1"/>
              <a:t>Ortam</a:t>
            </a:r>
            <a:r>
              <a:rPr lang="en-US" sz="2400" dirty="0"/>
              <a:t> </a:t>
            </a:r>
            <a:r>
              <a:rPr lang="en-US" sz="2400" dirty="0" err="1"/>
              <a:t>mütevazı</a:t>
            </a:r>
            <a:r>
              <a:rPr lang="en-US" sz="2400" dirty="0"/>
              <a:t>, </a:t>
            </a:r>
            <a:r>
              <a:rPr lang="en-US" sz="2400" dirty="0" err="1"/>
              <a:t>yorgun</a:t>
            </a:r>
            <a:r>
              <a:rPr lang="en-US" sz="2400" dirty="0"/>
              <a:t> </a:t>
            </a:r>
            <a:r>
              <a:rPr lang="en-US" sz="2400" dirty="0" err="1"/>
              <a:t>anne</a:t>
            </a:r>
            <a:r>
              <a:rPr lang="en-US" sz="2400" dirty="0"/>
              <a:t> </a:t>
            </a:r>
            <a:r>
              <a:rPr lang="en-US" sz="2400" dirty="0" err="1"/>
              <a:t>figürü</a:t>
            </a:r>
            <a:r>
              <a:rPr lang="en-US" sz="2400" dirty="0"/>
              <a:t>. </a:t>
            </a:r>
            <a:r>
              <a:rPr lang="en-US" sz="2400" dirty="0" err="1" smtClean="0"/>
              <a:t>Luchian</a:t>
            </a:r>
            <a:r>
              <a:rPr lang="en-US" sz="2400" dirty="0" smtClean="0"/>
              <a:t> </a:t>
            </a:r>
            <a:r>
              <a:rPr lang="en-US" sz="2400" dirty="0" err="1"/>
              <a:t>bunu</a:t>
            </a:r>
            <a:r>
              <a:rPr lang="en-US" sz="2400" dirty="0"/>
              <a:t>, </a:t>
            </a:r>
            <a:r>
              <a:rPr lang="en-US" sz="2400" dirty="0" err="1"/>
              <a:t>umutları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duyguları</a:t>
            </a:r>
            <a:r>
              <a:rPr lang="en-US" sz="2400" dirty="0"/>
              <a:t> </a:t>
            </a:r>
            <a:r>
              <a:rPr lang="en-US" sz="2400" dirty="0" err="1"/>
              <a:t>yaratılışları</a:t>
            </a:r>
            <a:r>
              <a:rPr lang="en-US" sz="2400" dirty="0"/>
              <a:t> </a:t>
            </a:r>
            <a:r>
              <a:rPr lang="en-US" sz="2400" dirty="0" err="1"/>
              <a:t>boyunca</a:t>
            </a:r>
            <a:r>
              <a:rPr lang="en-US" sz="2400" dirty="0"/>
              <a:t> </a:t>
            </a:r>
            <a:r>
              <a:rPr lang="en-US" sz="2400" dirty="0" err="1"/>
              <a:t>öğeleri</a:t>
            </a:r>
            <a:r>
              <a:rPr lang="en-US" sz="2400" dirty="0"/>
              <a:t> </a:t>
            </a:r>
            <a:r>
              <a:rPr lang="en-US" sz="2400" dirty="0" err="1"/>
              <a:t>yönlendiren</a:t>
            </a:r>
            <a:r>
              <a:rPr lang="en-US" sz="2400" dirty="0"/>
              <a:t> </a:t>
            </a:r>
            <a:r>
              <a:rPr lang="en-US" sz="2400" dirty="0" err="1"/>
              <a:t>sıradan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basit</a:t>
            </a:r>
            <a:r>
              <a:rPr lang="en-US" sz="2400" dirty="0"/>
              <a:t> </a:t>
            </a:r>
            <a:r>
              <a:rPr lang="en-US" sz="2400" dirty="0" err="1"/>
              <a:t>insanların</a:t>
            </a:r>
            <a:r>
              <a:rPr lang="en-US" sz="2400" dirty="0"/>
              <a:t> </a:t>
            </a:r>
            <a:r>
              <a:rPr lang="en-US" sz="2400" dirty="0" err="1"/>
              <a:t>ortamını</a:t>
            </a:r>
            <a:r>
              <a:rPr lang="en-US" sz="2400" dirty="0"/>
              <a:t> </a:t>
            </a:r>
            <a:r>
              <a:rPr lang="en-US" sz="2400" dirty="0" err="1"/>
              <a:t>çağrıştırıyor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206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manzaralar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Mahalaua</a:t>
            </a:r>
            <a:r>
              <a:rPr lang="en-US" dirty="0"/>
              <a:t> </a:t>
            </a:r>
            <a:r>
              <a:rPr lang="en-US" dirty="0" err="1" smtClean="0"/>
              <a:t>Dracului</a:t>
            </a:r>
            <a:r>
              <a:rPr lang="en-US" dirty="0" smtClean="0"/>
              <a:t> / </a:t>
            </a:r>
            <a:r>
              <a:rPr lang="en-US" dirty="0" err="1" smtClean="0"/>
              <a:t>lanet</a:t>
            </a:r>
            <a:r>
              <a:rPr lang="en-US" dirty="0" smtClean="0"/>
              <a:t> </a:t>
            </a:r>
            <a:r>
              <a:rPr lang="en-US" dirty="0" err="1" smtClean="0"/>
              <a:t>gecekondu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800" y="2707960"/>
            <a:ext cx="6669345" cy="34916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Hayatı</a:t>
            </a:r>
            <a:r>
              <a:rPr lang="en-US" sz="3600" dirty="0"/>
              <a:t> - İlk </a:t>
            </a:r>
            <a:r>
              <a:rPr lang="en-US" sz="3600" dirty="0" err="1"/>
              <a:t>yılları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27939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 err="1" smtClean="0"/>
              <a:t>Dumitru</a:t>
            </a:r>
            <a:r>
              <a:rPr lang="en-US" sz="2400" dirty="0" smtClean="0"/>
              <a:t> </a:t>
            </a:r>
            <a:r>
              <a:rPr lang="en-US" sz="2400" dirty="0" err="1"/>
              <a:t>Luchian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Elena </a:t>
            </a:r>
            <a:r>
              <a:rPr lang="en-US" sz="2400" dirty="0" err="1"/>
              <a:t>Chiriacescu'nun</a:t>
            </a:r>
            <a:r>
              <a:rPr lang="en-US" sz="2400" dirty="0"/>
              <a:t> </a:t>
            </a:r>
            <a:r>
              <a:rPr lang="en-US" sz="2400" dirty="0" err="1"/>
              <a:t>oğlu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Botoșani</a:t>
            </a:r>
            <a:r>
              <a:rPr lang="en-US" sz="2400" dirty="0"/>
              <a:t> </a:t>
            </a:r>
            <a:r>
              <a:rPr lang="en-US" sz="2400" dirty="0" err="1"/>
              <a:t>ilinin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köyü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Ștefănești'de</a:t>
            </a:r>
            <a:r>
              <a:rPr lang="en-US" sz="2400" dirty="0"/>
              <a:t> </a:t>
            </a:r>
            <a:r>
              <a:rPr lang="en-US" sz="2400" dirty="0" err="1"/>
              <a:t>doğdu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Luchian</a:t>
            </a:r>
            <a:r>
              <a:rPr lang="en-US" sz="2400" dirty="0" smtClean="0"/>
              <a:t> </a:t>
            </a:r>
            <a:r>
              <a:rPr lang="en-US" sz="2400" dirty="0" err="1"/>
              <a:t>ailesi</a:t>
            </a:r>
            <a:r>
              <a:rPr lang="en-US" sz="2400" dirty="0"/>
              <a:t> 1873'te </a:t>
            </a:r>
            <a:r>
              <a:rPr lang="en-US" sz="2400" dirty="0" err="1"/>
              <a:t>Bükreş'e</a:t>
            </a:r>
            <a:r>
              <a:rPr lang="en-US" sz="2400" dirty="0"/>
              <a:t> </a:t>
            </a:r>
            <a:r>
              <a:rPr lang="en-US" sz="2400" dirty="0" err="1"/>
              <a:t>taşındı</a:t>
            </a:r>
            <a:r>
              <a:rPr lang="en-US" sz="2400" dirty="0"/>
              <a:t>. </a:t>
            </a:r>
            <a:r>
              <a:rPr lang="en-US" sz="2400" dirty="0" err="1"/>
              <a:t>Annesi</a:t>
            </a:r>
            <a:r>
              <a:rPr lang="en-US" sz="2400" dirty="0"/>
              <a:t> </a:t>
            </a:r>
            <a:r>
              <a:rPr lang="en-US" sz="2400" dirty="0" err="1"/>
              <a:t>babasının</a:t>
            </a:r>
            <a:r>
              <a:rPr lang="en-US" sz="2400" dirty="0"/>
              <a:t> </a:t>
            </a:r>
            <a:r>
              <a:rPr lang="en-US" sz="2400" dirty="0" err="1"/>
              <a:t>yolunu</a:t>
            </a:r>
            <a:r>
              <a:rPr lang="en-US" sz="2400" dirty="0"/>
              <a:t> </a:t>
            </a:r>
            <a:r>
              <a:rPr lang="en-US" sz="2400" dirty="0" err="1"/>
              <a:t>takip</a:t>
            </a:r>
            <a:r>
              <a:rPr lang="en-US" sz="2400" dirty="0"/>
              <a:t> </a:t>
            </a:r>
            <a:r>
              <a:rPr lang="en-US" sz="2400" dirty="0" err="1"/>
              <a:t>edip</a:t>
            </a:r>
            <a:r>
              <a:rPr lang="en-US" sz="2400" dirty="0"/>
              <a:t> </a:t>
            </a:r>
            <a:r>
              <a:rPr lang="en-US" sz="2400" dirty="0" err="1"/>
              <a:t>Askeri</a:t>
            </a:r>
            <a:r>
              <a:rPr lang="en-US" sz="2400" dirty="0"/>
              <a:t> </a:t>
            </a:r>
            <a:r>
              <a:rPr lang="en-US" sz="2400" dirty="0" err="1"/>
              <a:t>Okul'a</a:t>
            </a:r>
            <a:r>
              <a:rPr lang="en-US" sz="2400" dirty="0"/>
              <a:t> </a:t>
            </a:r>
            <a:r>
              <a:rPr lang="en-US" sz="2400" dirty="0" err="1"/>
              <a:t>katılmasını</a:t>
            </a:r>
            <a:r>
              <a:rPr lang="en-US" sz="2400" dirty="0"/>
              <a:t> </a:t>
            </a:r>
            <a:r>
              <a:rPr lang="en-US" sz="2400" dirty="0" err="1"/>
              <a:t>istedi</a:t>
            </a:r>
            <a:r>
              <a:rPr lang="en-US" sz="2400" dirty="0"/>
              <a:t>. </a:t>
            </a:r>
            <a:r>
              <a:rPr lang="en-US" sz="2400" dirty="0" err="1"/>
              <a:t>Bunun</a:t>
            </a:r>
            <a:r>
              <a:rPr lang="en-US" sz="2400" dirty="0"/>
              <a:t> </a:t>
            </a:r>
            <a:r>
              <a:rPr lang="en-US" sz="2400" dirty="0" err="1"/>
              <a:t>yerine</a:t>
            </a:r>
            <a:r>
              <a:rPr lang="en-US" sz="2400" dirty="0"/>
              <a:t>, 1885'te </a:t>
            </a:r>
            <a:r>
              <a:rPr lang="en-US" sz="2400" dirty="0" err="1"/>
              <a:t>Luchian</a:t>
            </a:r>
            <a:r>
              <a:rPr lang="en-US" sz="2400" dirty="0"/>
              <a:t>, </a:t>
            </a:r>
            <a:r>
              <a:rPr lang="en-US" sz="2400" dirty="0" err="1"/>
              <a:t>Güzel</a:t>
            </a:r>
            <a:r>
              <a:rPr lang="en-US" sz="2400" dirty="0"/>
              <a:t> </a:t>
            </a:r>
            <a:r>
              <a:rPr lang="en-US" sz="2400" dirty="0" err="1"/>
              <a:t>Sanatlar</a:t>
            </a:r>
            <a:r>
              <a:rPr lang="en-US" sz="2400" dirty="0"/>
              <a:t> </a:t>
            </a:r>
            <a:r>
              <a:rPr lang="en-US" sz="2400" dirty="0" err="1"/>
              <a:t>Okulu'nda</a:t>
            </a:r>
            <a:r>
              <a:rPr lang="en-US" sz="2400" dirty="0"/>
              <a:t> </a:t>
            </a:r>
            <a:r>
              <a:rPr lang="en-US" sz="2400" dirty="0" err="1"/>
              <a:t>resim</a:t>
            </a:r>
            <a:r>
              <a:rPr lang="en-US" sz="2400" dirty="0"/>
              <a:t> </a:t>
            </a:r>
            <a:r>
              <a:rPr lang="en-US" sz="2400" dirty="0" err="1"/>
              <a:t>sınıfına</a:t>
            </a:r>
            <a:r>
              <a:rPr lang="en-US" sz="2400" dirty="0"/>
              <a:t> </a:t>
            </a:r>
            <a:r>
              <a:rPr lang="en-US" sz="2400" dirty="0" err="1"/>
              <a:t>katıldı</a:t>
            </a:r>
            <a:r>
              <a:rPr lang="en-US" sz="2400" dirty="0"/>
              <a:t>. </a:t>
            </a:r>
            <a:r>
              <a:rPr lang="en-US" sz="2400" dirty="0" err="1"/>
              <a:t>Burada</a:t>
            </a:r>
            <a:r>
              <a:rPr lang="en-US" sz="2400" dirty="0"/>
              <a:t>, </a:t>
            </a:r>
            <a:r>
              <a:rPr lang="en-US" sz="2400" dirty="0" err="1"/>
              <a:t>sanat</a:t>
            </a:r>
            <a:r>
              <a:rPr lang="en-US" sz="2400" dirty="0"/>
              <a:t> </a:t>
            </a:r>
            <a:r>
              <a:rPr lang="en-US" sz="2400" dirty="0" err="1"/>
              <a:t>hayatında</a:t>
            </a:r>
            <a:r>
              <a:rPr lang="en-US" sz="2400" dirty="0"/>
              <a:t> </a:t>
            </a:r>
            <a:r>
              <a:rPr lang="en-US" sz="2400" dirty="0" err="1"/>
              <a:t>büyük</a:t>
            </a:r>
            <a:r>
              <a:rPr lang="en-US" sz="2400" dirty="0"/>
              <a:t> </a:t>
            </a:r>
            <a:r>
              <a:rPr lang="en-US" sz="2400" dirty="0" err="1"/>
              <a:t>etkisi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Nicolae</a:t>
            </a:r>
            <a:r>
              <a:rPr lang="en-US" sz="2400" dirty="0"/>
              <a:t> </a:t>
            </a:r>
            <a:r>
              <a:rPr lang="en-US" sz="2400" dirty="0" err="1"/>
              <a:t>Grigorescu</a:t>
            </a:r>
            <a:r>
              <a:rPr lang="en-US" sz="2400" dirty="0"/>
              <a:t> </a:t>
            </a:r>
            <a:r>
              <a:rPr lang="en-US" sz="2400" dirty="0" err="1"/>
              <a:t>onu</a:t>
            </a:r>
            <a:r>
              <a:rPr lang="en-US" sz="2400" dirty="0"/>
              <a:t> </a:t>
            </a:r>
            <a:r>
              <a:rPr lang="en-US" sz="2400" dirty="0" err="1"/>
              <a:t>sanat</a:t>
            </a:r>
            <a:r>
              <a:rPr lang="en-US" sz="2400" dirty="0"/>
              <a:t> </a:t>
            </a:r>
            <a:r>
              <a:rPr lang="en-US" sz="2400" dirty="0" err="1"/>
              <a:t>kariyerine</a:t>
            </a:r>
            <a:r>
              <a:rPr lang="en-US" sz="2400" dirty="0"/>
              <a:t> </a:t>
            </a:r>
            <a:r>
              <a:rPr lang="en-US" sz="2400" dirty="0" err="1"/>
              <a:t>devam</a:t>
            </a:r>
            <a:r>
              <a:rPr lang="en-US" sz="2400" dirty="0"/>
              <a:t> </a:t>
            </a:r>
            <a:r>
              <a:rPr lang="en-US" sz="2400" dirty="0" err="1"/>
              <a:t>etmesi</a:t>
            </a:r>
            <a:r>
              <a:rPr lang="en-US" sz="2400" dirty="0"/>
              <a:t> </a:t>
            </a:r>
            <a:r>
              <a:rPr lang="en-US" sz="2400" dirty="0" err="1"/>
              <a:t>konusunda</a:t>
            </a:r>
            <a:r>
              <a:rPr lang="en-US" sz="2400" dirty="0"/>
              <a:t> </a:t>
            </a:r>
            <a:r>
              <a:rPr lang="en-US" sz="2400" dirty="0" err="1"/>
              <a:t>teşvik</a:t>
            </a:r>
            <a:r>
              <a:rPr lang="en-US" sz="2400" dirty="0"/>
              <a:t> </a:t>
            </a:r>
            <a:r>
              <a:rPr lang="en-US" sz="2400" dirty="0" err="1"/>
              <a:t>etti</a:t>
            </a:r>
            <a:r>
              <a:rPr lang="en-US" sz="2400" dirty="0" smtClean="0"/>
              <a:t>.</a:t>
            </a:r>
            <a:endParaRPr lang="en-US" sz="2400" dirty="0"/>
          </a:p>
          <a:p>
            <a:pPr algn="just"/>
            <a:r>
              <a:rPr lang="en-US" sz="2400" dirty="0"/>
              <a:t>1889 </a:t>
            </a:r>
            <a:r>
              <a:rPr lang="en-US" sz="2400" dirty="0" err="1"/>
              <a:t>sonbaharından</a:t>
            </a:r>
            <a:r>
              <a:rPr lang="en-US" sz="2400" dirty="0"/>
              <a:t> </a:t>
            </a:r>
            <a:r>
              <a:rPr lang="en-US" sz="2400" dirty="0" err="1"/>
              <a:t>itibaren</a:t>
            </a:r>
            <a:r>
              <a:rPr lang="en-US" sz="2400" dirty="0"/>
              <a:t> </a:t>
            </a:r>
            <a:r>
              <a:rPr lang="en-US" sz="2400" dirty="0" err="1"/>
              <a:t>Luchian</a:t>
            </a:r>
            <a:r>
              <a:rPr lang="en-US" sz="2400" dirty="0"/>
              <a:t>, </a:t>
            </a:r>
            <a:r>
              <a:rPr lang="en-US" sz="2400" dirty="0" err="1"/>
              <a:t>Münih</a:t>
            </a:r>
            <a:r>
              <a:rPr lang="en-US" sz="2400" dirty="0"/>
              <a:t> </a:t>
            </a:r>
            <a:r>
              <a:rPr lang="en-US" sz="2400" dirty="0" err="1"/>
              <a:t>Güzel</a:t>
            </a:r>
            <a:r>
              <a:rPr lang="en-US" sz="2400" dirty="0"/>
              <a:t> </a:t>
            </a:r>
            <a:r>
              <a:rPr lang="en-US" sz="2400" dirty="0" err="1"/>
              <a:t>Sanatlar</a:t>
            </a:r>
            <a:r>
              <a:rPr lang="en-US" sz="2400" dirty="0"/>
              <a:t> </a:t>
            </a:r>
            <a:r>
              <a:rPr lang="en-US" sz="2400" dirty="0" err="1"/>
              <a:t>Akademisi'nde</a:t>
            </a:r>
            <a:r>
              <a:rPr lang="en-US" sz="2400" dirty="0"/>
              <a:t> </a:t>
            </a:r>
            <a:r>
              <a:rPr lang="en-US" sz="2400" dirty="0" err="1"/>
              <a:t>iki</a:t>
            </a:r>
            <a:r>
              <a:rPr lang="en-US" sz="2400" dirty="0"/>
              <a:t> </a:t>
            </a:r>
            <a:r>
              <a:rPr lang="en-US" sz="2400" dirty="0" err="1"/>
              <a:t>dönem</a:t>
            </a:r>
            <a:r>
              <a:rPr lang="en-US" sz="2400" dirty="0"/>
              <a:t> </a:t>
            </a:r>
            <a:r>
              <a:rPr lang="en-US" sz="2400" dirty="0" err="1"/>
              <a:t>okumuş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burada</a:t>
            </a:r>
            <a:r>
              <a:rPr lang="en-US" sz="2400" dirty="0"/>
              <a:t> Correggio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Rembrandt'ın</a:t>
            </a:r>
            <a:r>
              <a:rPr lang="en-US" sz="2400" dirty="0"/>
              <a:t> </a:t>
            </a:r>
            <a:r>
              <a:rPr lang="en-US" sz="2400" dirty="0" err="1"/>
              <a:t>Kunstareal'da</a:t>
            </a:r>
            <a:r>
              <a:rPr lang="en-US" sz="2400" dirty="0"/>
              <a:t> </a:t>
            </a:r>
            <a:r>
              <a:rPr lang="en-US" sz="2400" dirty="0" err="1"/>
              <a:t>bulunan</a:t>
            </a:r>
            <a:r>
              <a:rPr lang="en-US" sz="2400" dirty="0"/>
              <a:t> </a:t>
            </a:r>
            <a:r>
              <a:rPr lang="en-US" sz="2400" dirty="0" err="1"/>
              <a:t>eserlerinin</a:t>
            </a:r>
            <a:r>
              <a:rPr lang="en-US" sz="2400" dirty="0"/>
              <a:t> </a:t>
            </a:r>
            <a:r>
              <a:rPr lang="en-US" sz="2400" dirty="0" err="1"/>
              <a:t>kopyalarını</a:t>
            </a:r>
            <a:r>
              <a:rPr lang="en-US" sz="2400" dirty="0"/>
              <a:t> </a:t>
            </a:r>
            <a:r>
              <a:rPr lang="en-US" sz="2400" dirty="0" err="1"/>
              <a:t>yaratmıştır</a:t>
            </a:r>
            <a:r>
              <a:rPr lang="en-US" sz="2400" dirty="0"/>
              <a:t>. </a:t>
            </a:r>
            <a:r>
              <a:rPr lang="en-US" sz="2400" dirty="0" err="1"/>
              <a:t>Romanya'ya</a:t>
            </a:r>
            <a:r>
              <a:rPr lang="en-US" sz="2400" dirty="0"/>
              <a:t> </a:t>
            </a:r>
            <a:r>
              <a:rPr lang="en-US" sz="2400" dirty="0" err="1"/>
              <a:t>döndükten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, </a:t>
            </a:r>
            <a:r>
              <a:rPr lang="en-US" sz="2400" i="1" dirty="0" err="1"/>
              <a:t>Cercul</a:t>
            </a:r>
            <a:r>
              <a:rPr lang="en-US" sz="2400" i="1" dirty="0"/>
              <a:t> Artistic </a:t>
            </a:r>
            <a:r>
              <a:rPr lang="en-US" sz="2400" dirty="0" err="1"/>
              <a:t>sanat</a:t>
            </a:r>
            <a:r>
              <a:rPr lang="en-US" sz="2400" dirty="0"/>
              <a:t> </a:t>
            </a:r>
            <a:r>
              <a:rPr lang="en-US" sz="2400" dirty="0" err="1"/>
              <a:t>grubunun</a:t>
            </a:r>
            <a:r>
              <a:rPr lang="en-US" sz="2400" dirty="0"/>
              <a:t> ilk </a:t>
            </a:r>
            <a:r>
              <a:rPr lang="en-US" sz="2400" dirty="0" err="1"/>
              <a:t>sergisinde</a:t>
            </a:r>
            <a:r>
              <a:rPr lang="en-US" sz="2400" dirty="0"/>
              <a:t> </a:t>
            </a:r>
            <a:r>
              <a:rPr lang="en-US" sz="2400" dirty="0" err="1"/>
              <a:t>yer</a:t>
            </a:r>
            <a:r>
              <a:rPr lang="en-US" sz="2400" dirty="0"/>
              <a:t> </a:t>
            </a:r>
            <a:r>
              <a:rPr lang="en-US" sz="2400" dirty="0" err="1"/>
              <a:t>aldı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marginea</a:t>
            </a:r>
            <a:r>
              <a:rPr lang="en-US" dirty="0"/>
              <a:t> </a:t>
            </a:r>
            <a:r>
              <a:rPr lang="en-US" dirty="0" err="1" smtClean="0"/>
              <a:t>satului</a:t>
            </a:r>
            <a:r>
              <a:rPr lang="en-US" dirty="0" smtClean="0"/>
              <a:t> / </a:t>
            </a:r>
            <a:r>
              <a:rPr lang="en-US" dirty="0" err="1" smtClean="0"/>
              <a:t>k</a:t>
            </a:r>
            <a:r>
              <a:rPr lang="en-US" dirty="0" err="1" smtClean="0">
                <a:latin typeface="Century Gothic" panose="020B0502020202020204" pitchFamily="34" charset="0"/>
              </a:rPr>
              <a:t>öyün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kenarında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572" y="2718059"/>
            <a:ext cx="5298439" cy="37009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743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err="1" smtClean="0"/>
              <a:t>bătrânești</a:t>
            </a:r>
            <a:r>
              <a:rPr lang="en-US" dirty="0" smtClean="0"/>
              <a:t> / </a:t>
            </a:r>
            <a:r>
              <a:rPr lang="en-US" dirty="0" err="1" smtClean="0"/>
              <a:t>eski</a:t>
            </a:r>
            <a:r>
              <a:rPr lang="en-US" dirty="0" smtClean="0"/>
              <a:t> </a:t>
            </a:r>
            <a:r>
              <a:rPr lang="en-US" dirty="0" err="1" smtClean="0"/>
              <a:t>evler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626" y="1871898"/>
            <a:ext cx="5298162" cy="3876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897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Sălcii</a:t>
            </a:r>
            <a:r>
              <a:rPr lang="en-US" dirty="0"/>
              <a:t> la </a:t>
            </a:r>
            <a:r>
              <a:rPr lang="en-US" dirty="0" err="1" smtClean="0"/>
              <a:t>Brebu</a:t>
            </a:r>
            <a:r>
              <a:rPr lang="en-US" dirty="0" smtClean="0"/>
              <a:t> / </a:t>
            </a:r>
            <a:r>
              <a:rPr lang="en-US" dirty="0" err="1" smtClean="0"/>
              <a:t>Brebuda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err="1" smtClean="0">
                <a:latin typeface="Century Gothic" panose="020B0502020202020204" pitchFamily="34" charset="0"/>
              </a:rPr>
              <a:t>öğüt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ağacı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333" y="2784276"/>
            <a:ext cx="4865638" cy="33879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9477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Peisaj</a:t>
            </a:r>
            <a:r>
              <a:rPr lang="en-US" dirty="0"/>
              <a:t> la </a:t>
            </a:r>
            <a:r>
              <a:rPr lang="en-US" dirty="0" err="1" smtClean="0"/>
              <a:t>nămiezi</a:t>
            </a:r>
            <a:r>
              <a:rPr lang="en-US" dirty="0" smtClean="0"/>
              <a:t> / </a:t>
            </a:r>
            <a:r>
              <a:rPr lang="en-US" dirty="0" err="1" smtClean="0">
                <a:latin typeface="Century Gothic" panose="020B0502020202020204" pitchFamily="34" charset="0"/>
              </a:rPr>
              <a:t>öğlen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 smtClean="0"/>
              <a:t>manzara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740" y="2811894"/>
            <a:ext cx="4658356" cy="32416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8082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/>
              <a:t>Luchian'ın</a:t>
            </a:r>
            <a:r>
              <a:rPr lang="en-US" sz="2400" dirty="0"/>
              <a:t> </a:t>
            </a:r>
            <a:r>
              <a:rPr lang="en-US" sz="2400" dirty="0" err="1"/>
              <a:t>peyzajlarında</a:t>
            </a:r>
            <a:r>
              <a:rPr lang="en-US" sz="2400" dirty="0"/>
              <a:t> </a:t>
            </a:r>
            <a:r>
              <a:rPr lang="en-US" sz="2400" dirty="0" err="1"/>
              <a:t>atmosfer</a:t>
            </a:r>
            <a:r>
              <a:rPr lang="en-US" sz="2400" dirty="0"/>
              <a:t>, </a:t>
            </a:r>
            <a:r>
              <a:rPr lang="en-US" sz="2400" dirty="0" err="1"/>
              <a:t>nesneler</a:t>
            </a:r>
            <a:r>
              <a:rPr lang="en-US" sz="2400" dirty="0"/>
              <a:t>, </a:t>
            </a:r>
            <a:r>
              <a:rPr lang="en-US" sz="2400" dirty="0" err="1"/>
              <a:t>mevsim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/>
              <a:t>araçların</a:t>
            </a:r>
            <a:r>
              <a:rPr lang="en-US" sz="2400" dirty="0"/>
              <a:t> minimal </a:t>
            </a:r>
            <a:r>
              <a:rPr lang="en-US" sz="2400" dirty="0" err="1"/>
              <a:t>kullanımıyla</a:t>
            </a:r>
            <a:r>
              <a:rPr lang="en-US" sz="2400" dirty="0"/>
              <a:t> her </a:t>
            </a:r>
            <a:r>
              <a:rPr lang="en-US" sz="2400" dirty="0" err="1"/>
              <a:t>şeyin</a:t>
            </a:r>
            <a:r>
              <a:rPr lang="en-US" sz="2400" dirty="0"/>
              <a:t> </a:t>
            </a:r>
            <a:r>
              <a:rPr lang="en-US" sz="2400" dirty="0" err="1"/>
              <a:t>sadece</a:t>
            </a:r>
            <a:r>
              <a:rPr lang="en-US" sz="2400" dirty="0"/>
              <a:t> </a:t>
            </a:r>
            <a:r>
              <a:rPr lang="en-US" sz="2400" dirty="0" err="1"/>
              <a:t>önerilmediği</a:t>
            </a:r>
            <a:r>
              <a:rPr lang="en-US" sz="2400" dirty="0"/>
              <a:t>, </a:t>
            </a:r>
            <a:r>
              <a:rPr lang="en-US" sz="2400" dirty="0" err="1"/>
              <a:t>ancak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doğru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şekilde</a:t>
            </a:r>
            <a:r>
              <a:rPr lang="en-US" sz="2400" dirty="0"/>
              <a:t> </a:t>
            </a:r>
            <a:r>
              <a:rPr lang="en-US" sz="2400" dirty="0" err="1"/>
              <a:t>belirtildiği</a:t>
            </a:r>
            <a:r>
              <a:rPr lang="en-US" sz="2400" dirty="0"/>
              <a:t> </a:t>
            </a:r>
            <a:r>
              <a:rPr lang="en-US" sz="2400" dirty="0" err="1"/>
              <a:t>belirtilmektedir</a:t>
            </a:r>
            <a:r>
              <a:rPr lang="en-US" sz="2400" dirty="0"/>
              <a:t>. </a:t>
            </a:r>
            <a:r>
              <a:rPr lang="en-US" sz="2400" dirty="0" err="1" smtClean="0"/>
              <a:t>Luhiana</a:t>
            </a:r>
            <a:r>
              <a:rPr lang="en-US" sz="2400" dirty="0" smtClean="0"/>
              <a:t> </a:t>
            </a:r>
            <a:r>
              <a:rPr lang="en-US" sz="2400" dirty="0" err="1" smtClean="0"/>
              <a:t>kadar</a:t>
            </a:r>
            <a:r>
              <a:rPr lang="en-US" sz="2400" dirty="0" smtClean="0"/>
              <a:t> </a:t>
            </a:r>
            <a:r>
              <a:rPr lang="en-US" sz="2400" dirty="0" err="1"/>
              <a:t>hiçbir</a:t>
            </a:r>
            <a:r>
              <a:rPr lang="en-US" sz="2400" dirty="0"/>
              <a:t> </a:t>
            </a:r>
            <a:r>
              <a:rPr lang="en-US" sz="2400" dirty="0" err="1"/>
              <a:t>Romen</a:t>
            </a:r>
            <a:r>
              <a:rPr lang="en-US" sz="2400" dirty="0"/>
              <a:t> </a:t>
            </a:r>
            <a:r>
              <a:rPr lang="en-US" sz="2400" dirty="0" err="1"/>
              <a:t>sanatçısı</a:t>
            </a:r>
            <a:r>
              <a:rPr lang="en-US" sz="2400" dirty="0"/>
              <a:t>, </a:t>
            </a:r>
            <a:r>
              <a:rPr lang="en-US" sz="2400" dirty="0" err="1"/>
              <a:t>ağaçların</a:t>
            </a:r>
            <a:r>
              <a:rPr lang="en-US" sz="2400" dirty="0"/>
              <a:t> </a:t>
            </a:r>
            <a:r>
              <a:rPr lang="en-US" sz="2400" dirty="0" err="1"/>
              <a:t>hareket</a:t>
            </a:r>
            <a:r>
              <a:rPr lang="en-US" sz="2400" dirty="0"/>
              <a:t> </a:t>
            </a:r>
            <a:r>
              <a:rPr lang="en-US" sz="2400" dirty="0" err="1"/>
              <a:t>eden</a:t>
            </a:r>
            <a:r>
              <a:rPr lang="en-US" sz="2400" dirty="0"/>
              <a:t> </a:t>
            </a:r>
            <a:r>
              <a:rPr lang="en-US" sz="2400" dirty="0" err="1"/>
              <a:t>bitki</a:t>
            </a:r>
            <a:r>
              <a:rPr lang="en-US" sz="2400" dirty="0"/>
              <a:t> </a:t>
            </a:r>
            <a:r>
              <a:rPr lang="en-US" sz="2400" dirty="0" err="1"/>
              <a:t>örtüsü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aynı</a:t>
            </a:r>
            <a:r>
              <a:rPr lang="en-US" sz="2400" dirty="0"/>
              <a:t> </a:t>
            </a:r>
            <a:r>
              <a:rPr lang="en-US" sz="2400" dirty="0" err="1"/>
              <a:t>güçle</a:t>
            </a:r>
            <a:r>
              <a:rPr lang="en-US" sz="2400" dirty="0"/>
              <a:t> </a:t>
            </a:r>
            <a:r>
              <a:rPr lang="en-US" sz="2400" dirty="0" err="1"/>
              <a:t>basit</a:t>
            </a:r>
            <a:r>
              <a:rPr lang="en-US" sz="2400" dirty="0"/>
              <a:t> </a:t>
            </a:r>
            <a:r>
              <a:rPr lang="en-US" sz="2400" dirty="0" err="1"/>
              <a:t>araçlarla</a:t>
            </a:r>
            <a:r>
              <a:rPr lang="en-US" sz="2400" dirty="0"/>
              <a:t> </a:t>
            </a:r>
            <a:r>
              <a:rPr lang="en-US" sz="2400" dirty="0" err="1"/>
              <a:t>uyandırmadı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20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çiçekler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/>
              <a:t>Rengi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saf</a:t>
            </a:r>
            <a:r>
              <a:rPr lang="en-US" sz="2400" dirty="0"/>
              <a:t> </a:t>
            </a:r>
            <a:r>
              <a:rPr lang="en-US" sz="2400" dirty="0" err="1"/>
              <a:t>karıncalanmayı</a:t>
            </a:r>
            <a:r>
              <a:rPr lang="en-US" sz="2400" dirty="0"/>
              <a:t> </a:t>
            </a:r>
            <a:r>
              <a:rPr lang="en-US" sz="2400" dirty="0" err="1"/>
              <a:t>sevdi</a:t>
            </a:r>
            <a:r>
              <a:rPr lang="en-US" sz="2400" dirty="0"/>
              <a:t>, </a:t>
            </a:r>
            <a:r>
              <a:rPr lang="en-US" sz="2400" dirty="0" err="1"/>
              <a:t>onları</a:t>
            </a:r>
            <a:r>
              <a:rPr lang="en-US" sz="2400" dirty="0"/>
              <a:t> </a:t>
            </a:r>
            <a:r>
              <a:rPr lang="en-US" sz="2400" dirty="0" err="1"/>
              <a:t>toprak</a:t>
            </a:r>
            <a:r>
              <a:rPr lang="en-US" sz="2400" dirty="0"/>
              <a:t> </a:t>
            </a:r>
            <a:r>
              <a:rPr lang="en-US" sz="2400" dirty="0" err="1"/>
              <a:t>kaplarına</a:t>
            </a:r>
            <a:r>
              <a:rPr lang="en-US" sz="2400" dirty="0"/>
              <a:t> </a:t>
            </a:r>
            <a:r>
              <a:rPr lang="en-US" sz="2400" dirty="0" err="1"/>
              <a:t>koydu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kompozisyon</a:t>
            </a:r>
            <a:r>
              <a:rPr lang="en-US" sz="2400" dirty="0"/>
              <a:t> </a:t>
            </a:r>
            <a:r>
              <a:rPr lang="en-US" sz="2400" dirty="0" err="1"/>
              <a:t>büyük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titizlikle</a:t>
            </a:r>
            <a:r>
              <a:rPr lang="en-US" sz="2400" dirty="0"/>
              <a:t> </a:t>
            </a:r>
            <a:r>
              <a:rPr lang="en-US" sz="2400" dirty="0" err="1"/>
              <a:t>yaptı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aranjmanlarıyla</a:t>
            </a:r>
            <a:r>
              <a:rPr lang="en-US" sz="2400" dirty="0"/>
              <a:t> </a:t>
            </a:r>
            <a:r>
              <a:rPr lang="en-US" sz="2400" dirty="0" err="1"/>
              <a:t>gerçek</a:t>
            </a:r>
            <a:r>
              <a:rPr lang="en-US" sz="2400" dirty="0"/>
              <a:t> </a:t>
            </a:r>
            <a:r>
              <a:rPr lang="en-US" sz="2400" dirty="0" err="1"/>
              <a:t>kromatik</a:t>
            </a:r>
            <a:r>
              <a:rPr lang="en-US" sz="2400" dirty="0"/>
              <a:t> </a:t>
            </a:r>
            <a:r>
              <a:rPr lang="en-US" sz="2400" dirty="0" err="1"/>
              <a:t>şiirler</a:t>
            </a:r>
            <a:r>
              <a:rPr lang="en-US" sz="2400" dirty="0"/>
              <a:t> </a:t>
            </a:r>
            <a:r>
              <a:rPr lang="en-US" sz="2400" dirty="0" err="1"/>
              <a:t>yaratmayı</a:t>
            </a:r>
            <a:r>
              <a:rPr lang="en-US" sz="2400" dirty="0"/>
              <a:t> </a:t>
            </a:r>
            <a:r>
              <a:rPr lang="en-US" sz="2400" dirty="0" err="1"/>
              <a:t>başardı</a:t>
            </a:r>
            <a:r>
              <a:rPr lang="en-US" sz="2400" dirty="0"/>
              <a:t>. </a:t>
            </a:r>
            <a:r>
              <a:rPr lang="en-US" sz="2400" dirty="0" err="1"/>
              <a:t>Çiçeklerin</a:t>
            </a:r>
            <a:r>
              <a:rPr lang="en-US" sz="2400" dirty="0"/>
              <a:t> </a:t>
            </a:r>
            <a:r>
              <a:rPr lang="en-US" sz="2400" dirty="0" err="1"/>
              <a:t>organizasyonu</a:t>
            </a:r>
            <a:r>
              <a:rPr lang="en-US" sz="2400" dirty="0"/>
              <a:t> </a:t>
            </a:r>
            <a:r>
              <a:rPr lang="en-US" sz="2400" dirty="0" err="1"/>
              <a:t>çalışmalarının</a:t>
            </a:r>
            <a:r>
              <a:rPr lang="en-US" sz="2400" dirty="0"/>
              <a:t> </a:t>
            </a:r>
            <a:r>
              <a:rPr lang="en-US" sz="2400" dirty="0" err="1"/>
              <a:t>çoğunda</a:t>
            </a:r>
            <a:r>
              <a:rPr lang="en-US" sz="2400" dirty="0"/>
              <a:t> </a:t>
            </a:r>
            <a:r>
              <a:rPr lang="en-US" sz="2400" dirty="0" err="1"/>
              <a:t>aynı</a:t>
            </a:r>
            <a:r>
              <a:rPr lang="en-US" sz="2400" dirty="0"/>
              <a:t> </a:t>
            </a:r>
            <a:r>
              <a:rPr lang="en-US" sz="2400" dirty="0" err="1"/>
              <a:t>olsa</a:t>
            </a:r>
            <a:r>
              <a:rPr lang="en-US" sz="2400" dirty="0"/>
              <a:t> bile, her </a:t>
            </a:r>
            <a:r>
              <a:rPr lang="en-US" sz="2400" dirty="0" err="1"/>
              <a:t>birine</a:t>
            </a:r>
            <a:r>
              <a:rPr lang="en-US" sz="2400" dirty="0"/>
              <a:t> </a:t>
            </a:r>
            <a:r>
              <a:rPr lang="en-US" sz="2400" dirty="0" err="1" smtClean="0"/>
              <a:t>renk</a:t>
            </a:r>
            <a:r>
              <a:rPr lang="en-US" sz="2400" dirty="0" smtClean="0"/>
              <a:t> </a:t>
            </a:r>
            <a:r>
              <a:rPr lang="en-US" sz="2400" dirty="0" err="1"/>
              <a:t>yaklaşımı</a:t>
            </a:r>
            <a:r>
              <a:rPr lang="en-US" sz="2400" dirty="0"/>
              <a:t> </a:t>
            </a:r>
            <a:r>
              <a:rPr lang="en-US" sz="2400" dirty="0" err="1"/>
              <a:t>sonsuz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çeşitliliğe</a:t>
            </a:r>
            <a:r>
              <a:rPr lang="en-US" sz="2400" dirty="0"/>
              <a:t> </a:t>
            </a:r>
            <a:r>
              <a:rPr lang="en-US" sz="2400" dirty="0" err="1"/>
              <a:t>yol</a:t>
            </a:r>
            <a:r>
              <a:rPr lang="en-US" sz="2400" dirty="0"/>
              <a:t> </a:t>
            </a:r>
            <a:r>
              <a:rPr lang="en-US" sz="2400" dirty="0" err="1"/>
              <a:t>açar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313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Imortele</a:t>
            </a:r>
            <a:r>
              <a:rPr lang="en-US" dirty="0" smtClean="0"/>
              <a:t> / </a:t>
            </a:r>
            <a:r>
              <a:rPr lang="en-US" dirty="0" err="1" smtClean="0"/>
              <a:t>kuru</a:t>
            </a:r>
            <a:r>
              <a:rPr lang="en-US" dirty="0" smtClean="0"/>
              <a:t> </a:t>
            </a:r>
            <a:r>
              <a:rPr lang="en-US" dirty="0" err="1" smtClean="0"/>
              <a:t>çiçekler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129" y="1515258"/>
            <a:ext cx="5651475" cy="39821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1339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Anemone / </a:t>
            </a:r>
            <a:r>
              <a:rPr lang="en-US" dirty="0" err="1" smtClean="0"/>
              <a:t>Anemon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429" y="483817"/>
            <a:ext cx="4199061" cy="56883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255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Dimitrițe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061" y="382137"/>
            <a:ext cx="4264040" cy="61073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463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Albăstrele</a:t>
            </a:r>
            <a:r>
              <a:rPr lang="en-US" dirty="0" smtClean="0"/>
              <a:t> / </a:t>
            </a:r>
            <a:r>
              <a:rPr lang="en-US" dirty="0" err="1" smtClean="0"/>
              <a:t>peygamber</a:t>
            </a:r>
            <a:r>
              <a:rPr lang="en-US" dirty="0" smtClean="0"/>
              <a:t> </a:t>
            </a:r>
            <a:r>
              <a:rPr lang="en-US" dirty="0" err="1" smtClean="0"/>
              <a:t>çiçeği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790" y="1666859"/>
            <a:ext cx="5598458" cy="40197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420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err="1"/>
              <a:t>Bavyera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Rumen </a:t>
            </a:r>
            <a:r>
              <a:rPr lang="en-US" sz="2400" dirty="0" err="1"/>
              <a:t>okullarının</a:t>
            </a:r>
            <a:r>
              <a:rPr lang="en-US" sz="2400" dirty="0"/>
              <a:t> </a:t>
            </a:r>
            <a:r>
              <a:rPr lang="en-US" sz="2400" dirty="0" err="1"/>
              <a:t>dayattığı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 </a:t>
            </a:r>
            <a:r>
              <a:rPr lang="en-US" sz="2400" dirty="0" err="1"/>
              <a:t>yönergeleri</a:t>
            </a:r>
            <a:r>
              <a:rPr lang="en-US" sz="2400" dirty="0"/>
              <a:t> </a:t>
            </a:r>
            <a:r>
              <a:rPr lang="en-US" sz="2400" dirty="0" err="1"/>
              <a:t>kabul</a:t>
            </a:r>
            <a:r>
              <a:rPr lang="en-US" sz="2400" dirty="0"/>
              <a:t> </a:t>
            </a:r>
            <a:r>
              <a:rPr lang="en-US" sz="2400" dirty="0" err="1"/>
              <a:t>edemedi</a:t>
            </a:r>
            <a:r>
              <a:rPr lang="en-US" sz="2400" dirty="0" smtClean="0"/>
              <a:t>. </a:t>
            </a:r>
            <a:r>
              <a:rPr lang="en-US" sz="2400" dirty="0" err="1"/>
              <a:t>Ertesi</a:t>
            </a:r>
            <a:r>
              <a:rPr lang="en-US" sz="2400" dirty="0"/>
              <a:t> </a:t>
            </a:r>
            <a:r>
              <a:rPr lang="en-US" sz="2400" dirty="0" err="1"/>
              <a:t>yıl</a:t>
            </a:r>
            <a:r>
              <a:rPr lang="en-US" sz="2400" dirty="0"/>
              <a:t>, </a:t>
            </a:r>
            <a:r>
              <a:rPr lang="en-US" sz="2400" i="1" dirty="0" err="1"/>
              <a:t>Académie</a:t>
            </a:r>
            <a:r>
              <a:rPr lang="en-US" sz="2400" i="1" dirty="0"/>
              <a:t> </a:t>
            </a:r>
            <a:r>
              <a:rPr lang="en-US" sz="2400" i="1" dirty="0" err="1"/>
              <a:t>Julian</a:t>
            </a:r>
            <a:r>
              <a:rPr lang="en-US" sz="2400" dirty="0" err="1"/>
              <a:t>'da</a:t>
            </a:r>
            <a:r>
              <a:rPr lang="en-US" sz="2400" dirty="0"/>
              <a:t> </a:t>
            </a:r>
            <a:r>
              <a:rPr lang="en-US" sz="2400" dirty="0" err="1"/>
              <a:t>okuduğu</a:t>
            </a:r>
            <a:r>
              <a:rPr lang="en-US" sz="2400" dirty="0"/>
              <a:t> </a:t>
            </a:r>
            <a:r>
              <a:rPr lang="en-US" sz="2400" dirty="0" err="1"/>
              <a:t>Paris'e</a:t>
            </a:r>
            <a:r>
              <a:rPr lang="en-US" sz="2400" dirty="0"/>
              <a:t> </a:t>
            </a:r>
            <a:r>
              <a:rPr lang="en-US" sz="2400" dirty="0" err="1"/>
              <a:t>gitti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her ne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 </a:t>
            </a:r>
            <a:r>
              <a:rPr lang="en-US" sz="2400" dirty="0" err="1"/>
              <a:t>sanatçı</a:t>
            </a:r>
            <a:r>
              <a:rPr lang="en-US" sz="2400" dirty="0"/>
              <a:t> William-</a:t>
            </a:r>
            <a:r>
              <a:rPr lang="en-US" sz="2400" dirty="0" err="1"/>
              <a:t>Adolphe</a:t>
            </a:r>
            <a:r>
              <a:rPr lang="en-US" sz="2400" dirty="0"/>
              <a:t> </a:t>
            </a:r>
            <a:r>
              <a:rPr lang="en-US" sz="2400" dirty="0" err="1"/>
              <a:t>Bouguereau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öğrenim</a:t>
            </a:r>
            <a:r>
              <a:rPr lang="en-US" sz="2400" dirty="0"/>
              <a:t> </a:t>
            </a:r>
            <a:r>
              <a:rPr lang="en-US" sz="2400" dirty="0" err="1"/>
              <a:t>görse</a:t>
            </a:r>
            <a:r>
              <a:rPr lang="en-US" sz="2400" dirty="0"/>
              <a:t> de, </a:t>
            </a:r>
            <a:r>
              <a:rPr lang="en-US" sz="2400" dirty="0" err="1"/>
              <a:t>izlenimci</a:t>
            </a:r>
            <a:r>
              <a:rPr lang="en-US" sz="2400" dirty="0"/>
              <a:t> </a:t>
            </a:r>
            <a:r>
              <a:rPr lang="en-US" sz="2400" dirty="0" err="1"/>
              <a:t>sanat</a:t>
            </a:r>
            <a:r>
              <a:rPr lang="en-US" sz="2400" dirty="0"/>
              <a:t> </a:t>
            </a:r>
            <a:r>
              <a:rPr lang="en-US" sz="2400" dirty="0" err="1"/>
              <a:t>eserleriyle</a:t>
            </a:r>
            <a:r>
              <a:rPr lang="en-US" sz="2400" dirty="0"/>
              <a:t> </a:t>
            </a:r>
            <a:r>
              <a:rPr lang="en-US" sz="2400" dirty="0" err="1"/>
              <a:t>tanıştı</a:t>
            </a:r>
            <a:r>
              <a:rPr lang="en-US" sz="2400" dirty="0" smtClean="0"/>
              <a:t>. </a:t>
            </a:r>
          </a:p>
          <a:p>
            <a:pPr algn="just"/>
            <a:r>
              <a:rPr lang="en-US" sz="2400" dirty="0" err="1" smtClean="0"/>
              <a:t>Luchian'ın</a:t>
            </a:r>
            <a:r>
              <a:rPr lang="en-US" sz="2400" dirty="0" smtClean="0"/>
              <a:t> </a:t>
            </a:r>
            <a:r>
              <a:rPr lang="en-US" sz="2400" i="1" dirty="0" err="1"/>
              <a:t>Ultima</a:t>
            </a:r>
            <a:r>
              <a:rPr lang="en-US" sz="2400" i="1" dirty="0"/>
              <a:t> </a:t>
            </a:r>
            <a:r>
              <a:rPr lang="en-US" sz="2400" i="1" dirty="0" err="1"/>
              <a:t>cursă</a:t>
            </a:r>
            <a:r>
              <a:rPr lang="en-US" sz="2400" i="1" dirty="0"/>
              <a:t> de </a:t>
            </a:r>
            <a:r>
              <a:rPr lang="en-US" sz="2400" i="1" dirty="0" err="1"/>
              <a:t>toamnă</a:t>
            </a:r>
            <a:r>
              <a:rPr lang="en-US" sz="2400" i="1" dirty="0"/>
              <a:t> </a:t>
            </a:r>
            <a:r>
              <a:rPr lang="en-US" sz="2400" dirty="0" err="1"/>
              <a:t>adlı</a:t>
            </a:r>
            <a:r>
              <a:rPr lang="en-US" sz="2400" dirty="0"/>
              <a:t> </a:t>
            </a:r>
            <a:r>
              <a:rPr lang="en-US" sz="2400" dirty="0" err="1"/>
              <a:t>resmi</a:t>
            </a:r>
            <a:r>
              <a:rPr lang="en-US" sz="2400" dirty="0"/>
              <a:t>, </a:t>
            </a:r>
            <a:r>
              <a:rPr lang="en-US" sz="2400" dirty="0" err="1"/>
              <a:t>Édouard</a:t>
            </a:r>
            <a:r>
              <a:rPr lang="en-US" sz="2400" dirty="0"/>
              <a:t> </a:t>
            </a:r>
            <a:r>
              <a:rPr lang="en-US" sz="2400" dirty="0" err="1"/>
              <a:t>Manet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Edgar </a:t>
            </a:r>
            <a:r>
              <a:rPr lang="en-US" sz="2400" dirty="0" err="1"/>
              <a:t>Degas'ın</a:t>
            </a:r>
            <a:r>
              <a:rPr lang="en-US" sz="2400" dirty="0"/>
              <a:t> </a:t>
            </a:r>
            <a:r>
              <a:rPr lang="en-US" sz="2400" dirty="0" err="1"/>
              <a:t>etkisini</a:t>
            </a:r>
            <a:r>
              <a:rPr lang="en-US" sz="2400" dirty="0"/>
              <a:t>, </a:t>
            </a:r>
            <a:r>
              <a:rPr lang="en-US" sz="2400" dirty="0" err="1"/>
              <a:t>aynı</a:t>
            </a:r>
            <a:r>
              <a:rPr lang="en-US" sz="2400" dirty="0"/>
              <a:t> </a:t>
            </a:r>
            <a:r>
              <a:rPr lang="en-US" sz="2400" dirty="0" err="1"/>
              <a:t>zamanda</a:t>
            </a:r>
            <a:r>
              <a:rPr lang="en-US" sz="2400" dirty="0"/>
              <a:t> </a:t>
            </a:r>
            <a:r>
              <a:rPr lang="en-US" sz="2400" i="1" dirty="0" err="1"/>
              <a:t>Société</a:t>
            </a:r>
            <a:r>
              <a:rPr lang="en-US" sz="2400" i="1" dirty="0"/>
              <a:t> des Artistes </a:t>
            </a:r>
            <a:r>
              <a:rPr lang="en-US" sz="2400" i="1" dirty="0" err="1"/>
              <a:t>Indépendants</a:t>
            </a:r>
            <a:r>
              <a:rPr lang="en-US" sz="2400" dirty="0"/>
              <a:t>, </a:t>
            </a:r>
            <a:r>
              <a:rPr lang="en-US" sz="2400" dirty="0" err="1"/>
              <a:t>modernizm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art </a:t>
            </a:r>
            <a:r>
              <a:rPr lang="en-US" sz="2400" dirty="0" err="1"/>
              <a:t>izlenimciliğin</a:t>
            </a:r>
            <a:r>
              <a:rPr lang="en-US" sz="2400" dirty="0"/>
              <a:t> </a:t>
            </a:r>
            <a:r>
              <a:rPr lang="en-US" sz="2400" dirty="0" err="1"/>
              <a:t>yankılarını</a:t>
            </a:r>
            <a:r>
              <a:rPr lang="en-US" sz="2400" dirty="0"/>
              <a:t> da </a:t>
            </a:r>
            <a:r>
              <a:rPr lang="en-US" sz="2400" dirty="0" err="1"/>
              <a:t>göstermektedir</a:t>
            </a:r>
            <a:r>
              <a:rPr lang="en-US" sz="2400" dirty="0"/>
              <a:t>. Bu </a:t>
            </a:r>
            <a:r>
              <a:rPr lang="en-US" sz="2400" dirty="0" err="1"/>
              <a:t>etki</a:t>
            </a:r>
            <a:r>
              <a:rPr lang="en-US" sz="2400" dirty="0"/>
              <a:t> </a:t>
            </a:r>
            <a:r>
              <a:rPr lang="en-US" sz="2400" dirty="0" err="1"/>
              <a:t>Bükreş'e</a:t>
            </a:r>
            <a:r>
              <a:rPr lang="en-US" sz="2400" dirty="0"/>
              <a:t> </a:t>
            </a:r>
            <a:r>
              <a:rPr lang="en-US" sz="2400" dirty="0" err="1"/>
              <a:t>dönüşünden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</a:t>
            </a:r>
            <a:r>
              <a:rPr lang="en-US" sz="2400" dirty="0" err="1"/>
              <a:t>yaratılan</a:t>
            </a:r>
            <a:r>
              <a:rPr lang="en-US" sz="2400" dirty="0"/>
              <a:t> </a:t>
            </a:r>
            <a:r>
              <a:rPr lang="en-US" sz="2400" dirty="0" err="1"/>
              <a:t>eserlerinde</a:t>
            </a:r>
            <a:r>
              <a:rPr lang="en-US" sz="2400" dirty="0"/>
              <a:t> de </a:t>
            </a:r>
            <a:r>
              <a:rPr lang="en-US" sz="2400" dirty="0" err="1"/>
              <a:t>açıkça</a:t>
            </a:r>
            <a:r>
              <a:rPr lang="en-US" sz="2400" dirty="0"/>
              <a:t> </a:t>
            </a:r>
            <a:r>
              <a:rPr lang="en-US" sz="2400" dirty="0" err="1"/>
              <a:t>görülmüştür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Bujori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 smtClean="0"/>
              <a:t>maci</a:t>
            </a:r>
            <a:r>
              <a:rPr lang="en-US" dirty="0" smtClean="0"/>
              <a:t> / </a:t>
            </a:r>
            <a:r>
              <a:rPr lang="en-US" dirty="0" err="1" smtClean="0">
                <a:latin typeface="Century Gothic" panose="020B0502020202020204" pitchFamily="34" charset="0"/>
              </a:rPr>
              <a:t>şakayık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ve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gelincik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088675"/>
            <a:ext cx="3900449" cy="5083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675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Bujori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 err="1"/>
              <a:t>şakayık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806" y="848100"/>
            <a:ext cx="5850837" cy="49204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8012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Garoafe</a:t>
            </a:r>
            <a:r>
              <a:rPr lang="en-US" dirty="0" smtClean="0"/>
              <a:t> / </a:t>
            </a:r>
            <a:r>
              <a:rPr lang="en-US" dirty="0" err="1" smtClean="0"/>
              <a:t>karanfil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567" y="751759"/>
            <a:ext cx="6800638" cy="51805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1091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Maci / </a:t>
            </a:r>
            <a:r>
              <a:rPr lang="en-US" dirty="0" err="1" smtClean="0"/>
              <a:t>gelincik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502" y="566466"/>
            <a:ext cx="4164260" cy="56057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7221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Văzdoage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864" y="1058839"/>
            <a:ext cx="6077168" cy="48341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0368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 smtClean="0"/>
              <a:t>Hayatının</a:t>
            </a:r>
            <a:r>
              <a:rPr lang="en-US" sz="2400" dirty="0" smtClean="0"/>
              <a:t> </a:t>
            </a:r>
            <a:r>
              <a:rPr lang="en-US" sz="2400" dirty="0" err="1"/>
              <a:t>sonlarında</a:t>
            </a:r>
            <a:r>
              <a:rPr lang="en-US" sz="2400" dirty="0"/>
              <a:t> </a:t>
            </a:r>
            <a:r>
              <a:rPr lang="en-US" sz="2400" dirty="0" err="1"/>
              <a:t>yapılan</a:t>
            </a:r>
            <a:r>
              <a:rPr lang="en-US" sz="2400" dirty="0"/>
              <a:t> </a:t>
            </a:r>
            <a:r>
              <a:rPr lang="en-US" sz="2400" dirty="0" err="1" smtClean="0"/>
              <a:t>çiçek</a:t>
            </a:r>
            <a:r>
              <a:rPr lang="en-US" sz="2400" dirty="0" smtClean="0"/>
              <a:t> </a:t>
            </a:r>
            <a:r>
              <a:rPr lang="en-US" sz="2400" dirty="0" err="1"/>
              <a:t>işleri</a:t>
            </a:r>
            <a:r>
              <a:rPr lang="en-US" sz="2400" dirty="0"/>
              <a:t>, </a:t>
            </a:r>
            <a:r>
              <a:rPr lang="en-US" sz="2400" dirty="0" err="1"/>
              <a:t>icra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duygusal</a:t>
            </a:r>
            <a:r>
              <a:rPr lang="en-US" sz="2400" dirty="0"/>
              <a:t> </a:t>
            </a:r>
            <a:r>
              <a:rPr lang="en-US" sz="2400" dirty="0" err="1"/>
              <a:t>içeriklerin</a:t>
            </a:r>
            <a:r>
              <a:rPr lang="en-US" sz="2400" dirty="0"/>
              <a:t> </a:t>
            </a:r>
            <a:r>
              <a:rPr lang="en-US" sz="2400" dirty="0" err="1"/>
              <a:t>büyüklüğü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etkilenir</a:t>
            </a:r>
            <a:r>
              <a:rPr lang="en-US" sz="2400" dirty="0"/>
              <a:t>. </a:t>
            </a:r>
            <a:r>
              <a:rPr lang="en-US" sz="2400" dirty="0" err="1"/>
              <a:t>Onları</a:t>
            </a:r>
            <a:r>
              <a:rPr lang="en-US" sz="2400" dirty="0"/>
              <a:t> </a:t>
            </a:r>
            <a:r>
              <a:rPr lang="en-US" sz="2400" dirty="0" err="1"/>
              <a:t>sadece</a:t>
            </a:r>
            <a:r>
              <a:rPr lang="en-US" sz="2400" dirty="0"/>
              <a:t> </a:t>
            </a:r>
            <a:r>
              <a:rPr lang="en-US" sz="2400" dirty="0" err="1"/>
              <a:t>kromatik</a:t>
            </a:r>
            <a:r>
              <a:rPr lang="en-US" sz="2400" dirty="0"/>
              <a:t> </a:t>
            </a:r>
            <a:r>
              <a:rPr lang="en-US" sz="2400" dirty="0" err="1"/>
              <a:t>bahaneler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kabul</a:t>
            </a:r>
            <a:r>
              <a:rPr lang="en-US" sz="2400" dirty="0"/>
              <a:t> </a:t>
            </a:r>
            <a:r>
              <a:rPr lang="en-US" sz="2400" dirty="0" err="1"/>
              <a:t>etmeden</a:t>
            </a:r>
            <a:r>
              <a:rPr lang="en-US" sz="2400" dirty="0"/>
              <a:t> </a:t>
            </a:r>
            <a:r>
              <a:rPr lang="en-US" sz="2400" dirty="0" err="1"/>
              <a:t>çiçekler</a:t>
            </a:r>
            <a:r>
              <a:rPr lang="en-US" sz="2400" dirty="0"/>
              <a:t>, </a:t>
            </a:r>
            <a:r>
              <a:rPr lang="en-US" sz="2400" dirty="0" err="1"/>
              <a:t>acı</a:t>
            </a:r>
            <a:r>
              <a:rPr lang="en-US" sz="2400" dirty="0"/>
              <a:t> </a:t>
            </a:r>
            <a:r>
              <a:rPr lang="en-US" sz="2400" dirty="0" err="1"/>
              <a:t>anlarını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da </a:t>
            </a:r>
            <a:r>
              <a:rPr lang="en-US" sz="2400" dirty="0" err="1"/>
              <a:t>zafer</a:t>
            </a:r>
            <a:r>
              <a:rPr lang="en-US" sz="2400" dirty="0"/>
              <a:t> </a:t>
            </a:r>
            <a:r>
              <a:rPr lang="en-US" sz="2400" dirty="0" err="1"/>
              <a:t>anlarını</a:t>
            </a:r>
            <a:r>
              <a:rPr lang="en-US" sz="2400" dirty="0"/>
              <a:t> </a:t>
            </a:r>
            <a:r>
              <a:rPr lang="en-US" sz="2400" dirty="0" err="1"/>
              <a:t>iletmenin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 smtClean="0"/>
              <a:t>yoluydu</a:t>
            </a:r>
            <a:r>
              <a:rPr lang="en-US" sz="2400" dirty="0" smtClean="0"/>
              <a:t>. </a:t>
            </a:r>
            <a:r>
              <a:rPr lang="en-US" sz="2400" dirty="0" err="1" smtClean="0"/>
              <a:t>Luchian'ın</a:t>
            </a:r>
            <a:r>
              <a:rPr lang="en-US" sz="2400" dirty="0" smtClean="0"/>
              <a:t> </a:t>
            </a:r>
            <a:r>
              <a:rPr lang="en-US" sz="2400" dirty="0" err="1"/>
              <a:t>çiçekleri</a:t>
            </a:r>
            <a:r>
              <a:rPr lang="en-US" sz="2400" dirty="0"/>
              <a:t> </a:t>
            </a:r>
            <a:r>
              <a:rPr lang="en-US" sz="2400" dirty="0" err="1"/>
              <a:t>düşünülebilir</a:t>
            </a:r>
            <a:r>
              <a:rPr lang="en-US" sz="2400" dirty="0"/>
              <a:t>: </a:t>
            </a:r>
            <a:r>
              <a:rPr lang="en-US" sz="2400" dirty="0" err="1"/>
              <a:t>samimi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karikatür</a:t>
            </a:r>
            <a:r>
              <a:rPr lang="en-US" sz="2400" dirty="0"/>
              <a:t> </a:t>
            </a:r>
            <a:r>
              <a:rPr lang="en-US" sz="2400" dirty="0" err="1"/>
              <a:t>çiziminin</a:t>
            </a:r>
            <a:r>
              <a:rPr lang="en-US" sz="2400" dirty="0"/>
              <a:t> </a:t>
            </a:r>
            <a:r>
              <a:rPr lang="en-US" sz="2400" dirty="0" err="1"/>
              <a:t>sayfaları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610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Kronik</a:t>
            </a:r>
            <a:r>
              <a:rPr lang="en-US" sz="3600" dirty="0"/>
              <a:t> </a:t>
            </a:r>
            <a:r>
              <a:rPr lang="en-US" sz="3600" dirty="0" err="1"/>
              <a:t>hastalığı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ölümü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1896'da </a:t>
            </a:r>
            <a:r>
              <a:rPr lang="en-US" sz="2400" dirty="0" err="1"/>
              <a:t>Nicolae</a:t>
            </a:r>
            <a:r>
              <a:rPr lang="en-US" sz="2400" dirty="0"/>
              <a:t> Vermont, </a:t>
            </a:r>
            <a:r>
              <a:rPr lang="en-US" sz="2400" dirty="0" err="1"/>
              <a:t>Constantin</a:t>
            </a:r>
            <a:r>
              <a:rPr lang="en-US" sz="2400" dirty="0"/>
              <a:t> </a:t>
            </a:r>
            <a:r>
              <a:rPr lang="en-US" sz="2400" dirty="0" err="1"/>
              <a:t>Artachino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sanat</a:t>
            </a:r>
            <a:r>
              <a:rPr lang="en-US" sz="2400" dirty="0"/>
              <a:t> </a:t>
            </a:r>
            <a:r>
              <a:rPr lang="en-US" sz="2400" dirty="0" err="1"/>
              <a:t>koleksiyoncusu</a:t>
            </a:r>
            <a:r>
              <a:rPr lang="en-US" sz="2400" dirty="0"/>
              <a:t> </a:t>
            </a:r>
            <a:r>
              <a:rPr lang="en-US" sz="2400" dirty="0" err="1"/>
              <a:t>Alexandru</a:t>
            </a:r>
            <a:r>
              <a:rPr lang="en-US" sz="2400" dirty="0"/>
              <a:t> </a:t>
            </a:r>
            <a:r>
              <a:rPr lang="en-US" sz="2400" dirty="0" err="1"/>
              <a:t>Bogdan-Pitești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birlikte</a:t>
            </a:r>
            <a:r>
              <a:rPr lang="en-US" sz="2400" dirty="0"/>
              <a:t>, Stefan </a:t>
            </a:r>
            <a:r>
              <a:rPr lang="en-US" sz="2400" dirty="0" err="1"/>
              <a:t>Luchian</a:t>
            </a:r>
            <a:r>
              <a:rPr lang="en-US" sz="2400" dirty="0"/>
              <a:t>, </a:t>
            </a:r>
            <a:r>
              <a:rPr lang="en-US" sz="2400" dirty="0" err="1"/>
              <a:t>resmi</a:t>
            </a:r>
            <a:r>
              <a:rPr lang="en-US" sz="2400" dirty="0"/>
              <a:t> </a:t>
            </a:r>
            <a:r>
              <a:rPr lang="en-US" sz="2400" dirty="0" err="1"/>
              <a:t>Salon'un</a:t>
            </a:r>
            <a:r>
              <a:rPr lang="en-US" sz="2400" dirty="0"/>
              <a:t> </a:t>
            </a:r>
            <a:r>
              <a:rPr lang="en-US" sz="2400" dirty="0" err="1"/>
              <a:t>önünde</a:t>
            </a:r>
            <a:r>
              <a:rPr lang="en-US" sz="2400" dirty="0"/>
              <a:t> </a:t>
            </a:r>
            <a:r>
              <a:rPr lang="en-US" sz="2400" dirty="0" err="1"/>
              <a:t>açılan</a:t>
            </a:r>
            <a:r>
              <a:rPr lang="en-US" sz="2400" dirty="0"/>
              <a:t> </a:t>
            </a:r>
            <a:r>
              <a:rPr lang="en-US" sz="2400" dirty="0" err="1"/>
              <a:t>Bükreş'teki</a:t>
            </a:r>
            <a:r>
              <a:rPr lang="en-US" sz="2400" dirty="0"/>
              <a:t> </a:t>
            </a:r>
            <a:r>
              <a:rPr lang="en-US" sz="2400" dirty="0" err="1"/>
              <a:t>Salonul</a:t>
            </a:r>
            <a:r>
              <a:rPr lang="en-US" sz="2400" dirty="0"/>
              <a:t> </a:t>
            </a:r>
            <a:r>
              <a:rPr lang="en-US" sz="2400" dirty="0" err="1"/>
              <a:t>Independenţilor'un</a:t>
            </a:r>
            <a:r>
              <a:rPr lang="en-US" sz="2400" dirty="0"/>
              <a:t> </a:t>
            </a:r>
            <a:r>
              <a:rPr lang="en-US" sz="2400" dirty="0" err="1"/>
              <a:t>ana</a:t>
            </a:r>
            <a:r>
              <a:rPr lang="en-US" sz="2400" dirty="0"/>
              <a:t> </a:t>
            </a:r>
            <a:r>
              <a:rPr lang="en-US" sz="2400" dirty="0" err="1"/>
              <a:t>kurucularından</a:t>
            </a:r>
            <a:r>
              <a:rPr lang="en-US" sz="2400" dirty="0"/>
              <a:t> </a:t>
            </a:r>
            <a:r>
              <a:rPr lang="en-US" sz="2400" dirty="0" err="1"/>
              <a:t>biriydi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err="1" smtClean="0"/>
              <a:t>İki</a:t>
            </a:r>
            <a:r>
              <a:rPr lang="en-US" sz="2400" dirty="0" smtClean="0"/>
              <a:t> </a:t>
            </a:r>
            <a:r>
              <a:rPr lang="en-US" sz="2400" dirty="0" err="1"/>
              <a:t>yıl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</a:t>
            </a:r>
            <a:r>
              <a:rPr lang="en-US" sz="2400" dirty="0" err="1"/>
              <a:t>grup</a:t>
            </a:r>
            <a:r>
              <a:rPr lang="en-US" sz="2400" dirty="0"/>
              <a:t>, </a:t>
            </a:r>
            <a:r>
              <a:rPr lang="en-US" sz="2400" dirty="0" err="1"/>
              <a:t>orijinal</a:t>
            </a:r>
            <a:r>
              <a:rPr lang="en-US" sz="2400" dirty="0"/>
              <a:t> </a:t>
            </a:r>
            <a:r>
              <a:rPr lang="en-US" sz="2400" dirty="0" err="1"/>
              <a:t>illüstratör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Luchian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i="1" dirty="0" err="1"/>
              <a:t>Societatea</a:t>
            </a:r>
            <a:r>
              <a:rPr lang="en-US" sz="2400" i="1" dirty="0"/>
              <a:t> Ileana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onun</a:t>
            </a:r>
            <a:r>
              <a:rPr lang="en-US" sz="2400" dirty="0"/>
              <a:t> basın </a:t>
            </a:r>
            <a:r>
              <a:rPr lang="en-US" sz="2400" dirty="0" err="1"/>
              <a:t>organı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Ileana'nın</a:t>
            </a:r>
            <a:r>
              <a:rPr lang="en-US" sz="2400" dirty="0"/>
              <a:t> </a:t>
            </a:r>
            <a:r>
              <a:rPr lang="en-US" sz="2400" dirty="0" err="1"/>
              <a:t>oluşumuna</a:t>
            </a:r>
            <a:r>
              <a:rPr lang="en-US" sz="2400" dirty="0"/>
              <a:t> </a:t>
            </a:r>
            <a:r>
              <a:rPr lang="en-US" sz="2400" dirty="0" err="1"/>
              <a:t>öncülük</a:t>
            </a:r>
            <a:r>
              <a:rPr lang="en-US" sz="2400" dirty="0"/>
              <a:t> </a:t>
            </a:r>
            <a:r>
              <a:rPr lang="en-US" sz="2400" dirty="0" err="1" smtClean="0"/>
              <a:t>etti</a:t>
            </a:r>
            <a:r>
              <a:rPr lang="en-US" sz="2400" dirty="0" smtClean="0"/>
              <a:t>. O </a:t>
            </a:r>
            <a:r>
              <a:rPr lang="en-US" sz="2400" dirty="0" err="1"/>
              <a:t>zamandan</a:t>
            </a:r>
            <a:r>
              <a:rPr lang="en-US" sz="2400" dirty="0"/>
              <a:t> </a:t>
            </a:r>
            <a:r>
              <a:rPr lang="en-US" sz="2400" dirty="0" err="1"/>
              <a:t>itibaren</a:t>
            </a:r>
            <a:r>
              <a:rPr lang="en-US" sz="2400" dirty="0"/>
              <a:t> </a:t>
            </a:r>
            <a:r>
              <a:rPr lang="en-US" sz="2400" dirty="0" err="1"/>
              <a:t>Luchian</a:t>
            </a:r>
            <a:r>
              <a:rPr lang="en-US" sz="2400" dirty="0"/>
              <a:t>, </a:t>
            </a:r>
            <a:r>
              <a:rPr lang="en-US" sz="2400" dirty="0" err="1"/>
              <a:t>çalışmalarında</a:t>
            </a:r>
            <a:r>
              <a:rPr lang="en-US" sz="2400" dirty="0"/>
              <a:t> </a:t>
            </a:r>
            <a:r>
              <a:rPr lang="en-US" sz="2400" dirty="0" err="1"/>
              <a:t>sembolist</a:t>
            </a:r>
            <a:r>
              <a:rPr lang="en-US" sz="2400" dirty="0"/>
              <a:t> </a:t>
            </a:r>
            <a:r>
              <a:rPr lang="en-US" sz="2400" dirty="0" err="1"/>
              <a:t>unsurları</a:t>
            </a:r>
            <a:r>
              <a:rPr lang="en-US" sz="2400" dirty="0"/>
              <a:t> </a:t>
            </a:r>
            <a:r>
              <a:rPr lang="en-US" sz="2400" dirty="0" err="1"/>
              <a:t>bütünleştirmeye</a:t>
            </a:r>
            <a:r>
              <a:rPr lang="en-US" sz="2400" dirty="0"/>
              <a:t> </a:t>
            </a:r>
            <a:r>
              <a:rPr lang="en-US" sz="2400" dirty="0" err="1"/>
              <a:t>başladı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Art Nouveau, </a:t>
            </a:r>
            <a:r>
              <a:rPr lang="en-US" sz="2400" dirty="0" err="1"/>
              <a:t>Jugendstil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Mir </a:t>
            </a:r>
            <a:r>
              <a:rPr lang="en-US" sz="2400" dirty="0" err="1"/>
              <a:t>iskusstva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/>
              <a:t>çeşitli</a:t>
            </a:r>
            <a:r>
              <a:rPr lang="en-US" sz="2400" dirty="0"/>
              <a:t> </a:t>
            </a:r>
            <a:r>
              <a:rPr lang="en-US" sz="2400" dirty="0" err="1"/>
              <a:t>ilgili</a:t>
            </a:r>
            <a:r>
              <a:rPr lang="en-US" sz="2400" dirty="0"/>
              <a:t> </a:t>
            </a:r>
            <a:r>
              <a:rPr lang="en-US" sz="2400" dirty="0" err="1"/>
              <a:t>eğilimlerden</a:t>
            </a:r>
            <a:r>
              <a:rPr lang="en-US" sz="2400" dirty="0"/>
              <a:t> </a:t>
            </a:r>
            <a:r>
              <a:rPr lang="en-US" sz="2400" dirty="0" err="1"/>
              <a:t>ilham</a:t>
            </a:r>
            <a:r>
              <a:rPr lang="en-US" sz="2400" dirty="0"/>
              <a:t> </a:t>
            </a:r>
            <a:r>
              <a:rPr lang="en-US" sz="2400" dirty="0" err="1"/>
              <a:t>aldı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659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1900'de </a:t>
            </a:r>
            <a:r>
              <a:rPr lang="en-US" sz="2400" dirty="0" err="1"/>
              <a:t>Luchian</a:t>
            </a:r>
            <a:r>
              <a:rPr lang="en-US" sz="2400" dirty="0"/>
              <a:t>, </a:t>
            </a:r>
            <a:r>
              <a:rPr lang="en-US" sz="2400" i="1" dirty="0" err="1"/>
              <a:t>Dünya</a:t>
            </a:r>
            <a:r>
              <a:rPr lang="en-US" sz="2400" i="1" dirty="0"/>
              <a:t> </a:t>
            </a:r>
            <a:r>
              <a:rPr lang="en-US" sz="2400" i="1" dirty="0" err="1"/>
              <a:t>Fuarı'nda</a:t>
            </a:r>
            <a:r>
              <a:rPr lang="en-US" sz="2400" i="1" dirty="0"/>
              <a:t> </a:t>
            </a:r>
            <a:r>
              <a:rPr lang="en-US" sz="2400" dirty="0" err="1"/>
              <a:t>Romanya</a:t>
            </a:r>
            <a:r>
              <a:rPr lang="en-US" sz="2400" dirty="0"/>
              <a:t> </a:t>
            </a:r>
            <a:r>
              <a:rPr lang="en-US" sz="2400" dirty="0" err="1"/>
              <a:t>Pavyonu'na</a:t>
            </a:r>
            <a:r>
              <a:rPr lang="en-US" sz="2400" dirty="0"/>
              <a:t> </a:t>
            </a:r>
            <a:r>
              <a:rPr lang="en-US" sz="2400" dirty="0" err="1"/>
              <a:t>iki</a:t>
            </a:r>
            <a:r>
              <a:rPr lang="en-US" sz="2400" dirty="0"/>
              <a:t> pastel </a:t>
            </a:r>
            <a:r>
              <a:rPr lang="en-US" sz="2400" dirty="0" err="1"/>
              <a:t>resim</a:t>
            </a:r>
            <a:r>
              <a:rPr lang="en-US" sz="2400" dirty="0"/>
              <a:t> </a:t>
            </a:r>
            <a:r>
              <a:rPr lang="en-US" sz="2400" dirty="0" err="1"/>
              <a:t>katkısında</a:t>
            </a:r>
            <a:r>
              <a:rPr lang="en-US" sz="2400" dirty="0"/>
              <a:t> </a:t>
            </a:r>
            <a:r>
              <a:rPr lang="en-US" sz="2400" dirty="0" err="1"/>
              <a:t>bulundu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aynı</a:t>
            </a:r>
            <a:r>
              <a:rPr lang="en-US" sz="2400" dirty="0"/>
              <a:t> </a:t>
            </a:r>
            <a:r>
              <a:rPr lang="en-US" sz="2400" dirty="0" err="1"/>
              <a:t>sene</a:t>
            </a:r>
            <a:r>
              <a:rPr lang="en-US" sz="2400" dirty="0"/>
              <a:t> </a:t>
            </a:r>
            <a:r>
              <a:rPr lang="en-US" sz="2400" dirty="0" err="1"/>
              <a:t>hayatının</a:t>
            </a:r>
            <a:r>
              <a:rPr lang="en-US" sz="2400" dirty="0"/>
              <a:t> </a:t>
            </a:r>
            <a:r>
              <a:rPr lang="en-US" sz="2400" dirty="0" err="1"/>
              <a:t>geri</a:t>
            </a:r>
            <a:r>
              <a:rPr lang="en-US" sz="2400" dirty="0"/>
              <a:t> </a:t>
            </a:r>
            <a:r>
              <a:rPr lang="en-US" sz="2400" dirty="0" err="1"/>
              <a:t>kalanında</a:t>
            </a:r>
            <a:r>
              <a:rPr lang="en-US" sz="2400" dirty="0"/>
              <a:t> </a:t>
            </a:r>
            <a:r>
              <a:rPr lang="en-US" sz="2400" dirty="0" err="1"/>
              <a:t>onu</a:t>
            </a:r>
            <a:r>
              <a:rPr lang="en-US" sz="2400" dirty="0"/>
              <a:t> </a:t>
            </a:r>
            <a:r>
              <a:rPr lang="en-US" sz="2400" dirty="0" err="1"/>
              <a:t>rahatsız</a:t>
            </a:r>
            <a:r>
              <a:rPr lang="en-US" sz="2400" dirty="0"/>
              <a:t> </a:t>
            </a:r>
            <a:r>
              <a:rPr lang="en-US" sz="2400" dirty="0" err="1"/>
              <a:t>edecek</a:t>
            </a:r>
            <a:r>
              <a:rPr lang="en-US" sz="2400" dirty="0"/>
              <a:t> </a:t>
            </a:r>
            <a:r>
              <a:rPr lang="en-US" sz="2400" dirty="0" err="1"/>
              <a:t>hastalık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multipl</a:t>
            </a:r>
            <a:r>
              <a:rPr lang="en-US" sz="2400" dirty="0"/>
              <a:t> </a:t>
            </a:r>
            <a:r>
              <a:rPr lang="en-US" sz="2400" dirty="0" err="1"/>
              <a:t>sklerozun</a:t>
            </a:r>
            <a:r>
              <a:rPr lang="en-US" sz="2400" dirty="0"/>
              <a:t> ilk </a:t>
            </a:r>
            <a:r>
              <a:rPr lang="en-US" sz="2400" dirty="0" err="1"/>
              <a:t>belirtilerini</a:t>
            </a:r>
            <a:r>
              <a:rPr lang="en-US" sz="2400" dirty="0"/>
              <a:t> </a:t>
            </a:r>
            <a:r>
              <a:rPr lang="en-US" sz="2400" dirty="0" err="1"/>
              <a:t>yaşadı</a:t>
            </a:r>
            <a:r>
              <a:rPr lang="en-US" sz="2400" dirty="0"/>
              <a:t>. </a:t>
            </a:r>
            <a:r>
              <a:rPr lang="en-US" sz="2400" dirty="0" err="1"/>
              <a:t>Yine</a:t>
            </a:r>
            <a:r>
              <a:rPr lang="en-US" sz="2400" dirty="0"/>
              <a:t> de, </a:t>
            </a:r>
            <a:r>
              <a:rPr lang="en-US" sz="2400" dirty="0" err="1"/>
              <a:t>resim</a:t>
            </a:r>
            <a:r>
              <a:rPr lang="en-US" sz="2400" dirty="0"/>
              <a:t> </a:t>
            </a:r>
            <a:r>
              <a:rPr lang="en-US" sz="2400" dirty="0" err="1"/>
              <a:t>yapmaya</a:t>
            </a:r>
            <a:r>
              <a:rPr lang="en-US" sz="2400" dirty="0"/>
              <a:t> </a:t>
            </a:r>
            <a:r>
              <a:rPr lang="en-US" sz="2400" dirty="0" err="1"/>
              <a:t>devam</a:t>
            </a:r>
            <a:r>
              <a:rPr lang="en-US" sz="2400" dirty="0"/>
              <a:t> </a:t>
            </a:r>
            <a:r>
              <a:rPr lang="en-US" sz="2400" dirty="0" err="1"/>
              <a:t>etti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1915'e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çalışmalarını</a:t>
            </a:r>
            <a:r>
              <a:rPr lang="en-US" sz="2400" dirty="0"/>
              <a:t> </a:t>
            </a:r>
            <a:r>
              <a:rPr lang="en-US" sz="2400" dirty="0" err="1"/>
              <a:t>büyük</a:t>
            </a:r>
            <a:r>
              <a:rPr lang="en-US" sz="2400" dirty="0"/>
              <a:t> </a:t>
            </a:r>
            <a:r>
              <a:rPr lang="en-US" sz="2400" dirty="0" err="1"/>
              <a:t>ölçüde</a:t>
            </a:r>
            <a:r>
              <a:rPr lang="en-US" sz="2400" dirty="0"/>
              <a:t> </a:t>
            </a:r>
            <a:r>
              <a:rPr lang="en-US" sz="2400" dirty="0" err="1"/>
              <a:t>ilgisiz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kamuoyuyla</a:t>
            </a:r>
            <a:r>
              <a:rPr lang="en-US" sz="2400" dirty="0"/>
              <a:t> da </a:t>
            </a:r>
            <a:r>
              <a:rPr lang="en-US" sz="2400" dirty="0" err="1"/>
              <a:t>olsa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sayıda</a:t>
            </a:r>
            <a:r>
              <a:rPr lang="en-US" sz="2400" dirty="0"/>
              <a:t> </a:t>
            </a:r>
            <a:r>
              <a:rPr lang="en-US" sz="2400" dirty="0" err="1"/>
              <a:t>sergide</a:t>
            </a:r>
            <a:r>
              <a:rPr lang="en-US" sz="2400" dirty="0"/>
              <a:t> </a:t>
            </a:r>
            <a:r>
              <a:rPr lang="en-US" sz="2400" dirty="0" err="1" smtClean="0"/>
              <a:t>sergiledi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smtClean="0"/>
              <a:t>1905'teki </a:t>
            </a:r>
            <a:r>
              <a:rPr lang="en-US" sz="2400" dirty="0" err="1"/>
              <a:t>sergisinde</a:t>
            </a:r>
            <a:r>
              <a:rPr lang="en-US" sz="2400" dirty="0"/>
              <a:t>,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resminin</a:t>
            </a:r>
            <a:r>
              <a:rPr lang="en-US" sz="2400" dirty="0"/>
              <a:t> </a:t>
            </a:r>
            <a:r>
              <a:rPr lang="en-US" sz="2400" dirty="0" err="1"/>
              <a:t>tek</a:t>
            </a:r>
            <a:r>
              <a:rPr lang="en-US" sz="2400" dirty="0"/>
              <a:t> </a:t>
            </a:r>
            <a:r>
              <a:rPr lang="en-US" sz="2400" dirty="0" err="1"/>
              <a:t>alıcısı</a:t>
            </a:r>
            <a:r>
              <a:rPr lang="en-US" sz="2400" dirty="0"/>
              <a:t> </a:t>
            </a:r>
            <a:r>
              <a:rPr lang="en-US" sz="2400" dirty="0" err="1"/>
              <a:t>eski</a:t>
            </a:r>
            <a:r>
              <a:rPr lang="en-US" sz="2400" dirty="0"/>
              <a:t> </a:t>
            </a:r>
            <a:r>
              <a:rPr lang="en-US" sz="2400" dirty="0" err="1"/>
              <a:t>öğretmeni</a:t>
            </a:r>
            <a:r>
              <a:rPr lang="en-US" sz="2400" dirty="0"/>
              <a:t> </a:t>
            </a:r>
            <a:r>
              <a:rPr lang="en-US" sz="2400" dirty="0" err="1"/>
              <a:t>Grigorescu'ydu</a:t>
            </a:r>
            <a:r>
              <a:rPr lang="en-US" sz="2400" dirty="0"/>
              <a:t>. </a:t>
            </a:r>
            <a:r>
              <a:rPr lang="en-US" sz="2400" dirty="0" err="1"/>
              <a:t>Seçkin</a:t>
            </a:r>
            <a:r>
              <a:rPr lang="en-US" sz="2400" dirty="0"/>
              <a:t> </a:t>
            </a:r>
            <a:r>
              <a:rPr lang="en-US" sz="2400" dirty="0" err="1"/>
              <a:t>birkaç</a:t>
            </a:r>
            <a:r>
              <a:rPr lang="en-US" sz="2400" dirty="0"/>
              <a:t> </a:t>
            </a:r>
            <a:r>
              <a:rPr lang="en-US" sz="2400" dirty="0" err="1"/>
              <a:t>kişi</a:t>
            </a:r>
            <a:r>
              <a:rPr lang="en-US" sz="2400" dirty="0"/>
              <a:t> (</a:t>
            </a:r>
            <a:r>
              <a:rPr lang="en-US" sz="2400" dirty="0" err="1"/>
              <a:t>yazar</a:t>
            </a:r>
            <a:r>
              <a:rPr lang="en-US" sz="2400" dirty="0"/>
              <a:t> Ion Luca </a:t>
            </a:r>
            <a:r>
              <a:rPr lang="en-US" sz="2400" dirty="0" err="1"/>
              <a:t>Caragiale</a:t>
            </a:r>
            <a:r>
              <a:rPr lang="en-US" sz="2400" dirty="0"/>
              <a:t> </a:t>
            </a:r>
            <a:r>
              <a:rPr lang="en-US" sz="2400" dirty="0" err="1"/>
              <a:t>dahil</a:t>
            </a:r>
            <a:r>
              <a:rPr lang="en-US" sz="2400" dirty="0"/>
              <a:t>)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takdir</a:t>
            </a:r>
            <a:r>
              <a:rPr lang="en-US" sz="2400" dirty="0"/>
              <a:t> </a:t>
            </a:r>
            <a:r>
              <a:rPr lang="en-US" sz="2400" dirty="0" err="1"/>
              <a:t>edilmesine</a:t>
            </a:r>
            <a:r>
              <a:rPr lang="en-US" sz="2400" dirty="0"/>
              <a:t> </a:t>
            </a:r>
            <a:r>
              <a:rPr lang="en-US" sz="2400" dirty="0" err="1"/>
              <a:t>rağmen</a:t>
            </a:r>
            <a:r>
              <a:rPr lang="en-US" sz="2400" dirty="0"/>
              <a:t>, </a:t>
            </a:r>
            <a:r>
              <a:rPr lang="en-US" sz="2400" dirty="0" err="1"/>
              <a:t>Luchian</a:t>
            </a:r>
            <a:r>
              <a:rPr lang="en-US" sz="2400" dirty="0"/>
              <a:t> </a:t>
            </a:r>
            <a:r>
              <a:rPr lang="en-US" sz="2400" dirty="0" err="1"/>
              <a:t>yoksulluk</a:t>
            </a:r>
            <a:r>
              <a:rPr lang="en-US" sz="2400" dirty="0"/>
              <a:t> </a:t>
            </a:r>
            <a:r>
              <a:rPr lang="en-US" sz="2400" dirty="0" err="1"/>
              <a:t>içinde</a:t>
            </a:r>
            <a:r>
              <a:rPr lang="en-US" sz="2400" dirty="0"/>
              <a:t> </a:t>
            </a:r>
            <a:r>
              <a:rPr lang="en-US" sz="2400" dirty="0" err="1"/>
              <a:t>yaşamaktaydı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08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1909'da </a:t>
            </a:r>
            <a:r>
              <a:rPr lang="en-US" sz="2400" dirty="0" err="1"/>
              <a:t>felç</a:t>
            </a:r>
            <a:r>
              <a:rPr lang="en-US" sz="2400" dirty="0"/>
              <a:t> </a:t>
            </a:r>
            <a:r>
              <a:rPr lang="en-US" sz="2400" dirty="0" err="1"/>
              <a:t>olmuş</a:t>
            </a:r>
            <a:r>
              <a:rPr lang="en-US" sz="2400" dirty="0"/>
              <a:t>, </a:t>
            </a:r>
            <a:r>
              <a:rPr lang="en-US" sz="2400" dirty="0" err="1"/>
              <a:t>hayatının</a:t>
            </a:r>
            <a:r>
              <a:rPr lang="en-US" sz="2400" dirty="0"/>
              <a:t> </a:t>
            </a:r>
            <a:r>
              <a:rPr lang="en-US" sz="2400" dirty="0" err="1"/>
              <a:t>geri</a:t>
            </a:r>
            <a:r>
              <a:rPr lang="en-US" sz="2400" dirty="0"/>
              <a:t> </a:t>
            </a:r>
            <a:r>
              <a:rPr lang="en-US" sz="2400" dirty="0" err="1"/>
              <a:t>kalanını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koltukta</a:t>
            </a:r>
            <a:r>
              <a:rPr lang="en-US" sz="2400" dirty="0"/>
              <a:t> </a:t>
            </a:r>
            <a:r>
              <a:rPr lang="en-US" sz="2400" dirty="0" err="1"/>
              <a:t>yaşamak</a:t>
            </a:r>
            <a:r>
              <a:rPr lang="en-US" sz="2400" dirty="0"/>
              <a:t> </a:t>
            </a:r>
            <a:r>
              <a:rPr lang="en-US" sz="2400" dirty="0" err="1"/>
              <a:t>zorunda</a:t>
            </a:r>
            <a:r>
              <a:rPr lang="en-US" sz="2400" dirty="0"/>
              <a:t> </a:t>
            </a:r>
            <a:r>
              <a:rPr lang="en-US" sz="2400" dirty="0" err="1" smtClean="0"/>
              <a:t>kalmıştı</a:t>
            </a:r>
            <a:r>
              <a:rPr lang="en-US" sz="2400" dirty="0" smtClean="0"/>
              <a:t>. Bu </a:t>
            </a:r>
            <a:r>
              <a:rPr lang="en-US" sz="2400" dirty="0"/>
              <a:t>durum </a:t>
            </a:r>
            <a:r>
              <a:rPr lang="en-US" sz="2400" dirty="0" err="1"/>
              <a:t>onun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dizi</a:t>
            </a:r>
            <a:r>
              <a:rPr lang="en-US" sz="2400" dirty="0"/>
              <a:t> </a:t>
            </a:r>
            <a:r>
              <a:rPr lang="en-US" sz="2400" dirty="0" err="1"/>
              <a:t>manzara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çiçekler</a:t>
            </a:r>
            <a:r>
              <a:rPr lang="en-US" sz="2400" dirty="0"/>
              <a:t> </a:t>
            </a:r>
            <a:r>
              <a:rPr lang="en-US" sz="2400" dirty="0" err="1"/>
              <a:t>üzerinde</a:t>
            </a:r>
            <a:r>
              <a:rPr lang="en-US" sz="2400" dirty="0"/>
              <a:t> </a:t>
            </a:r>
            <a:r>
              <a:rPr lang="en-US" sz="2400" dirty="0" err="1"/>
              <a:t>çalışmasını</a:t>
            </a:r>
            <a:r>
              <a:rPr lang="en-US" sz="2400" dirty="0"/>
              <a:t> </a:t>
            </a:r>
            <a:r>
              <a:rPr lang="en-US" sz="2400" dirty="0" err="1"/>
              <a:t>engellemedi</a:t>
            </a:r>
            <a:r>
              <a:rPr lang="en-US" sz="2400" dirty="0"/>
              <a:t>.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önce</a:t>
            </a:r>
            <a:r>
              <a:rPr lang="en-US" sz="2400" dirty="0"/>
              <a:t> </a:t>
            </a:r>
            <a:r>
              <a:rPr lang="en-US" sz="2400" dirty="0" err="1"/>
              <a:t>çiçek</a:t>
            </a:r>
            <a:r>
              <a:rPr lang="en-US" sz="2400" dirty="0"/>
              <a:t> </a:t>
            </a:r>
            <a:r>
              <a:rPr lang="en-US" sz="2400" dirty="0" err="1"/>
              <a:t>resimleri</a:t>
            </a:r>
            <a:r>
              <a:rPr lang="en-US" sz="2400" dirty="0"/>
              <a:t> </a:t>
            </a:r>
            <a:r>
              <a:rPr lang="en-US" sz="2400" dirty="0" err="1"/>
              <a:t>yapmaya</a:t>
            </a:r>
            <a:r>
              <a:rPr lang="en-US" sz="2400" dirty="0"/>
              <a:t> </a:t>
            </a:r>
            <a:r>
              <a:rPr lang="en-US" sz="2400" dirty="0" err="1"/>
              <a:t>başlamıştı</a:t>
            </a:r>
            <a:r>
              <a:rPr lang="en-US" sz="2400" dirty="0"/>
              <a:t>, </a:t>
            </a:r>
            <a:r>
              <a:rPr lang="en-US" sz="2400" dirty="0" err="1"/>
              <a:t>ancak</a:t>
            </a:r>
            <a:r>
              <a:rPr lang="en-US" sz="2400" dirty="0"/>
              <a:t> 1908'den </a:t>
            </a:r>
            <a:r>
              <a:rPr lang="en-US" sz="2400" dirty="0" err="1"/>
              <a:t>sonra</a:t>
            </a:r>
            <a:r>
              <a:rPr lang="en-US" sz="2400" dirty="0"/>
              <a:t> </a:t>
            </a:r>
            <a:r>
              <a:rPr lang="en-US" sz="2400" dirty="0" err="1"/>
              <a:t>tüm</a:t>
            </a:r>
            <a:r>
              <a:rPr lang="en-US" sz="2400" dirty="0"/>
              <a:t> </a:t>
            </a:r>
            <a:r>
              <a:rPr lang="en-US" sz="2400" dirty="0" err="1"/>
              <a:t>enerjisini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konuya</a:t>
            </a:r>
            <a:r>
              <a:rPr lang="en-US" sz="2400" dirty="0"/>
              <a:t> </a:t>
            </a:r>
            <a:r>
              <a:rPr lang="en-US" sz="2400" dirty="0" err="1"/>
              <a:t>yoğunlaştırdı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Hayatının</a:t>
            </a:r>
            <a:r>
              <a:rPr lang="en-US" sz="2400" dirty="0" smtClean="0"/>
              <a:t> </a:t>
            </a:r>
            <a:r>
              <a:rPr lang="en-US" sz="2400" dirty="0" err="1"/>
              <a:t>sonuna</a:t>
            </a:r>
            <a:r>
              <a:rPr lang="en-US" sz="2400" dirty="0"/>
              <a:t> </a:t>
            </a:r>
            <a:r>
              <a:rPr lang="en-US" sz="2400" dirty="0" err="1"/>
              <a:t>doğru</a:t>
            </a:r>
            <a:r>
              <a:rPr lang="en-US" sz="2400" dirty="0"/>
              <a:t>, </a:t>
            </a:r>
            <a:r>
              <a:rPr lang="en-US" sz="2400" dirty="0" err="1"/>
              <a:t>Luchian</a:t>
            </a:r>
            <a:r>
              <a:rPr lang="en-US" sz="2400" dirty="0"/>
              <a:t> </a:t>
            </a:r>
            <a:r>
              <a:rPr lang="en-US" sz="2400" dirty="0" err="1"/>
              <a:t>artık</a:t>
            </a:r>
            <a:r>
              <a:rPr lang="en-US" sz="2400" dirty="0"/>
              <a:t> </a:t>
            </a:r>
            <a:r>
              <a:rPr lang="en-US" sz="2400" dirty="0" err="1"/>
              <a:t>resim</a:t>
            </a:r>
            <a:r>
              <a:rPr lang="en-US" sz="2400" dirty="0"/>
              <a:t> </a:t>
            </a:r>
            <a:r>
              <a:rPr lang="en-US" sz="2400" dirty="0" err="1"/>
              <a:t>fırçasını</a:t>
            </a:r>
            <a:r>
              <a:rPr lang="en-US" sz="2400" dirty="0"/>
              <a:t> </a:t>
            </a:r>
            <a:r>
              <a:rPr lang="en-US" sz="2400" dirty="0" err="1"/>
              <a:t>parmaklarıyla</a:t>
            </a:r>
            <a:r>
              <a:rPr lang="en-US" sz="2400" dirty="0"/>
              <a:t> </a:t>
            </a:r>
            <a:r>
              <a:rPr lang="en-US" sz="2400" dirty="0" err="1"/>
              <a:t>tutamadı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bunun</a:t>
            </a:r>
            <a:r>
              <a:rPr lang="en-US" sz="2400" dirty="0"/>
              <a:t> </a:t>
            </a:r>
            <a:r>
              <a:rPr lang="en-US" sz="2400" dirty="0" err="1"/>
              <a:t>yerine</a:t>
            </a:r>
            <a:r>
              <a:rPr lang="en-US" sz="2400" dirty="0"/>
              <a:t> </a:t>
            </a:r>
            <a:r>
              <a:rPr lang="en-US" sz="2400" dirty="0" err="1"/>
              <a:t>çalışmaya</a:t>
            </a:r>
            <a:r>
              <a:rPr lang="en-US" sz="2400" dirty="0"/>
              <a:t> </a:t>
            </a:r>
            <a:r>
              <a:rPr lang="en-US" sz="2400" dirty="0" err="1"/>
              <a:t>devam</a:t>
            </a:r>
            <a:r>
              <a:rPr lang="en-US" sz="2400" dirty="0"/>
              <a:t> </a:t>
            </a:r>
            <a:r>
              <a:rPr lang="en-US" sz="2400" dirty="0" err="1"/>
              <a:t>etmek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resim</a:t>
            </a:r>
            <a:r>
              <a:rPr lang="en-US" sz="2400" dirty="0"/>
              <a:t> </a:t>
            </a:r>
            <a:r>
              <a:rPr lang="en-US" sz="2400" dirty="0" err="1"/>
              <a:t>fırçasını</a:t>
            </a:r>
            <a:r>
              <a:rPr lang="en-US" sz="2400" dirty="0"/>
              <a:t> </a:t>
            </a:r>
            <a:r>
              <a:rPr lang="en-US" sz="2400" dirty="0" err="1"/>
              <a:t>bileğine</a:t>
            </a:r>
            <a:r>
              <a:rPr lang="en-US" sz="2400" dirty="0"/>
              <a:t> </a:t>
            </a:r>
            <a:r>
              <a:rPr lang="en-US" sz="2400" dirty="0" err="1"/>
              <a:t>bağlanması</a:t>
            </a:r>
            <a:r>
              <a:rPr lang="en-US" sz="2400" dirty="0"/>
              <a:t> </a:t>
            </a:r>
            <a:r>
              <a:rPr lang="en-US" sz="2400" dirty="0" err="1"/>
              <a:t>ona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konuda</a:t>
            </a:r>
            <a:r>
              <a:rPr lang="en-US" sz="2400" dirty="0"/>
              <a:t> </a:t>
            </a:r>
            <a:r>
              <a:rPr lang="en-US" sz="2400" dirty="0" err="1"/>
              <a:t>yardımcı</a:t>
            </a:r>
            <a:r>
              <a:rPr lang="en-US" sz="2400" dirty="0"/>
              <a:t> </a:t>
            </a:r>
            <a:r>
              <a:rPr lang="en-US" sz="2400" dirty="0" err="1"/>
              <a:t>oldu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306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555845"/>
            <a:ext cx="10058400" cy="4616355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/>
              <a:t>Yazar</a:t>
            </a:r>
            <a:r>
              <a:rPr lang="en-US" sz="2400" dirty="0"/>
              <a:t> Tudor </a:t>
            </a:r>
            <a:r>
              <a:rPr lang="en-US" sz="2400" dirty="0" err="1"/>
              <a:t>Arghezi'nin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siyasetçi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Take </a:t>
            </a:r>
            <a:r>
              <a:rPr lang="en-US" sz="2400" dirty="0" err="1"/>
              <a:t>Ionescu'nun</a:t>
            </a:r>
            <a:r>
              <a:rPr lang="en-US" sz="2400" dirty="0"/>
              <a:t> </a:t>
            </a:r>
            <a:r>
              <a:rPr lang="en-US" sz="2400" dirty="0" err="1"/>
              <a:t>anlık</a:t>
            </a:r>
            <a:r>
              <a:rPr lang="en-US" sz="2400" dirty="0"/>
              <a:t> </a:t>
            </a:r>
            <a:r>
              <a:rPr lang="en-US" sz="2400" dirty="0" err="1"/>
              <a:t>yükselişine</a:t>
            </a:r>
            <a:r>
              <a:rPr lang="en-US" sz="2400" dirty="0"/>
              <a:t> </a:t>
            </a:r>
            <a:r>
              <a:rPr lang="en-US" sz="2400" dirty="0" err="1"/>
              <a:t>bağladığı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fenomen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/>
              <a:t>hatırı</a:t>
            </a:r>
            <a:r>
              <a:rPr lang="en-US" sz="2400" dirty="0"/>
              <a:t> </a:t>
            </a:r>
            <a:r>
              <a:rPr lang="en-US" sz="2400" dirty="0" err="1"/>
              <a:t>sayılır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başarılardan</a:t>
            </a:r>
            <a:r>
              <a:rPr lang="en-US" sz="2400" dirty="0"/>
              <a:t> </a:t>
            </a:r>
            <a:r>
              <a:rPr lang="en-US" sz="2400" dirty="0" err="1"/>
              <a:t>yararlanmaya</a:t>
            </a:r>
            <a:r>
              <a:rPr lang="en-US" sz="2400" dirty="0"/>
              <a:t> </a:t>
            </a:r>
            <a:r>
              <a:rPr lang="en-US" sz="2400" dirty="0" err="1"/>
              <a:t>başladı</a:t>
            </a:r>
            <a:r>
              <a:rPr lang="en-US" sz="2400" dirty="0"/>
              <a:t>. </a:t>
            </a:r>
            <a:r>
              <a:rPr lang="en-US" sz="2400" dirty="0" err="1"/>
              <a:t>Ionescu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moda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taklit</a:t>
            </a:r>
            <a:r>
              <a:rPr lang="en-US" sz="2400" dirty="0"/>
              <a:t> </a:t>
            </a:r>
            <a:r>
              <a:rPr lang="en-US" sz="2400" dirty="0" err="1"/>
              <a:t>konusu</a:t>
            </a:r>
            <a:r>
              <a:rPr lang="en-US" sz="2400" dirty="0"/>
              <a:t> </a:t>
            </a:r>
            <a:r>
              <a:rPr lang="en-US" sz="2400" dirty="0" err="1"/>
              <a:t>haline</a:t>
            </a:r>
            <a:r>
              <a:rPr lang="en-US" sz="2400" dirty="0"/>
              <a:t> </a:t>
            </a:r>
            <a:r>
              <a:rPr lang="en-US" sz="2400" dirty="0" err="1"/>
              <a:t>gelmişti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Luchian'ın</a:t>
            </a:r>
            <a:r>
              <a:rPr lang="en-US" sz="2400" dirty="0"/>
              <a:t> </a:t>
            </a:r>
            <a:r>
              <a:rPr lang="en-US" sz="2400" dirty="0" err="1"/>
              <a:t>resimlerinden</a:t>
            </a:r>
            <a:r>
              <a:rPr lang="en-US" sz="2400" dirty="0"/>
              <a:t> </a:t>
            </a:r>
            <a:r>
              <a:rPr lang="en-US" sz="2400" dirty="0" err="1"/>
              <a:t>birden</a:t>
            </a:r>
            <a:r>
              <a:rPr lang="en-US" sz="2400" dirty="0"/>
              <a:t> </a:t>
            </a:r>
            <a:r>
              <a:rPr lang="en-US" sz="2400" dirty="0" err="1"/>
              <a:t>fazlasını</a:t>
            </a:r>
            <a:r>
              <a:rPr lang="en-US" sz="2400" dirty="0"/>
              <a:t> satın </a:t>
            </a:r>
            <a:r>
              <a:rPr lang="en-US" sz="2400" dirty="0" err="1"/>
              <a:t>alan</a:t>
            </a:r>
            <a:r>
              <a:rPr lang="en-US" sz="2400" dirty="0"/>
              <a:t> ilk </a:t>
            </a:r>
            <a:r>
              <a:rPr lang="en-US" sz="2400" dirty="0" err="1"/>
              <a:t>kişiler</a:t>
            </a:r>
            <a:r>
              <a:rPr lang="en-US" sz="2400" dirty="0"/>
              <a:t> </a:t>
            </a:r>
            <a:r>
              <a:rPr lang="en-US" sz="2400" dirty="0" err="1" smtClean="0"/>
              <a:t>arasındaydı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err="1" smtClean="0"/>
              <a:t>Hastalığı</a:t>
            </a:r>
            <a:r>
              <a:rPr lang="en-US" sz="2400" dirty="0" smtClean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kötü</a:t>
            </a:r>
            <a:r>
              <a:rPr lang="en-US" sz="2400" dirty="0"/>
              <a:t> hale </a:t>
            </a:r>
            <a:r>
              <a:rPr lang="en-US" sz="2400" dirty="0" err="1"/>
              <a:t>geldikçe</a:t>
            </a:r>
            <a:r>
              <a:rPr lang="en-US" sz="2400" dirty="0"/>
              <a:t>, </a:t>
            </a:r>
            <a:r>
              <a:rPr lang="en-US" sz="2400" dirty="0" err="1"/>
              <a:t>Luchian'ın</a:t>
            </a:r>
            <a:r>
              <a:rPr lang="en-US" sz="2400" dirty="0"/>
              <a:t> </a:t>
            </a:r>
            <a:r>
              <a:rPr lang="en-US" sz="2400" dirty="0" err="1"/>
              <a:t>başkasının</a:t>
            </a:r>
            <a:r>
              <a:rPr lang="en-US" sz="2400" dirty="0"/>
              <a:t> </a:t>
            </a:r>
            <a:r>
              <a:rPr lang="en-US" sz="2400" dirty="0" err="1"/>
              <a:t>kendi</a:t>
            </a:r>
            <a:r>
              <a:rPr lang="en-US" sz="2400" dirty="0"/>
              <a:t> </a:t>
            </a:r>
            <a:r>
              <a:rPr lang="en-US" sz="2400" dirty="0" err="1"/>
              <a:t>adına</a:t>
            </a:r>
            <a:r>
              <a:rPr lang="en-US" sz="2400" dirty="0"/>
              <a:t> </a:t>
            </a:r>
            <a:r>
              <a:rPr lang="en-US" sz="2400" dirty="0" err="1"/>
              <a:t>resim</a:t>
            </a:r>
            <a:r>
              <a:rPr lang="en-US" sz="2400" dirty="0"/>
              <a:t> </a:t>
            </a:r>
            <a:r>
              <a:rPr lang="en-US" sz="2400" dirty="0" err="1"/>
              <a:t>yapmasına</a:t>
            </a:r>
            <a:r>
              <a:rPr lang="en-US" sz="2400" dirty="0"/>
              <a:t> </a:t>
            </a:r>
            <a:r>
              <a:rPr lang="en-US" sz="2400" dirty="0" err="1"/>
              <a:t>izin</a:t>
            </a:r>
            <a:r>
              <a:rPr lang="en-US" sz="2400" dirty="0"/>
              <a:t> </a:t>
            </a:r>
            <a:r>
              <a:rPr lang="en-US" sz="2400" dirty="0" err="1"/>
              <a:t>verdiğine</a:t>
            </a:r>
            <a:r>
              <a:rPr lang="en-US" sz="2400" dirty="0"/>
              <a:t> </a:t>
            </a:r>
            <a:r>
              <a:rPr lang="en-US" sz="2400" dirty="0" err="1"/>
              <a:t>dair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söylenti</a:t>
            </a:r>
            <a:r>
              <a:rPr lang="en-US" sz="2400" dirty="0"/>
              <a:t> </a:t>
            </a:r>
            <a:r>
              <a:rPr lang="en-US" sz="2400" dirty="0" err="1"/>
              <a:t>yayıldı</a:t>
            </a:r>
            <a:r>
              <a:rPr lang="en-US" sz="2400" dirty="0"/>
              <a:t>. </a:t>
            </a:r>
            <a:r>
              <a:rPr lang="en-US" sz="2400" dirty="0" err="1"/>
              <a:t>Skandal</a:t>
            </a:r>
            <a:r>
              <a:rPr lang="en-US" sz="2400" dirty="0"/>
              <a:t>, </a:t>
            </a:r>
            <a:r>
              <a:rPr lang="en-US" sz="2400" dirty="0" err="1"/>
              <a:t>Luchian'ın</a:t>
            </a:r>
            <a:r>
              <a:rPr lang="en-US" sz="2400" dirty="0"/>
              <a:t> </a:t>
            </a:r>
            <a:r>
              <a:rPr lang="en-US" sz="2400" dirty="0" err="1"/>
              <a:t>tutuklanmasını</a:t>
            </a:r>
            <a:r>
              <a:rPr lang="en-US" sz="2400" dirty="0"/>
              <a:t> </a:t>
            </a:r>
            <a:r>
              <a:rPr lang="en-US" sz="2400" dirty="0" err="1"/>
              <a:t>dolandırıcılık</a:t>
            </a:r>
            <a:r>
              <a:rPr lang="en-US" sz="2400" dirty="0"/>
              <a:t> </a:t>
            </a:r>
            <a:r>
              <a:rPr lang="en-US" sz="2400" dirty="0" err="1"/>
              <a:t>suçlamasıyla</a:t>
            </a:r>
            <a:r>
              <a:rPr lang="en-US" sz="2400" dirty="0"/>
              <a:t> </a:t>
            </a:r>
            <a:r>
              <a:rPr lang="en-US" sz="2400" dirty="0" err="1"/>
              <a:t>beraberinde</a:t>
            </a:r>
            <a:r>
              <a:rPr lang="en-US" sz="2400" dirty="0"/>
              <a:t> </a:t>
            </a:r>
            <a:r>
              <a:rPr lang="en-US" sz="2400" dirty="0" err="1"/>
              <a:t>getirdi</a:t>
            </a:r>
            <a:r>
              <a:rPr lang="en-US" sz="2400" dirty="0"/>
              <a:t> </a:t>
            </a:r>
            <a:r>
              <a:rPr lang="en-US" sz="2400" dirty="0" err="1"/>
              <a:t>ancak</a:t>
            </a:r>
            <a:r>
              <a:rPr lang="en-US" sz="2400" dirty="0"/>
              <a:t> </a:t>
            </a:r>
            <a:r>
              <a:rPr lang="en-US" sz="2400" dirty="0" err="1"/>
              <a:t>kısa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süre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</a:t>
            </a:r>
            <a:r>
              <a:rPr lang="en-US" sz="2400" dirty="0" err="1"/>
              <a:t>serbest</a:t>
            </a:r>
            <a:r>
              <a:rPr lang="en-US" sz="2400" dirty="0"/>
              <a:t> </a:t>
            </a:r>
            <a:r>
              <a:rPr lang="en-US" sz="2400" dirty="0" err="1" smtClean="0"/>
              <a:t>bırakıldı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err="1" smtClean="0"/>
              <a:t>Arghezi</a:t>
            </a:r>
            <a:r>
              <a:rPr lang="en-US" sz="2400" dirty="0"/>
              <a:t>, </a:t>
            </a:r>
            <a:r>
              <a:rPr lang="en-US" sz="2400" dirty="0" err="1"/>
              <a:t>birkaç</a:t>
            </a:r>
            <a:r>
              <a:rPr lang="en-US" sz="2400" dirty="0"/>
              <a:t> </a:t>
            </a:r>
            <a:r>
              <a:rPr lang="en-US" sz="2400" dirty="0" err="1"/>
              <a:t>savunucusundan</a:t>
            </a:r>
            <a:r>
              <a:rPr lang="en-US" sz="2400" dirty="0"/>
              <a:t> </a:t>
            </a:r>
            <a:r>
              <a:rPr lang="en-US" sz="2400" dirty="0" err="1"/>
              <a:t>biri</a:t>
            </a:r>
            <a:r>
              <a:rPr lang="en-US" sz="2400" dirty="0"/>
              <a:t> </a:t>
            </a:r>
            <a:r>
              <a:rPr lang="en-US" sz="2400" dirty="0" err="1"/>
              <a:t>olmaktan</a:t>
            </a:r>
            <a:r>
              <a:rPr lang="en-US" sz="2400" dirty="0"/>
              <a:t> </a:t>
            </a:r>
            <a:r>
              <a:rPr lang="en-US" sz="2400" dirty="0" err="1"/>
              <a:t>gurur</a:t>
            </a:r>
            <a:r>
              <a:rPr lang="en-US" sz="2400" dirty="0"/>
              <a:t> </a:t>
            </a:r>
            <a:r>
              <a:rPr lang="en-US" sz="2400" dirty="0" err="1"/>
              <a:t>duydu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1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err="1"/>
              <a:t>Luchian'ın</a:t>
            </a:r>
            <a:r>
              <a:rPr lang="en-US" sz="2400" dirty="0"/>
              <a:t> </a:t>
            </a:r>
            <a:r>
              <a:rPr lang="en-US" sz="2400" dirty="0" err="1"/>
              <a:t>yaşamındaki</a:t>
            </a:r>
            <a:r>
              <a:rPr lang="en-US" sz="2400" dirty="0"/>
              <a:t> son </a:t>
            </a:r>
            <a:r>
              <a:rPr lang="en-US" sz="2400" dirty="0" err="1"/>
              <a:t>olaylardan</a:t>
            </a:r>
            <a:r>
              <a:rPr lang="en-US" sz="2400" dirty="0"/>
              <a:t> </a:t>
            </a:r>
            <a:r>
              <a:rPr lang="en-US" sz="2400" dirty="0" err="1"/>
              <a:t>biri</a:t>
            </a:r>
            <a:r>
              <a:rPr lang="en-US" sz="2400" dirty="0"/>
              <a:t>, </a:t>
            </a:r>
            <a:r>
              <a:rPr lang="en-US" sz="2400" dirty="0" err="1"/>
              <a:t>besteci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kemancı</a:t>
            </a:r>
            <a:r>
              <a:rPr lang="en-US" sz="2400" dirty="0"/>
              <a:t> George </a:t>
            </a:r>
            <a:r>
              <a:rPr lang="en-US" sz="2400" dirty="0" err="1"/>
              <a:t>Enescu'nun</a:t>
            </a:r>
            <a:r>
              <a:rPr lang="en-US" sz="2400" dirty="0"/>
              <a:t> </a:t>
            </a:r>
            <a:r>
              <a:rPr lang="en-US" sz="2400" dirty="0" err="1"/>
              <a:t>evine</a:t>
            </a:r>
            <a:r>
              <a:rPr lang="en-US" sz="2400" dirty="0"/>
              <a:t> </a:t>
            </a:r>
            <a:r>
              <a:rPr lang="en-US" sz="2400" dirty="0" err="1"/>
              <a:t>yaptığı</a:t>
            </a:r>
            <a:r>
              <a:rPr lang="en-US" sz="2400" dirty="0"/>
              <a:t> </a:t>
            </a:r>
            <a:r>
              <a:rPr lang="en-US" sz="2400" dirty="0" err="1"/>
              <a:t>ziyaretti</a:t>
            </a:r>
            <a:r>
              <a:rPr lang="en-US" sz="2400" dirty="0"/>
              <a:t>. Her ne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ikisi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önce</a:t>
            </a:r>
            <a:r>
              <a:rPr lang="en-US" sz="2400" dirty="0"/>
              <a:t> </a:t>
            </a:r>
            <a:r>
              <a:rPr lang="en-US" sz="2400" dirty="0" err="1"/>
              <a:t>hiç</a:t>
            </a:r>
            <a:r>
              <a:rPr lang="en-US" sz="2400" dirty="0"/>
              <a:t> </a:t>
            </a:r>
            <a:r>
              <a:rPr lang="en-US" sz="2400" dirty="0" err="1"/>
              <a:t>tanışmamış</a:t>
            </a:r>
            <a:r>
              <a:rPr lang="en-US" sz="2400" dirty="0"/>
              <a:t> </a:t>
            </a:r>
            <a:r>
              <a:rPr lang="en-US" sz="2400" dirty="0" err="1"/>
              <a:t>olsa</a:t>
            </a:r>
            <a:r>
              <a:rPr lang="en-US" sz="2400" dirty="0"/>
              <a:t> da, </a:t>
            </a:r>
            <a:r>
              <a:rPr lang="en-US" sz="2400" dirty="0" err="1"/>
              <a:t>Enescu</a:t>
            </a:r>
            <a:r>
              <a:rPr lang="en-US" sz="2400" dirty="0"/>
              <a:t>, </a:t>
            </a:r>
            <a:r>
              <a:rPr lang="en-US" sz="2400" dirty="0" err="1"/>
              <a:t>enstrümanını</a:t>
            </a:r>
            <a:r>
              <a:rPr lang="en-US" sz="2400" dirty="0"/>
              <a:t> </a:t>
            </a:r>
            <a:r>
              <a:rPr lang="en-US" sz="2400" dirty="0" err="1"/>
              <a:t>ölmekte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sanatçıya</a:t>
            </a:r>
            <a:r>
              <a:rPr lang="en-US" sz="2400" dirty="0"/>
              <a:t> </a:t>
            </a:r>
            <a:r>
              <a:rPr lang="en-US" sz="2400" dirty="0" err="1"/>
              <a:t>kişisel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hediye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çaldı</a:t>
            </a:r>
            <a:r>
              <a:rPr lang="en-US" sz="2400" dirty="0" smtClean="0"/>
              <a:t>.</a:t>
            </a:r>
            <a:endParaRPr lang="en-US" sz="2400" dirty="0"/>
          </a:p>
          <a:p>
            <a:pPr algn="just"/>
            <a:r>
              <a:rPr lang="en-US" sz="2400" dirty="0" err="1"/>
              <a:t>Bükreş'te</a:t>
            </a:r>
            <a:r>
              <a:rPr lang="en-US" sz="2400" dirty="0"/>
              <a:t> </a:t>
            </a:r>
            <a:r>
              <a:rPr lang="en-US" sz="2400" dirty="0" err="1"/>
              <a:t>öldü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Bellu</a:t>
            </a:r>
            <a:r>
              <a:rPr lang="en-US" sz="2400" dirty="0"/>
              <a:t> </a:t>
            </a:r>
            <a:r>
              <a:rPr lang="en-US" sz="2400" dirty="0" err="1"/>
              <a:t>Mezarlığı'na</a:t>
            </a:r>
            <a:r>
              <a:rPr lang="en-US" sz="2400" dirty="0"/>
              <a:t> </a:t>
            </a:r>
            <a:r>
              <a:rPr lang="en-US" sz="2400" dirty="0" err="1"/>
              <a:t>gömüldü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447</TotalTime>
  <Words>1208</Words>
  <Application>Microsoft Office PowerPoint</Application>
  <PresentationFormat>Widescreen</PresentationFormat>
  <Paragraphs>83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Calibri</vt:lpstr>
      <vt:lpstr>Century Gothic</vt:lpstr>
      <vt:lpstr>Rockwell</vt:lpstr>
      <vt:lpstr>Rockwell Condensed</vt:lpstr>
      <vt:lpstr>Times New Roman</vt:lpstr>
      <vt:lpstr>Wingdings</vt:lpstr>
      <vt:lpstr>Wood Type</vt:lpstr>
      <vt:lpstr>Ștefan Luchian</vt:lpstr>
      <vt:lpstr>Genel bilgiler</vt:lpstr>
      <vt:lpstr>Hayatı - İlk yılları</vt:lpstr>
      <vt:lpstr>PowerPoint Presentation</vt:lpstr>
      <vt:lpstr>Kronik hastalığı ve ölümü</vt:lpstr>
      <vt:lpstr>PowerPoint Presentation</vt:lpstr>
      <vt:lpstr>PowerPoint Presentation</vt:lpstr>
      <vt:lpstr>PowerPoint Presentation</vt:lpstr>
      <vt:lpstr>PowerPoint Presentation</vt:lpstr>
      <vt:lpstr>Mirası</vt:lpstr>
      <vt:lpstr>PowerPoint Presentation</vt:lpstr>
      <vt:lpstr>portreler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bileşimler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manzaralar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çiçekler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Ștefan Luchian</dc:title>
  <dc:creator>Alina</dc:creator>
  <cp:lastModifiedBy>Alina</cp:lastModifiedBy>
  <cp:revision>65</cp:revision>
  <dcterms:created xsi:type="dcterms:W3CDTF">2019-05-12T13:46:19Z</dcterms:created>
  <dcterms:modified xsi:type="dcterms:W3CDTF">2019-05-12T21:13:49Z</dcterms:modified>
</cp:coreProperties>
</file>