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4"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04.05.2020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pPr/>
              <a:t>04.05.2020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pPr/>
              <a:t>04.05.2020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pPr/>
              <a:t>04.05.2020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04.05.2020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pPr/>
              <a:t>04.05.2020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pPr/>
              <a:t>04.05.2020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pPr/>
              <a:t>04.05.2020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04.05.2020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04.05.2020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04.05.2020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04.05.2020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5310" cy="6858000"/>
          </a:xfrm>
          <a:prstGeom prst="rect">
            <a:avLst/>
          </a:prstGeom>
        </p:spPr>
      </p:pic>
    </p:spTree>
    <p:extLst>
      <p:ext uri="{BB962C8B-B14F-4D97-AF65-F5344CB8AC3E}">
        <p14:creationId xmlns:p14="http://schemas.microsoft.com/office/powerpoint/2010/main" val="2165157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6BFA820F-0312-4E74-9C5D-599E7648A0F3}"/>
              </a:ext>
            </a:extLst>
          </p:cNvPr>
          <p:cNvSpPr>
            <a:spLocks noGrp="1"/>
          </p:cNvSpPr>
          <p:nvPr>
            <p:ph idx="1"/>
          </p:nvPr>
        </p:nvSpPr>
        <p:spPr>
          <a:xfrm>
            <a:off x="330217" y="653541"/>
            <a:ext cx="8229600" cy="4525963"/>
          </a:xfrm>
        </p:spPr>
        <p:txBody>
          <a:bodyPr>
            <a:normAutofit/>
          </a:bodyPr>
          <a:lstStyle/>
          <a:p>
            <a:r>
              <a:rPr lang="tr-TR" sz="2800" dirty="0"/>
              <a:t>Anne, genç kızı ara ara sınav yapmaktadır. Son sınavında genç kız yüksek bir puan almıştır ve ödül olarak sıradaki kardeşini seçme hakkını kazanmıştır.</a:t>
            </a:r>
          </a:p>
          <a:p>
            <a:endParaRPr lang="tr-TR" sz="2800" dirty="0"/>
          </a:p>
          <a:p>
            <a:r>
              <a:rPr lang="tr-TR" sz="2800" dirty="0"/>
              <a:t>Genç kız başarısız olan test sonuçlarını görür ve onlara ne olduğunu merak eder. Başarısız olan bebekler yakılmaktadır. kız bu duruma şok olur ve ağlamaya başlar.</a:t>
            </a:r>
          </a:p>
        </p:txBody>
      </p:sp>
      <p:pic>
        <p:nvPicPr>
          <p:cNvPr id="2054" name="Picture 6" descr="Netflix'in Bilim Kurgu Filmi &quot;I Am Mother&quot;dan Fragman - Haberler ...">
            <a:extLst>
              <a:ext uri="{FF2B5EF4-FFF2-40B4-BE49-F238E27FC236}">
                <a16:creationId xmlns:a16="http://schemas.microsoft.com/office/drawing/2014/main" xmlns="" id="{FC42A20E-064B-4449-BB84-70072A85BE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4149080"/>
            <a:ext cx="4431815" cy="249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163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6BFA820F-0312-4E74-9C5D-599E7648A0F3}"/>
              </a:ext>
            </a:extLst>
          </p:cNvPr>
          <p:cNvSpPr>
            <a:spLocks noGrp="1"/>
          </p:cNvSpPr>
          <p:nvPr>
            <p:ph idx="1"/>
          </p:nvPr>
        </p:nvSpPr>
        <p:spPr>
          <a:xfrm>
            <a:off x="323528" y="404664"/>
            <a:ext cx="8229600" cy="4525963"/>
          </a:xfrm>
        </p:spPr>
        <p:txBody>
          <a:bodyPr>
            <a:normAutofit/>
          </a:bodyPr>
          <a:lstStyle/>
          <a:p>
            <a:r>
              <a:rPr lang="tr-TR" sz="2800" dirty="0"/>
              <a:t>Yaralı kadınla madenlere gitmeye karar veren genç kız, 9 saati kalan kardeşini de almak ister.</a:t>
            </a:r>
          </a:p>
          <a:p>
            <a:r>
              <a:rPr lang="tr-TR" sz="2800" dirty="0"/>
              <a:t>Kız, kardeşinin mamasını hazırlarken endişeli görünür ve anne tarafından fark edilir. Anne bir süre sonra kızı odaya kilitler ve yaralı kadının yanına gidip madenlerin yerini sorar.</a:t>
            </a:r>
          </a:p>
          <a:p>
            <a:r>
              <a:rPr lang="tr-TR" sz="2800" dirty="0"/>
              <a:t>Genç kız yangın alarmı verir ve odadan çıkmayı başarıp yaralı kadını bulur. Ardından beraber sığınağın çıkış kapısına gider ve dışarı çıkarlar.</a:t>
            </a:r>
          </a:p>
          <a:p>
            <a:endParaRPr lang="tr-TR" dirty="0"/>
          </a:p>
        </p:txBody>
      </p:sp>
      <p:pic>
        <p:nvPicPr>
          <p:cNvPr id="5" name="Picture 2" descr="Future Robots and Ensuring Human Safety | Navigate the Future">
            <a:extLst>
              <a:ext uri="{FF2B5EF4-FFF2-40B4-BE49-F238E27FC236}">
                <a16:creationId xmlns:a16="http://schemas.microsoft.com/office/drawing/2014/main" xmlns="" id="{78437CFC-CB66-40F7-B4DF-D13211F82C1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619" b="100000" l="2475" r="100000">
                        <a14:foregroundMark x1="55233" y1="15782" x2="55233" y2="15782"/>
                        <a14:foregroundMark x1="40170" y1="15428" x2="40170" y2="15428"/>
                        <a14:foregroundMark x1="74399" y1="69285" x2="74399" y2="69285"/>
                        <a14:foregroundMark x1="76662" y1="80255" x2="76662" y2="80255"/>
                      </a14:backgroundRemoval>
                    </a14:imgEffect>
                  </a14:imgLayer>
                </a14:imgProps>
              </a:ext>
              <a:ext uri="{28A0092B-C50C-407E-A947-70E740481C1C}">
                <a14:useLocalDpi xmlns:a14="http://schemas.microsoft.com/office/drawing/2010/main" val="0"/>
              </a:ext>
            </a:extLst>
          </a:blip>
          <a:srcRect/>
          <a:stretch>
            <a:fillRect/>
          </a:stretch>
        </p:blipFill>
        <p:spPr bwMode="auto">
          <a:xfrm>
            <a:off x="6226022" y="3789040"/>
            <a:ext cx="2926976" cy="292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225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F89E14CA-5A71-4BC4-9F1F-B8CBD9CEF065}"/>
              </a:ext>
            </a:extLst>
          </p:cNvPr>
          <p:cNvSpPr>
            <a:spLocks noGrp="1"/>
          </p:cNvSpPr>
          <p:nvPr>
            <p:ph idx="1"/>
          </p:nvPr>
        </p:nvSpPr>
        <p:spPr>
          <a:xfrm>
            <a:off x="323528" y="404664"/>
            <a:ext cx="8229600" cy="4525963"/>
          </a:xfrm>
        </p:spPr>
        <p:txBody>
          <a:bodyPr>
            <a:normAutofit lnSpcReduction="10000"/>
          </a:bodyPr>
          <a:lstStyle/>
          <a:p>
            <a:r>
              <a:rPr lang="tr-TR" dirty="0"/>
              <a:t>Genç kız ve yaralı kadın, diğer robotlardan saklanarak kadının yaşadığı sığınağa doğru yürürler. </a:t>
            </a:r>
          </a:p>
          <a:p>
            <a:r>
              <a:rPr lang="tr-TR" dirty="0"/>
              <a:t>Genç kız kadının aslında madenlerde değil, bir kulübede yaşadığını öğrenir. Kadının madenlerden yıllar önce kaçtığını duyan genç kız büyük hayal kırıklığına uğrar. Pişman olan genç kız, eve geri dönmek ve kardeşine bakmak ister.</a:t>
            </a:r>
          </a:p>
          <a:p>
            <a:endParaRPr lang="tr-TR" dirty="0"/>
          </a:p>
          <a:p>
            <a:endParaRPr lang="tr-TR" dirty="0"/>
          </a:p>
        </p:txBody>
      </p:sp>
      <p:pic>
        <p:nvPicPr>
          <p:cNvPr id="4" name="Resim 3">
            <a:extLst>
              <a:ext uri="{FF2B5EF4-FFF2-40B4-BE49-F238E27FC236}">
                <a16:creationId xmlns:a16="http://schemas.microsoft.com/office/drawing/2014/main" xmlns="" id="{516FB25A-E2AE-4CD2-B48A-3D62FA84451A}"/>
              </a:ext>
            </a:extLst>
          </p:cNvPr>
          <p:cNvPicPr>
            <a:picLocks noChangeAspect="1"/>
          </p:cNvPicPr>
          <p:nvPr/>
        </p:nvPicPr>
        <p:blipFill rotWithShape="1">
          <a:blip r:embed="rId2" cstate="print"/>
          <a:srcRect l="17713" t="20283" r="29525" b="12283"/>
          <a:stretch/>
        </p:blipFill>
        <p:spPr>
          <a:xfrm>
            <a:off x="5364088" y="4149080"/>
            <a:ext cx="2943785" cy="2592288"/>
          </a:xfrm>
          <a:prstGeom prst="rect">
            <a:avLst/>
          </a:prstGeom>
        </p:spPr>
      </p:pic>
    </p:spTree>
    <p:extLst>
      <p:ext uri="{BB962C8B-B14F-4D97-AF65-F5344CB8AC3E}">
        <p14:creationId xmlns:p14="http://schemas.microsoft.com/office/powerpoint/2010/main" val="2843819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43455AFA-557A-4C61-A1FD-DBD7941F2C86}"/>
              </a:ext>
            </a:extLst>
          </p:cNvPr>
          <p:cNvSpPr>
            <a:spLocks noGrp="1"/>
          </p:cNvSpPr>
          <p:nvPr>
            <p:ph idx="1"/>
          </p:nvPr>
        </p:nvSpPr>
        <p:spPr>
          <a:xfrm>
            <a:off x="323528" y="476672"/>
            <a:ext cx="8229600" cy="4525963"/>
          </a:xfrm>
        </p:spPr>
        <p:txBody>
          <a:bodyPr/>
          <a:lstStyle/>
          <a:p>
            <a:r>
              <a:rPr lang="tr-TR" dirty="0"/>
              <a:t>Kadın genç kızı ikna etmeye çalışsa da, genç kız onu dinlemez ve eve geri döner.</a:t>
            </a:r>
          </a:p>
          <a:p>
            <a:r>
              <a:rPr lang="tr-TR" dirty="0"/>
              <a:t>Genç kız eve döndüğünde Anne ile yüzleşir. Anne, kendisinin tüm robotları kontrol elen bir yapay zeka olduğunu söyler. </a:t>
            </a:r>
          </a:p>
        </p:txBody>
      </p:sp>
      <p:pic>
        <p:nvPicPr>
          <p:cNvPr id="4" name="Resim 3">
            <a:extLst>
              <a:ext uri="{FF2B5EF4-FFF2-40B4-BE49-F238E27FC236}">
                <a16:creationId xmlns:a16="http://schemas.microsoft.com/office/drawing/2014/main" xmlns="" id="{7C348CA8-3809-427A-9EEC-E2721D3FD379}"/>
              </a:ext>
            </a:extLst>
          </p:cNvPr>
          <p:cNvPicPr>
            <a:picLocks noChangeAspect="1"/>
          </p:cNvPicPr>
          <p:nvPr/>
        </p:nvPicPr>
        <p:blipFill rotWithShape="1">
          <a:blip r:embed="rId2" cstate="print"/>
          <a:srcRect l="20864" r="20862"/>
          <a:stretch/>
        </p:blipFill>
        <p:spPr>
          <a:xfrm>
            <a:off x="4211960" y="3357813"/>
            <a:ext cx="4608512" cy="3289643"/>
          </a:xfrm>
          <a:prstGeom prst="rect">
            <a:avLst/>
          </a:prstGeom>
        </p:spPr>
      </p:pic>
    </p:spTree>
    <p:extLst>
      <p:ext uri="{BB962C8B-B14F-4D97-AF65-F5344CB8AC3E}">
        <p14:creationId xmlns:p14="http://schemas.microsoft.com/office/powerpoint/2010/main" val="3881797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AA371AB-622A-4F8C-8F0C-3CDE45056033}"/>
              </a:ext>
            </a:extLst>
          </p:cNvPr>
          <p:cNvSpPr>
            <a:spLocks noGrp="1"/>
          </p:cNvSpPr>
          <p:nvPr>
            <p:ph idx="1"/>
          </p:nvPr>
        </p:nvSpPr>
        <p:spPr>
          <a:xfrm>
            <a:off x="251520" y="116632"/>
            <a:ext cx="8229600" cy="4525963"/>
          </a:xfrm>
        </p:spPr>
        <p:txBody>
          <a:bodyPr/>
          <a:lstStyle/>
          <a:p>
            <a:r>
              <a:rPr lang="tr-TR" dirty="0" err="1"/>
              <a:t>Anne’ye</a:t>
            </a:r>
            <a:r>
              <a:rPr lang="tr-TR" dirty="0"/>
              <a:t> göre; insan türü başarısız olacak, birbirlerini yok edecekti. Kendisinin insan hayatını kurtarmak için programlandırıldığını söyler. </a:t>
            </a:r>
          </a:p>
          <a:p>
            <a:r>
              <a:rPr lang="tr-TR" dirty="0"/>
              <a:t>Bunun üzerine genç kız, </a:t>
            </a:r>
            <a:r>
              <a:rPr lang="tr-TR" dirty="0" err="1"/>
              <a:t>Anne’yi</a:t>
            </a:r>
            <a:r>
              <a:rPr lang="tr-TR" dirty="0"/>
              <a:t> kendisinin kardeşine bakabileceğine ikna eder ve </a:t>
            </a:r>
            <a:r>
              <a:rPr lang="tr-TR" dirty="0" err="1"/>
              <a:t>Anne’nin</a:t>
            </a:r>
            <a:r>
              <a:rPr lang="tr-TR" dirty="0"/>
              <a:t> robot bedenini öldürür. </a:t>
            </a:r>
          </a:p>
        </p:txBody>
      </p:sp>
      <p:pic>
        <p:nvPicPr>
          <p:cNvPr id="4" name="Resim 3">
            <a:extLst>
              <a:ext uri="{FF2B5EF4-FFF2-40B4-BE49-F238E27FC236}">
                <a16:creationId xmlns:a16="http://schemas.microsoft.com/office/drawing/2014/main" xmlns="" id="{AA9DF993-A50E-40A7-AA83-6722F201DDAD}"/>
              </a:ext>
            </a:extLst>
          </p:cNvPr>
          <p:cNvPicPr>
            <a:picLocks noChangeAspect="1"/>
          </p:cNvPicPr>
          <p:nvPr/>
        </p:nvPicPr>
        <p:blipFill rotWithShape="1">
          <a:blip r:embed="rId2" cstate="print"/>
          <a:srcRect l="11413" t="8351" r="7250" b="10245"/>
          <a:stretch/>
        </p:blipFill>
        <p:spPr>
          <a:xfrm>
            <a:off x="1403648" y="3789040"/>
            <a:ext cx="6745650" cy="2808312"/>
          </a:xfrm>
          <a:prstGeom prst="rect">
            <a:avLst/>
          </a:prstGeom>
        </p:spPr>
      </p:pic>
    </p:spTree>
    <p:extLst>
      <p:ext uri="{BB962C8B-B14F-4D97-AF65-F5344CB8AC3E}">
        <p14:creationId xmlns:p14="http://schemas.microsoft.com/office/powerpoint/2010/main" val="1708982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B92E36AA-CCA1-4117-A5EC-EA92A1C86EA6}"/>
              </a:ext>
            </a:extLst>
          </p:cNvPr>
          <p:cNvSpPr>
            <a:spLocks noGrp="1"/>
          </p:cNvSpPr>
          <p:nvPr>
            <p:ph idx="1"/>
          </p:nvPr>
        </p:nvSpPr>
        <p:spPr>
          <a:xfrm>
            <a:off x="278265" y="332656"/>
            <a:ext cx="8229600" cy="4525963"/>
          </a:xfrm>
        </p:spPr>
        <p:txBody>
          <a:bodyPr/>
          <a:lstStyle/>
          <a:p>
            <a:r>
              <a:rPr lang="tr-TR" dirty="0"/>
              <a:t>Anne bu kez başka bir robot bedeninde yabancı kadının kulübesine gider. Ve kadına birinin onunla amacı olduğu için bu zamana kadar hayatta kaldığını söyler. </a:t>
            </a:r>
          </a:p>
        </p:txBody>
      </p:sp>
      <p:pic>
        <p:nvPicPr>
          <p:cNvPr id="4" name="Resim 3">
            <a:extLst>
              <a:ext uri="{FF2B5EF4-FFF2-40B4-BE49-F238E27FC236}">
                <a16:creationId xmlns:a16="http://schemas.microsoft.com/office/drawing/2014/main" xmlns="" id="{9D00DB83-8894-44A9-8D5E-2706BA3F7639}"/>
              </a:ext>
            </a:extLst>
          </p:cNvPr>
          <p:cNvPicPr>
            <a:picLocks noChangeAspect="1"/>
          </p:cNvPicPr>
          <p:nvPr/>
        </p:nvPicPr>
        <p:blipFill rotWithShape="1">
          <a:blip r:embed="rId2" cstate="print"/>
          <a:srcRect l="5001" t="14424" r="9050" b="13581"/>
          <a:stretch/>
        </p:blipFill>
        <p:spPr>
          <a:xfrm>
            <a:off x="636135" y="2840040"/>
            <a:ext cx="7859216" cy="3701008"/>
          </a:xfrm>
          <a:prstGeom prst="rect">
            <a:avLst/>
          </a:prstGeom>
        </p:spPr>
      </p:pic>
    </p:spTree>
    <p:extLst>
      <p:ext uri="{BB962C8B-B14F-4D97-AF65-F5344CB8AC3E}">
        <p14:creationId xmlns:p14="http://schemas.microsoft.com/office/powerpoint/2010/main" val="2318220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332656"/>
            <a:ext cx="4834880" cy="850106"/>
          </a:xfrm>
        </p:spPr>
        <p:txBody>
          <a:bodyPr>
            <a:normAutofit/>
          </a:bodyPr>
          <a:lstStyle/>
          <a:p>
            <a:pPr algn="l"/>
            <a:r>
              <a:rPr lang="tr-TR" sz="4000" b="1" dirty="0"/>
              <a:t>TEMEL KAVRAMLAR</a:t>
            </a:r>
          </a:p>
        </p:txBody>
      </p:sp>
      <p:sp>
        <p:nvSpPr>
          <p:cNvPr id="3" name="2 İçerik Yer Tutucusu"/>
          <p:cNvSpPr>
            <a:spLocks noGrp="1"/>
          </p:cNvSpPr>
          <p:nvPr>
            <p:ph idx="1"/>
          </p:nvPr>
        </p:nvSpPr>
        <p:spPr>
          <a:xfrm>
            <a:off x="467544" y="1268760"/>
            <a:ext cx="7848872" cy="4857403"/>
          </a:xfrm>
        </p:spPr>
        <p:txBody>
          <a:bodyPr>
            <a:normAutofit lnSpcReduction="10000"/>
          </a:bodyPr>
          <a:lstStyle/>
          <a:p>
            <a:pPr>
              <a:buFont typeface="Wingdings" pitchFamily="2" charset="2"/>
              <a:buChar char="v"/>
            </a:pPr>
            <a:r>
              <a:rPr lang="tr-TR" dirty="0"/>
              <a:t>Sadakat</a:t>
            </a:r>
          </a:p>
          <a:p>
            <a:pPr>
              <a:buFont typeface="Wingdings" pitchFamily="2" charset="2"/>
              <a:buChar char="v"/>
            </a:pPr>
            <a:r>
              <a:rPr lang="tr-TR" dirty="0"/>
              <a:t>Mükemmeliyet</a:t>
            </a:r>
          </a:p>
          <a:p>
            <a:pPr>
              <a:buFont typeface="Wingdings" pitchFamily="2" charset="2"/>
              <a:buChar char="v"/>
            </a:pPr>
            <a:r>
              <a:rPr lang="tr-TR" dirty="0"/>
              <a:t>Güven</a:t>
            </a:r>
          </a:p>
          <a:p>
            <a:pPr>
              <a:buFont typeface="Wingdings" pitchFamily="2" charset="2"/>
              <a:buChar char="v"/>
            </a:pPr>
            <a:r>
              <a:rPr lang="tr-TR" dirty="0"/>
              <a:t>Bağlılık</a:t>
            </a:r>
          </a:p>
          <a:p>
            <a:pPr>
              <a:buFont typeface="Wingdings" pitchFamily="2" charset="2"/>
              <a:buChar char="v"/>
            </a:pPr>
            <a:r>
              <a:rPr lang="tr-TR" dirty="0"/>
              <a:t>Şüphe</a:t>
            </a:r>
          </a:p>
          <a:p>
            <a:pPr>
              <a:buFont typeface="Wingdings" pitchFamily="2" charset="2"/>
              <a:buChar char="v"/>
            </a:pPr>
            <a:r>
              <a:rPr lang="tr-TR" dirty="0"/>
              <a:t>Korku</a:t>
            </a:r>
          </a:p>
          <a:p>
            <a:pPr>
              <a:buFont typeface="Wingdings" pitchFamily="2" charset="2"/>
              <a:buChar char="v"/>
            </a:pPr>
            <a:r>
              <a:rPr lang="tr-TR" dirty="0"/>
              <a:t>Bilinmezlik</a:t>
            </a:r>
          </a:p>
          <a:p>
            <a:pPr>
              <a:buFont typeface="Wingdings" pitchFamily="2" charset="2"/>
              <a:buChar char="v"/>
            </a:pPr>
            <a:r>
              <a:rPr lang="tr-TR" dirty="0"/>
              <a:t>Endişe</a:t>
            </a:r>
          </a:p>
          <a:p>
            <a:pPr>
              <a:buFont typeface="Wingdings" pitchFamily="2" charset="2"/>
              <a:buChar char="v"/>
            </a:pPr>
            <a:r>
              <a:rPr lang="tr-TR" dirty="0"/>
              <a:t>Tedirginlik </a:t>
            </a:r>
          </a:p>
          <a:p>
            <a:pPr>
              <a:buFont typeface="Wingdings" pitchFamily="2" charset="2"/>
              <a:buChar char="v"/>
            </a:pPr>
            <a:endParaRPr lang="tr-TR" dirty="0"/>
          </a:p>
        </p:txBody>
      </p:sp>
      <p:pic>
        <p:nvPicPr>
          <p:cNvPr id="4" name="3 Resim" descr="mavi-çiçek-png-6.png"/>
          <p:cNvPicPr>
            <a:picLocks noChangeAspect="1"/>
          </p:cNvPicPr>
          <p:nvPr/>
        </p:nvPicPr>
        <p:blipFill>
          <a:blip r:embed="rId2" cstate="print"/>
          <a:stretch>
            <a:fillRect/>
          </a:stretch>
        </p:blipFill>
        <p:spPr>
          <a:xfrm>
            <a:off x="4644008" y="2768632"/>
            <a:ext cx="4499992" cy="408936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80F2EBFC-9AAB-4CE3-A561-EA38603247A4}"/>
              </a:ext>
            </a:extLst>
          </p:cNvPr>
          <p:cNvSpPr>
            <a:spLocks noGrp="1"/>
          </p:cNvSpPr>
          <p:nvPr>
            <p:ph idx="1"/>
          </p:nvPr>
        </p:nvSpPr>
        <p:spPr/>
        <p:txBody>
          <a:bodyPr/>
          <a:lstStyle/>
          <a:p>
            <a:r>
              <a:rPr lang="tr-TR" dirty="0"/>
              <a:t>Sizce mükemmel insanlığa ulaşılabilir mi?</a:t>
            </a:r>
          </a:p>
          <a:p>
            <a:r>
              <a:rPr lang="tr-TR" dirty="0"/>
              <a:t>Biz robotun etik olması mümkün müdür?</a:t>
            </a:r>
          </a:p>
          <a:p>
            <a:r>
              <a:rPr lang="tr-TR" dirty="0"/>
              <a:t>İnsan doğası nasıldır?</a:t>
            </a:r>
          </a:p>
          <a:p>
            <a:endParaRPr lang="tr-TR" dirty="0"/>
          </a:p>
        </p:txBody>
      </p:sp>
      <p:sp>
        <p:nvSpPr>
          <p:cNvPr id="4" name="Dikdörtgen 3">
            <a:extLst>
              <a:ext uri="{FF2B5EF4-FFF2-40B4-BE49-F238E27FC236}">
                <a16:creationId xmlns:a16="http://schemas.microsoft.com/office/drawing/2014/main" xmlns="" id="{6ECE86EB-5644-4FF9-8454-73FF5AA4EF9B}"/>
              </a:ext>
            </a:extLst>
          </p:cNvPr>
          <p:cNvSpPr/>
          <p:nvPr/>
        </p:nvSpPr>
        <p:spPr>
          <a:xfrm>
            <a:off x="2915816" y="270172"/>
            <a:ext cx="2850460" cy="923330"/>
          </a:xfrm>
          <a:prstGeom prst="rect">
            <a:avLst/>
          </a:prstGeom>
          <a:noFill/>
        </p:spPr>
        <p:txBody>
          <a:bodyPr wrap="none" lIns="91440" tIns="45720" rIns="91440" bIns="45720">
            <a:spAutoFit/>
          </a:bodyPr>
          <a:lstStyle/>
          <a:p>
            <a:pPr algn="ctr"/>
            <a:r>
              <a:rPr lang="tr-T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SORULAR</a:t>
            </a:r>
          </a:p>
        </p:txBody>
      </p:sp>
    </p:spTree>
    <p:extLst>
      <p:ext uri="{BB962C8B-B14F-4D97-AF65-F5344CB8AC3E}">
        <p14:creationId xmlns:p14="http://schemas.microsoft.com/office/powerpoint/2010/main" val="528695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2656"/>
            <a:ext cx="8075240" cy="864096"/>
          </a:xfrm>
        </p:spPr>
        <p:txBody>
          <a:bodyPr/>
          <a:lstStyle/>
          <a:p>
            <a:r>
              <a:rPr lang="tr-TR" b="1" dirty="0"/>
              <a:t>FİLMİN KÜNYESİ</a:t>
            </a:r>
          </a:p>
        </p:txBody>
      </p:sp>
      <p:pic>
        <p:nvPicPr>
          <p:cNvPr id="5" name="İçerik Yer Tutucusu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3568" y="1340768"/>
            <a:ext cx="3024336" cy="4824536"/>
          </a:xfrm>
        </p:spPr>
      </p:pic>
      <p:sp>
        <p:nvSpPr>
          <p:cNvPr id="4" name="İçerik Yer Tutucusu 3"/>
          <p:cNvSpPr>
            <a:spLocks noGrp="1"/>
          </p:cNvSpPr>
          <p:nvPr>
            <p:ph sz="half" idx="2"/>
          </p:nvPr>
        </p:nvSpPr>
        <p:spPr>
          <a:xfrm>
            <a:off x="4067944" y="1340768"/>
            <a:ext cx="4618856" cy="4785395"/>
          </a:xfrm>
        </p:spPr>
        <p:txBody>
          <a:bodyPr>
            <a:normAutofit lnSpcReduction="10000"/>
          </a:bodyPr>
          <a:lstStyle/>
          <a:p>
            <a:pPr marL="0" indent="0">
              <a:buNone/>
            </a:pPr>
            <a:r>
              <a:rPr lang="tr-TR" b="1" dirty="0"/>
              <a:t>Filmin Adı: </a:t>
            </a:r>
            <a:r>
              <a:rPr lang="tr-TR" dirty="0"/>
              <a:t>I am </a:t>
            </a:r>
            <a:r>
              <a:rPr lang="tr-TR" dirty="0" err="1"/>
              <a:t>Mother</a:t>
            </a:r>
            <a:endParaRPr lang="tr-TR" dirty="0"/>
          </a:p>
          <a:p>
            <a:pPr marL="0" indent="0">
              <a:buNone/>
            </a:pPr>
            <a:r>
              <a:rPr lang="tr-TR" b="1" dirty="0"/>
              <a:t>Yapımı: </a:t>
            </a:r>
            <a:r>
              <a:rPr lang="tr-TR" dirty="0"/>
              <a:t>2019</a:t>
            </a:r>
          </a:p>
          <a:p>
            <a:pPr marL="0" indent="0">
              <a:buNone/>
            </a:pPr>
            <a:r>
              <a:rPr lang="tr-TR" b="1" dirty="0"/>
              <a:t>Türü: </a:t>
            </a:r>
            <a:r>
              <a:rPr lang="tr-TR" dirty="0"/>
              <a:t>Bilim kurgu, gerilim, dram</a:t>
            </a:r>
          </a:p>
          <a:p>
            <a:pPr marL="0" indent="0">
              <a:buNone/>
            </a:pPr>
            <a:r>
              <a:rPr lang="tr-TR" b="1" dirty="0"/>
              <a:t>Süre: </a:t>
            </a:r>
            <a:r>
              <a:rPr lang="tr-TR" dirty="0"/>
              <a:t>1 saat 54 dakika</a:t>
            </a:r>
          </a:p>
          <a:p>
            <a:pPr marL="0" indent="0">
              <a:buNone/>
            </a:pPr>
            <a:r>
              <a:rPr lang="tr-TR" b="1" dirty="0"/>
              <a:t>Yönetmen: </a:t>
            </a:r>
            <a:r>
              <a:rPr lang="tr-TR" dirty="0"/>
              <a:t>Grant </a:t>
            </a:r>
            <a:r>
              <a:rPr lang="tr-TR" dirty="0" err="1"/>
              <a:t>Sputore</a:t>
            </a:r>
            <a:endParaRPr lang="tr-TR" dirty="0"/>
          </a:p>
          <a:p>
            <a:pPr marL="0" indent="0">
              <a:buNone/>
            </a:pPr>
            <a:r>
              <a:rPr lang="tr-TR" b="1" dirty="0"/>
              <a:t>Senarist:  </a:t>
            </a:r>
            <a:r>
              <a:rPr lang="tr-TR" dirty="0"/>
              <a:t>Michael Lloyd </a:t>
            </a:r>
            <a:r>
              <a:rPr lang="tr-TR" dirty="0" err="1"/>
              <a:t>Green</a:t>
            </a:r>
            <a:endParaRPr lang="tr-TR" dirty="0"/>
          </a:p>
          <a:p>
            <a:pPr marL="0" indent="0">
              <a:buNone/>
            </a:pPr>
            <a:r>
              <a:rPr lang="tr-TR" b="1" dirty="0"/>
              <a:t>Oyuncular: </a:t>
            </a:r>
            <a:r>
              <a:rPr lang="tr-TR" dirty="0" err="1"/>
              <a:t>Clara</a:t>
            </a:r>
            <a:r>
              <a:rPr lang="tr-TR" dirty="0"/>
              <a:t> </a:t>
            </a:r>
            <a:r>
              <a:rPr lang="tr-TR" dirty="0" err="1"/>
              <a:t>Rugaard</a:t>
            </a:r>
            <a:r>
              <a:rPr lang="tr-TR" dirty="0"/>
              <a:t>, </a:t>
            </a:r>
            <a:r>
              <a:rPr lang="tr-TR" dirty="0" err="1"/>
              <a:t>Hilary</a:t>
            </a:r>
            <a:r>
              <a:rPr lang="tr-TR" dirty="0"/>
              <a:t> </a:t>
            </a:r>
            <a:r>
              <a:rPr lang="tr-TR" dirty="0" err="1"/>
              <a:t>Swank</a:t>
            </a:r>
            <a:r>
              <a:rPr lang="tr-TR" dirty="0"/>
              <a:t>, </a:t>
            </a:r>
            <a:r>
              <a:rPr lang="tr-TR" dirty="0" err="1"/>
              <a:t>Rose</a:t>
            </a:r>
            <a:r>
              <a:rPr lang="tr-TR" dirty="0"/>
              <a:t> </a:t>
            </a:r>
            <a:r>
              <a:rPr lang="tr-TR" dirty="0" err="1"/>
              <a:t>Byrne</a:t>
            </a:r>
            <a:endParaRPr lang="tr-TR" dirty="0"/>
          </a:p>
          <a:p>
            <a:pPr marL="0" indent="0">
              <a:buNone/>
            </a:pPr>
            <a:r>
              <a:rPr lang="tr-TR" b="1" dirty="0"/>
              <a:t>Ülke: </a:t>
            </a:r>
            <a:r>
              <a:rPr lang="tr-TR" dirty="0"/>
              <a:t>Avustralya</a:t>
            </a:r>
            <a:endParaRPr lang="tr-TR" b="1" dirty="0"/>
          </a:p>
        </p:txBody>
      </p:sp>
    </p:spTree>
    <p:extLst>
      <p:ext uri="{BB962C8B-B14F-4D97-AF65-F5344CB8AC3E}">
        <p14:creationId xmlns:p14="http://schemas.microsoft.com/office/powerpoint/2010/main" val="3431556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548680"/>
            <a:ext cx="3538736" cy="1143000"/>
          </a:xfrm>
        </p:spPr>
        <p:txBody>
          <a:bodyPr>
            <a:normAutofit/>
          </a:bodyPr>
          <a:lstStyle/>
          <a:p>
            <a:pPr algn="l"/>
            <a:r>
              <a:rPr lang="tr-TR" sz="4000" b="1" dirty="0"/>
              <a:t>KARAKTERLER</a:t>
            </a:r>
          </a:p>
        </p:txBody>
      </p:sp>
      <p:sp>
        <p:nvSpPr>
          <p:cNvPr id="3" name="İçerik Yer Tutucusu 2"/>
          <p:cNvSpPr>
            <a:spLocks noGrp="1"/>
          </p:cNvSpPr>
          <p:nvPr>
            <p:ph idx="1"/>
          </p:nvPr>
        </p:nvSpPr>
        <p:spPr>
          <a:xfrm>
            <a:off x="539552" y="2132856"/>
            <a:ext cx="8003232" cy="4353347"/>
          </a:xfrm>
        </p:spPr>
        <p:txBody>
          <a:bodyPr>
            <a:normAutofit/>
          </a:bodyPr>
          <a:lstStyle/>
          <a:p>
            <a:pPr marL="0" indent="0">
              <a:buNone/>
            </a:pPr>
            <a:r>
              <a:rPr lang="tr-TR" sz="2600" b="1" dirty="0"/>
              <a:t>Anne: </a:t>
            </a:r>
            <a:r>
              <a:rPr lang="tr-TR" sz="2600" dirty="0"/>
              <a:t>Dünyada yaşayan hiç insan yoktur ve «anne» adı verilen </a:t>
            </a:r>
            <a:r>
              <a:rPr lang="tr-TR" sz="2600" dirty="0" err="1"/>
              <a:t>droid</a:t>
            </a:r>
            <a:r>
              <a:rPr lang="tr-TR" sz="2600" dirty="0"/>
              <a:t> robot kalan insan embriyolarından birini dünyaya getirerek onu yetiştirir.</a:t>
            </a:r>
          </a:p>
          <a:p>
            <a:pPr marL="0" indent="0">
              <a:buNone/>
            </a:pPr>
            <a:r>
              <a:rPr lang="tr-TR" sz="2600" b="1" dirty="0"/>
              <a:t>Kız: </a:t>
            </a:r>
            <a:r>
              <a:rPr lang="tr-TR" sz="2600" dirty="0"/>
              <a:t>Apx03 kodlu annenin yetiştirdiği kız çocuğudur. Başrolde yer alan oyuncudur.</a:t>
            </a:r>
          </a:p>
          <a:p>
            <a:pPr marL="0" indent="0">
              <a:buNone/>
            </a:pPr>
            <a:r>
              <a:rPr lang="tr-TR" sz="2600" b="1" dirty="0"/>
              <a:t>Yaralı kadın: </a:t>
            </a:r>
            <a:r>
              <a:rPr lang="tr-TR" sz="2600" dirty="0"/>
              <a:t>Dış dünyadan </a:t>
            </a:r>
            <a:r>
              <a:rPr lang="tr-TR" sz="2600" dirty="0" err="1"/>
              <a:t>droidler</a:t>
            </a:r>
            <a:r>
              <a:rPr lang="tr-TR" sz="2600" dirty="0"/>
              <a:t> tarafından yaralanarak sığınağa gelen 35 yaşlarındaki kadındır. Annenin de diğer </a:t>
            </a:r>
            <a:r>
              <a:rPr lang="tr-TR" sz="2600" dirty="0" err="1"/>
              <a:t>droidler</a:t>
            </a:r>
            <a:r>
              <a:rPr lang="tr-TR" sz="2600" dirty="0"/>
              <a:t> gibi kötü ve zarar verici olduğuna kızı ikna etmeye çalışarak O’nu sığınaktan kaçırmak için çabalar.</a:t>
            </a:r>
            <a:endParaRPr lang="tr-TR" sz="2600" b="1"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708" y="0"/>
            <a:ext cx="3851292" cy="1923964"/>
          </a:xfrm>
          <a:prstGeom prst="rect">
            <a:avLst/>
          </a:prstGeom>
        </p:spPr>
      </p:pic>
    </p:spTree>
    <p:extLst>
      <p:ext uri="{BB962C8B-B14F-4D97-AF65-F5344CB8AC3E}">
        <p14:creationId xmlns:p14="http://schemas.microsoft.com/office/powerpoint/2010/main" val="1698081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2656"/>
            <a:ext cx="4402832" cy="1008112"/>
          </a:xfrm>
        </p:spPr>
        <p:txBody>
          <a:bodyPr>
            <a:normAutofit/>
          </a:bodyPr>
          <a:lstStyle/>
          <a:p>
            <a:pPr algn="l"/>
            <a:r>
              <a:rPr lang="tr-TR" sz="4000" b="1" dirty="0"/>
              <a:t>FİLMİN KONUSU</a:t>
            </a:r>
          </a:p>
        </p:txBody>
      </p:sp>
      <p:sp>
        <p:nvSpPr>
          <p:cNvPr id="3" name="İçerik Yer Tutucusu 2"/>
          <p:cNvSpPr>
            <a:spLocks noGrp="1"/>
          </p:cNvSpPr>
          <p:nvPr>
            <p:ph idx="1"/>
          </p:nvPr>
        </p:nvSpPr>
        <p:spPr>
          <a:xfrm>
            <a:off x="179512" y="1124744"/>
            <a:ext cx="8291264" cy="4713387"/>
          </a:xfrm>
        </p:spPr>
        <p:txBody>
          <a:bodyPr>
            <a:normAutofit/>
          </a:bodyPr>
          <a:lstStyle/>
          <a:p>
            <a:r>
              <a:rPr lang="tr-TR" sz="2600" dirty="0"/>
              <a:t>İnsanlık kitlesel olarak yok olmuş, dünya üzerinde sadece </a:t>
            </a:r>
            <a:r>
              <a:rPr lang="tr-TR" sz="2600" dirty="0" err="1"/>
              <a:t>droidler</a:t>
            </a:r>
            <a:r>
              <a:rPr lang="tr-TR" sz="2600" dirty="0"/>
              <a:t> kalmıştır. Dış dünyada yaşam neredeyse imkansızdır. İnsanlardan geriye ise sadece 65.000 adet henüz doğmamış embriyo kalmıştır.</a:t>
            </a:r>
          </a:p>
          <a:p>
            <a:r>
              <a:rPr lang="tr-TR" sz="2600" dirty="0"/>
              <a:t>Dış dünyadan yalıtılmış, son teknoloji ürünlerle donatılmış, çok fazla sayıda kişinin barınabileceği, içinde sağlıktan yiyeceğe her imkanın bulunduğu özel bir sığınak bulunmaktadır.</a:t>
            </a:r>
          </a:p>
        </p:txBody>
      </p:sp>
      <p:pic>
        <p:nvPicPr>
          <p:cNvPr id="4" name="Resim 3"/>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5004048" y="3950745"/>
            <a:ext cx="4885556" cy="2888851"/>
          </a:xfrm>
          <a:prstGeom prst="rect">
            <a:avLst/>
          </a:prstGeom>
        </p:spPr>
      </p:pic>
    </p:spTree>
    <p:extLst>
      <p:ext uri="{BB962C8B-B14F-4D97-AF65-F5344CB8AC3E}">
        <p14:creationId xmlns:p14="http://schemas.microsoft.com/office/powerpoint/2010/main" val="1550410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332656"/>
            <a:ext cx="8219256" cy="5505475"/>
          </a:xfrm>
        </p:spPr>
        <p:txBody>
          <a:bodyPr>
            <a:normAutofit/>
          </a:bodyPr>
          <a:lstStyle/>
          <a:p>
            <a:r>
              <a:rPr lang="tr-TR" sz="2800" dirty="0"/>
              <a:t>«Anne» adı verilen bir </a:t>
            </a:r>
            <a:r>
              <a:rPr lang="tr-TR" sz="2800" dirty="0" err="1"/>
              <a:t>droid</a:t>
            </a:r>
            <a:r>
              <a:rPr lang="tr-TR" sz="2800" dirty="0"/>
              <a:t> bir gün kız embriyolardan bir tanesini doğmak üzere seçer ve onu sanat, tıp, felsefi her eğitimden geçirerek kusursuz bir biçimde yetiştirir. Genç bir kız haline getirir.</a:t>
            </a:r>
          </a:p>
          <a:p>
            <a:r>
              <a:rPr lang="tr-TR" sz="2800" dirty="0"/>
              <a:t>Kız sürekli anneye diğer kardeşlerinin ne zaman doğacağını sormakta, dış dünyayı merak etmekte, geçmişteki insan yapımı </a:t>
            </a:r>
            <a:r>
              <a:rPr lang="tr-TR" sz="2800" dirty="0" err="1"/>
              <a:t>tv</a:t>
            </a:r>
            <a:r>
              <a:rPr lang="tr-TR" sz="2800" dirty="0"/>
              <a:t> programlarını izleyerek vakit geçirmektedir.</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4077072"/>
            <a:ext cx="2708377" cy="2563510"/>
          </a:xfrm>
          <a:prstGeom prst="rect">
            <a:avLst/>
          </a:prstGeom>
        </p:spPr>
      </p:pic>
    </p:spTree>
    <p:extLst>
      <p:ext uri="{BB962C8B-B14F-4D97-AF65-F5344CB8AC3E}">
        <p14:creationId xmlns:p14="http://schemas.microsoft.com/office/powerpoint/2010/main" val="1143017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08720"/>
            <a:ext cx="7920880" cy="5217443"/>
          </a:xfrm>
        </p:spPr>
        <p:txBody>
          <a:bodyPr/>
          <a:lstStyle/>
          <a:p>
            <a:r>
              <a:rPr lang="tr-TR" sz="2800" dirty="0" err="1"/>
              <a:t>Anne’nin</a:t>
            </a:r>
            <a:r>
              <a:rPr lang="tr-TR" sz="2800" dirty="0"/>
              <a:t> O’na dışarıda yaşam olmadığını söylemesi ve sıkı sıkıya önlemler alması üzerine Dünya’da yaşayan tek insan olduğunu </a:t>
            </a:r>
            <a:r>
              <a:rPr lang="tr-TR" sz="2800" dirty="0" err="1"/>
              <a:t>sanar</a:t>
            </a:r>
            <a:r>
              <a:rPr lang="tr-TR" sz="2800" dirty="0"/>
              <a:t>.</a:t>
            </a:r>
          </a:p>
          <a:p>
            <a:pPr marL="0" indent="0">
              <a:buNone/>
            </a:pPr>
            <a:endParaRPr lang="tr-TR" sz="2800" dirty="0"/>
          </a:p>
          <a:p>
            <a:r>
              <a:rPr lang="tr-TR" sz="2800" dirty="0"/>
              <a:t>Ancak bir gün merakı sonucunda sığınağın kapısından gelen yaralı bir kadın sesi duyar ve gizlice onu içeriye alır.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3709508"/>
            <a:ext cx="2478207" cy="3148492"/>
          </a:xfrm>
          <a:prstGeom prst="rect">
            <a:avLst/>
          </a:prstGeom>
        </p:spPr>
      </p:pic>
    </p:spTree>
    <p:extLst>
      <p:ext uri="{BB962C8B-B14F-4D97-AF65-F5344CB8AC3E}">
        <p14:creationId xmlns:p14="http://schemas.microsoft.com/office/powerpoint/2010/main" val="3947810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229600" cy="4525963"/>
          </a:xfrm>
        </p:spPr>
        <p:txBody>
          <a:bodyPr>
            <a:normAutofit/>
          </a:bodyPr>
          <a:lstStyle/>
          <a:p>
            <a:r>
              <a:rPr lang="tr-TR" sz="2800" dirty="0"/>
              <a:t>İçeriye özel kıyafet ve maskelerle aldığı kadın, yaralıdır.  Genç kız kadını anneden -</a:t>
            </a:r>
            <a:r>
              <a:rPr lang="tr-TR" sz="2800" dirty="0" err="1"/>
              <a:t>droit</a:t>
            </a:r>
            <a:r>
              <a:rPr lang="tr-TR" sz="2800" dirty="0"/>
              <a:t>- gizli bir yere götürür ancak anne yaralı kadını fark eder ve aralarında bir çatışma çıkar anne silahla vurulur.</a:t>
            </a:r>
          </a:p>
          <a:p>
            <a:endParaRPr lang="tr-TR" sz="2800" dirty="0"/>
          </a:p>
          <a:p>
            <a:r>
              <a:rPr lang="tr-TR" sz="2800" dirty="0"/>
              <a:t>Genç kız dışarda başka insanların olduğuna ilişkin merak ve endişe duyar.</a:t>
            </a:r>
          </a:p>
        </p:txBody>
      </p:sp>
      <p:pic>
        <p:nvPicPr>
          <p:cNvPr id="1028" name="Picture 4" descr="Robotlar dünyayı nasıl değiştirir?">
            <a:extLst>
              <a:ext uri="{FF2B5EF4-FFF2-40B4-BE49-F238E27FC236}">
                <a16:creationId xmlns:a16="http://schemas.microsoft.com/office/drawing/2014/main" xmlns="" id="{B0D26687-557A-4FFD-8BFF-C0D8DEFE8D2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474" b="97867" l="10000" r="90000">
                        <a14:foregroundMark x1="45600" y1="76777" x2="45600" y2="76777"/>
                        <a14:foregroundMark x1="78533" y1="67536" x2="78533" y2="67536"/>
                        <a14:foregroundMark x1="69867" y1="84360" x2="69867" y2="84360"/>
                        <a14:foregroundMark x1="71733" y1="91943" x2="71733" y2="91943"/>
                        <a14:foregroundMark x1="60667" y1="14218" x2="60667" y2="14218"/>
                        <a14:foregroundMark x1="62933" y1="28673" x2="62933" y2="28673"/>
                        <a14:foregroundMark x1="61067" y1="52133" x2="61067" y2="52133"/>
                        <a14:foregroundMark x1="70533" y1="43602" x2="70533" y2="43602"/>
                        <a14:backgroundMark x1="36800" y1="37441" x2="36800" y2="37441"/>
                        <a14:backgroundMark x1="42267" y1="57109" x2="42267" y2="57109"/>
                        <a14:backgroundMark x1="41600" y1="27251" x2="41600" y2="27251"/>
                        <a14:backgroundMark x1="34267" y1="38152" x2="34267" y2="38152"/>
                        <a14:backgroundMark x1="34000" y1="62559" x2="33733" y2="64218"/>
                      </a14:backgroundRemoval>
                    </a14:imgEffect>
                  </a14:imgLayer>
                </a14:imgProps>
              </a:ext>
              <a:ext uri="{28A0092B-C50C-407E-A947-70E740481C1C}">
                <a14:useLocalDpi xmlns:a14="http://schemas.microsoft.com/office/drawing/2010/main" val="0"/>
              </a:ext>
            </a:extLst>
          </a:blip>
          <a:srcRect/>
          <a:stretch>
            <a:fillRect/>
          </a:stretch>
        </p:blipFill>
        <p:spPr bwMode="auto">
          <a:xfrm>
            <a:off x="4370694" y="3789347"/>
            <a:ext cx="4789200" cy="2694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046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6BFA820F-0312-4E74-9C5D-599E7648A0F3}"/>
              </a:ext>
            </a:extLst>
          </p:cNvPr>
          <p:cNvSpPr>
            <a:spLocks noGrp="1"/>
          </p:cNvSpPr>
          <p:nvPr>
            <p:ph idx="1"/>
          </p:nvPr>
        </p:nvSpPr>
        <p:spPr>
          <a:xfrm>
            <a:off x="457200" y="931702"/>
            <a:ext cx="8229600" cy="4525963"/>
          </a:xfrm>
        </p:spPr>
        <p:txBody>
          <a:bodyPr>
            <a:normAutofit/>
          </a:bodyPr>
          <a:lstStyle/>
          <a:p>
            <a:r>
              <a:rPr lang="tr-TR" sz="2800" dirty="0"/>
              <a:t>Yaralı kadının yanında bir çantası vardır. Genç kız bu çantanın içinde bir kitap bulur ve bu kitabın her sayfasında bir insan yüzü çizilidir.</a:t>
            </a:r>
          </a:p>
          <a:p>
            <a:endParaRPr lang="tr-TR" sz="2800" dirty="0"/>
          </a:p>
          <a:p>
            <a:r>
              <a:rPr lang="tr-TR" sz="2800" dirty="0"/>
              <a:t>Genç kız annesine dışarda olanlara yardım edebileceklerini, yeterli kaynakları olduğunu söyler. Anne ise bunun çok tehlikeli olduğunu dışarı çıkarsa kendisi için tehlikeli olacağını belirtir.</a:t>
            </a:r>
          </a:p>
        </p:txBody>
      </p:sp>
      <p:pic>
        <p:nvPicPr>
          <p:cNvPr id="3078" name="Picture 6" descr="İngiltere'de sağlık sektörü için 'robot hemşire ve doktor reformu ...">
            <a:extLst>
              <a:ext uri="{FF2B5EF4-FFF2-40B4-BE49-F238E27FC236}">
                <a16:creationId xmlns:a16="http://schemas.microsoft.com/office/drawing/2014/main" xmlns="" id="{B20C5399-C37B-430F-8B2B-99D6B3FCA4E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435" b="99130" l="0" r="74390">
                        <a14:foregroundMark x1="35366" y1="83913" x2="35366" y2="83913"/>
                        <a14:foregroundMark x1="36829" y1="40000" x2="36829" y2="40000"/>
                        <a14:foregroundMark x1="35610" y1="16522" x2="35610" y2="16522"/>
                        <a14:foregroundMark x1="29268" y1="22174" x2="29268" y2="22174"/>
                        <a14:foregroundMark x1="29512" y1="81739" x2="29512" y2="81739"/>
                        <a14:foregroundMark x1="23415" y1="93043" x2="23415" y2="93043"/>
                        <a14:foregroundMark x1="24634" y1="74348" x2="24634" y2="74348"/>
                        <a14:foregroundMark x1="10976" y1="84783" x2="10976" y2="84783"/>
                        <a14:foregroundMark x1="8049" y1="93913" x2="8049" y2="93913"/>
                        <a14:foregroundMark x1="18780" y1="90000" x2="18780" y2="90000"/>
                        <a14:foregroundMark x1="45610" y1="85652" x2="45610" y2="85652"/>
                        <a14:foregroundMark x1="44634" y1="35652" x2="44634" y2="35652"/>
                        <a14:foregroundMark x1="43415" y1="42609" x2="43415" y2="42609"/>
                        <a14:foregroundMark x1="43902" y1="51304" x2="43902" y2="51304"/>
                        <a14:foregroundMark x1="53659" y1="65652" x2="53659" y2="65652"/>
                        <a14:foregroundMark x1="52683" y1="60000" x2="52683" y2="60000"/>
                        <a14:foregroundMark x1="50244" y1="63478" x2="50244" y2="63478"/>
                        <a14:foregroundMark x1="46098" y1="63478" x2="46098" y2="63478"/>
                        <a14:foregroundMark x1="59268" y1="75652" x2="59268" y2="75652"/>
                        <a14:foregroundMark x1="59268" y1="70435" x2="59268" y2="70435"/>
                        <a14:foregroundMark x1="56098" y1="68696" x2="56098" y2="68696"/>
                        <a14:foregroundMark x1="57805" y1="50000" x2="57805" y2="50000"/>
                        <a14:foregroundMark x1="57561" y1="46522" x2="57561" y2="46522"/>
                        <a14:foregroundMark x1="54146" y1="53913" x2="54146" y2="53913"/>
                        <a14:foregroundMark x1="58780" y1="46087" x2="58780" y2="46087"/>
                        <a14:foregroundMark x1="61707" y1="69130" x2="61707" y2="69130"/>
                        <a14:foregroundMark x1="63659" y1="67391" x2="63659" y2="67391"/>
                        <a14:foregroundMark x1="67073" y1="92174" x2="67073" y2="92174"/>
                        <a14:foregroundMark x1="33659" y1="77391" x2="33659" y2="77391"/>
                        <a14:foregroundMark x1="43902" y1="48696" x2="43902" y2="48696"/>
                        <a14:foregroundMark x1="43902" y1="46087" x2="43902" y2="46087"/>
                        <a14:foregroundMark x1="44146" y1="26957" x2="44146" y2="26957"/>
                        <a14:foregroundMark x1="45122" y1="19565" x2="45122" y2="19565"/>
                        <a14:foregroundMark x1="44146" y1="18261" x2="44146" y2="18261"/>
                        <a14:backgroundMark x1="9512" y1="27826" x2="9512" y2="27826"/>
                        <a14:backgroundMark x1="72683" y1="25217" x2="72683" y2="25217"/>
                        <a14:backgroundMark x1="82683" y1="60435" x2="82683" y2="60435"/>
                        <a14:backgroundMark x1="85854" y1="81739" x2="85854" y2="81739"/>
                        <a14:backgroundMark x1="89512" y1="19565" x2="89512" y2="19565"/>
                        <a14:backgroundMark x1="57805" y1="16522" x2="57805" y2="16522"/>
                        <a14:backgroundMark x1="12927" y1="12174" x2="12927" y2="12174"/>
                        <a14:backgroundMark x1="9756" y1="36522" x2="9756" y2="36522"/>
                        <a14:backgroundMark x1="11220" y1="56522" x2="11220" y2="56522"/>
                        <a14:backgroundMark x1="48293" y1="26957" x2="48293" y2="26957"/>
                        <a14:backgroundMark x1="49268" y1="11739" x2="49268" y2="11739"/>
                        <a14:backgroundMark x1="8780" y1="47826" x2="8780" y2="47826"/>
                        <a14:backgroundMark x1="3902" y1="33478" x2="3902" y2="33478"/>
                        <a14:backgroundMark x1="2439" y1="8261" x2="2439" y2="8261"/>
                        <a14:backgroundMark x1="18780" y1="48696" x2="18780" y2="48696"/>
                        <a14:backgroundMark x1="50732" y1="38261" x2="50732" y2="38261"/>
                        <a14:backgroundMark x1="54634" y1="16957" x2="54634" y2="16957"/>
                        <a14:backgroundMark x1="52195" y1="45652" x2="52195" y2="45652"/>
                        <a14:backgroundMark x1="976" y1="84348" x2="976" y2="84348"/>
                        <a14:backgroundMark x1="42683" y1="4783" x2="42683" y2="4783"/>
                      </a14:backgroundRemoval>
                    </a14:imgEffect>
                  </a14:imgLayer>
                </a14:imgProps>
              </a:ext>
              <a:ext uri="{28A0092B-C50C-407E-A947-70E740481C1C}">
                <a14:useLocalDpi xmlns:a14="http://schemas.microsoft.com/office/drawing/2010/main" val="0"/>
              </a:ext>
            </a:extLst>
          </a:blip>
          <a:srcRect/>
          <a:stretch>
            <a:fillRect/>
          </a:stretch>
        </p:blipFill>
        <p:spPr bwMode="auto">
          <a:xfrm>
            <a:off x="5292080" y="4149080"/>
            <a:ext cx="4711828" cy="2643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517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6BFA820F-0312-4E74-9C5D-599E7648A0F3}"/>
              </a:ext>
            </a:extLst>
          </p:cNvPr>
          <p:cNvSpPr>
            <a:spLocks noGrp="1"/>
          </p:cNvSpPr>
          <p:nvPr>
            <p:ph idx="1"/>
          </p:nvPr>
        </p:nvSpPr>
        <p:spPr>
          <a:xfrm>
            <a:off x="468489" y="597726"/>
            <a:ext cx="8229600" cy="4525963"/>
          </a:xfrm>
        </p:spPr>
        <p:txBody>
          <a:bodyPr/>
          <a:lstStyle/>
          <a:p>
            <a:r>
              <a:rPr lang="tr-TR" sz="2800" dirty="0"/>
              <a:t>Yaralı kadın, yanına anneyi yaklaştırmak istemez çünkü o bir </a:t>
            </a:r>
            <a:r>
              <a:rPr lang="tr-TR" sz="2800" dirty="0" err="1"/>
              <a:t>droittir</a:t>
            </a:r>
            <a:r>
              <a:rPr lang="tr-TR" sz="2800" dirty="0"/>
              <a:t> ve dışardakilere çok benzemektedir. Onun belindeki kurşunu genç kız çıkarır. </a:t>
            </a:r>
          </a:p>
          <a:p>
            <a:endParaRPr lang="tr-TR" sz="2800" dirty="0"/>
          </a:p>
          <a:p>
            <a:r>
              <a:rPr lang="tr-TR" sz="2800" dirty="0"/>
              <a:t>Yaralı kadın genç kıza dışarda madenlerde yaşayan akrabalarının olduğunu söylüyor ve kıza dışarı çıkmak için teklifte bulunur.</a:t>
            </a:r>
          </a:p>
          <a:p>
            <a:endParaRPr lang="tr-TR" dirty="0"/>
          </a:p>
          <a:p>
            <a:endParaRPr lang="tr-TR" dirty="0"/>
          </a:p>
        </p:txBody>
      </p:sp>
      <p:pic>
        <p:nvPicPr>
          <p:cNvPr id="4098" name="Picture 2" descr="I Am Mother - 2019 Netflix Film Yorumu - Duo Diyet">
            <a:extLst>
              <a:ext uri="{FF2B5EF4-FFF2-40B4-BE49-F238E27FC236}">
                <a16:creationId xmlns:a16="http://schemas.microsoft.com/office/drawing/2014/main" xmlns="" id="{28BB6F9D-BA75-4276-8ABB-A4B8792148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2532" y="4077072"/>
            <a:ext cx="4440493" cy="249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343729"/>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722</Words>
  <Application>Microsoft Office PowerPoint</Application>
  <PresentationFormat>Ekran Gösterisi (4:3)</PresentationFormat>
  <Paragraphs>57</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Ofis Teması</vt:lpstr>
      <vt:lpstr>PowerPoint Sunusu</vt:lpstr>
      <vt:lpstr>FİLMİN KÜNYESİ</vt:lpstr>
      <vt:lpstr>KARAKTERLER</vt:lpstr>
      <vt:lpstr>FİLMİN KONUSU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TEMEL KAVRAMLAR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BÜŞRA</dc:creator>
  <cp:lastModifiedBy>PC</cp:lastModifiedBy>
  <cp:revision>19</cp:revision>
  <dcterms:created xsi:type="dcterms:W3CDTF">2020-04-19T13:10:02Z</dcterms:created>
  <dcterms:modified xsi:type="dcterms:W3CDTF">2020-05-04T16:01:38Z</dcterms:modified>
</cp:coreProperties>
</file>