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7" r:id="rId2"/>
    <p:sldId id="265" r:id="rId3"/>
    <p:sldId id="266" r:id="rId4"/>
    <p:sldId id="267" r:id="rId5"/>
    <p:sldId id="268" r:id="rId6"/>
    <p:sldId id="269" r:id="rId7"/>
    <p:sldId id="258" r:id="rId8"/>
    <p:sldId id="259" r:id="rId9"/>
    <p:sldId id="260" r:id="rId10"/>
    <p:sldId id="261" r:id="rId11"/>
    <p:sldId id="262" r:id="rId12"/>
    <p:sldId id="263" r:id="rId13"/>
    <p:sldId id="264" r:id="rId14"/>
    <p:sldId id="270" r:id="rId15"/>
    <p:sldId id="280" r:id="rId16"/>
    <p:sldId id="281" r:id="rId17"/>
    <p:sldId id="282" r:id="rId18"/>
    <p:sldId id="276" r:id="rId19"/>
    <p:sldId id="283" r:id="rId20"/>
    <p:sldId id="284" r:id="rId21"/>
    <p:sldId id="285" r:id="rId22"/>
    <p:sldId id="278" r:id="rId23"/>
    <p:sldId id="286" r:id="rId24"/>
    <p:sldId id="287" r:id="rId25"/>
    <p:sldId id="274" r:id="rId26"/>
    <p:sldId id="288" r:id="rId27"/>
    <p:sldId id="289" r:id="rId28"/>
    <p:sldId id="292" r:id="rId29"/>
    <p:sldId id="290" r:id="rId30"/>
    <p:sldId id="271" r:id="rId31"/>
    <p:sldId id="291" r:id="rId32"/>
    <p:sldId id="293" r:id="rId33"/>
    <p:sldId id="294" r:id="rId34"/>
    <p:sldId id="272" r:id="rId35"/>
    <p:sldId id="295" r:id="rId36"/>
    <p:sldId id="296" r:id="rId37"/>
    <p:sldId id="273" r:id="rId38"/>
    <p:sldId id="297" r:id="rId39"/>
    <p:sldId id="298" r:id="rId40"/>
    <p:sldId id="275" r:id="rId41"/>
    <p:sldId id="299" r:id="rId42"/>
    <p:sldId id="300" r:id="rId43"/>
    <p:sldId id="301" r:id="rId44"/>
    <p:sldId id="277" r:id="rId45"/>
    <p:sldId id="302" r:id="rId46"/>
    <p:sldId id="279" r:id="rId47"/>
    <p:sldId id="303" r:id="rId48"/>
    <p:sldId id="304" r:id="rId49"/>
    <p:sldId id="305" r:id="rId50"/>
    <p:sldId id="306" r:id="rId51"/>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274" autoAdjust="0"/>
  </p:normalViewPr>
  <p:slideViewPr>
    <p:cSldViewPr>
      <p:cViewPr>
        <p:scale>
          <a:sx n="67" d="100"/>
          <a:sy n="67" d="100"/>
        </p:scale>
        <p:origin x="-1476" y="-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77A91A-42D0-43E7-B638-B82A8CA1C304}" type="datetimeFigureOut">
              <a:rPr lang="tr-TR" smtClean="0"/>
              <a:t>04.05.2020</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86B804-A03B-42FE-82EB-E45D0B5DFB03}" type="slidenum">
              <a:rPr lang="tr-TR" smtClean="0"/>
              <a:t>‹#›</a:t>
            </a:fld>
            <a:endParaRPr lang="tr-TR"/>
          </a:p>
        </p:txBody>
      </p:sp>
    </p:spTree>
    <p:extLst>
      <p:ext uri="{BB962C8B-B14F-4D97-AF65-F5344CB8AC3E}">
        <p14:creationId xmlns:p14="http://schemas.microsoft.com/office/powerpoint/2010/main" val="1278504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04.05.2020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04.05.2020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04.05.2020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04.05.2020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A23720DD-5B6D-40BF-8493-A6B52D484E6B}" type="datetimeFigureOut">
              <a:rPr lang="tr-TR" smtClean="0"/>
              <a:t>04.05.2020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A23720DD-5B6D-40BF-8493-A6B52D484E6B}" type="datetimeFigureOut">
              <a:rPr lang="tr-TR" smtClean="0"/>
              <a:t>04.05.2020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A23720DD-5B6D-40BF-8493-A6B52D484E6B}" type="datetimeFigureOut">
              <a:rPr lang="tr-TR" smtClean="0"/>
              <a:t>04.05.2020</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A23720DD-5B6D-40BF-8493-A6B52D484E6B}" type="datetimeFigureOut">
              <a:rPr lang="tr-TR" smtClean="0"/>
              <a:t>04.05.2020</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A23720DD-5B6D-40BF-8493-A6B52D484E6B}" type="datetimeFigureOut">
              <a:rPr lang="tr-TR" smtClean="0"/>
              <a:t>04.05.2020</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t>04.05.2020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t>04.05.2020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720DD-5B6D-40BF-8493-A6B52D484E6B}" type="datetimeFigureOut">
              <a:rPr lang="tr-TR" smtClean="0"/>
              <a:t>04.05.2020</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WALL E</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İçerik Yer Tutucusu 2"/>
          <p:cNvSpPr>
            <a:spLocks noGrp="1"/>
          </p:cNvSpPr>
          <p:nvPr>
            <p:ph idx="1"/>
          </p:nvPr>
        </p:nvSpPr>
        <p:spPr>
          <a:xfrm>
            <a:off x="1763688" y="1455336"/>
            <a:ext cx="5040560" cy="4525963"/>
          </a:xfrm>
        </p:spPr>
        <p:txBody>
          <a:bodyPr>
            <a:normAutofit fontScale="92500" lnSpcReduction="10000"/>
          </a:bodyPr>
          <a:lstStyle/>
          <a:p>
            <a:r>
              <a:rPr lang="tr-TR" dirty="0"/>
              <a:t>Yayın tarihi: 21 Haziran 2008 (Los Angeles)</a:t>
            </a:r>
          </a:p>
          <a:p>
            <a:r>
              <a:rPr lang="tr-TR" dirty="0"/>
              <a:t>Yönetmen: Andrew </a:t>
            </a:r>
            <a:r>
              <a:rPr lang="tr-TR" dirty="0" err="1"/>
              <a:t>Stanton</a:t>
            </a:r>
            <a:endParaRPr lang="tr-TR" dirty="0"/>
          </a:p>
          <a:p>
            <a:r>
              <a:rPr lang="tr-TR" dirty="0"/>
              <a:t>Yapımcı: </a:t>
            </a:r>
            <a:r>
              <a:rPr lang="tr-TR" dirty="0" err="1"/>
              <a:t>Jim</a:t>
            </a:r>
            <a:r>
              <a:rPr lang="tr-TR" dirty="0"/>
              <a:t> Morris</a:t>
            </a:r>
          </a:p>
          <a:p>
            <a:r>
              <a:rPr lang="tr-TR" dirty="0"/>
              <a:t>Ödüller: En İyi Animasyon Filmi </a:t>
            </a:r>
            <a:r>
              <a:rPr lang="tr-TR" dirty="0" smtClean="0"/>
              <a:t>Oscar'ı</a:t>
            </a:r>
          </a:p>
          <a:p>
            <a:r>
              <a:rPr lang="tr-TR" dirty="0" smtClean="0"/>
              <a:t>Oyuncular</a:t>
            </a:r>
            <a:r>
              <a:rPr lang="tr-TR" dirty="0"/>
              <a:t>: </a:t>
            </a:r>
            <a:r>
              <a:rPr lang="tr-TR" dirty="0" err="1"/>
              <a:t>Jeff</a:t>
            </a:r>
            <a:r>
              <a:rPr lang="tr-TR" dirty="0"/>
              <a:t> </a:t>
            </a:r>
            <a:r>
              <a:rPr lang="tr-TR" dirty="0" err="1"/>
              <a:t>Garlin</a:t>
            </a:r>
            <a:r>
              <a:rPr lang="tr-TR" dirty="0"/>
              <a:t>, </a:t>
            </a:r>
            <a:r>
              <a:rPr lang="tr-TR" dirty="0" err="1"/>
              <a:t>Elissa</a:t>
            </a:r>
            <a:r>
              <a:rPr lang="tr-TR" dirty="0"/>
              <a:t> Knight, Ben </a:t>
            </a:r>
            <a:r>
              <a:rPr lang="tr-TR" dirty="0" err="1"/>
              <a:t>Burtt</a:t>
            </a:r>
            <a:r>
              <a:rPr lang="tr-TR" dirty="0"/>
              <a:t>, Andrew </a:t>
            </a:r>
            <a:r>
              <a:rPr lang="tr-TR" dirty="0" err="1"/>
              <a:t>Stanton</a:t>
            </a:r>
            <a:r>
              <a:rPr lang="tr-TR" dirty="0"/>
              <a:t>,</a:t>
            </a:r>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0764" y="2852936"/>
            <a:ext cx="1977963" cy="3516379"/>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90" y="332656"/>
            <a:ext cx="1691680" cy="3168352"/>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47" y="3933055"/>
            <a:ext cx="1712937" cy="2304257"/>
          </a:xfrm>
          <a:prstGeom prst="rect">
            <a:avLst/>
          </a:prstGeom>
        </p:spPr>
      </p:pic>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0764" y="332656"/>
            <a:ext cx="1900844" cy="2420408"/>
          </a:xfrm>
          <a:prstGeom prst="rect">
            <a:avLst/>
          </a:prstGeom>
        </p:spPr>
      </p:pic>
    </p:spTree>
    <p:extLst>
      <p:ext uri="{BB962C8B-B14F-4D97-AF65-F5344CB8AC3E}">
        <p14:creationId xmlns:p14="http://schemas.microsoft.com/office/powerpoint/2010/main" val="36871222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EVE</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412776"/>
            <a:ext cx="3246107" cy="486916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5" name="Metin kutusu 4"/>
          <p:cNvSpPr txBox="1"/>
          <p:nvPr/>
        </p:nvSpPr>
        <p:spPr>
          <a:xfrm>
            <a:off x="4139952" y="1700807"/>
            <a:ext cx="4536504" cy="3139321"/>
          </a:xfrm>
          <a:prstGeom prst="rect">
            <a:avLst/>
          </a:prstGeom>
          <a:noFill/>
        </p:spPr>
        <p:txBody>
          <a:bodyPr wrap="square" rtlCol="0">
            <a:spAutoFit/>
          </a:bodyPr>
          <a:lstStyle/>
          <a:p>
            <a:r>
              <a:rPr lang="tr-TR" dirty="0" smtClean="0"/>
              <a:t>Eve dünyaya gelişinde itaatkar, emirlere uyan  bir robottu.  İlk başlarda acımasızdı daha sonraları </a:t>
            </a:r>
            <a:r>
              <a:rPr lang="tr-TR" dirty="0"/>
              <a:t>W</a:t>
            </a:r>
            <a:r>
              <a:rPr lang="tr-TR" dirty="0" smtClean="0"/>
              <a:t>all-e’nin sevgisi karşısında </a:t>
            </a:r>
            <a:r>
              <a:rPr lang="tr-TR" dirty="0" err="1" smtClean="0"/>
              <a:t>Eve’de</a:t>
            </a:r>
            <a:r>
              <a:rPr lang="tr-TR" dirty="0" smtClean="0"/>
              <a:t> içindeki sevgiyi göstermeye başladı. </a:t>
            </a:r>
            <a:r>
              <a:rPr lang="tr-TR" dirty="0"/>
              <a:t> </a:t>
            </a:r>
            <a:r>
              <a:rPr lang="tr-TR" dirty="0" smtClean="0"/>
              <a:t>Bitkiyi kaptana ulaştırmaya çalışması onun kararlı ve azimli olduğunu bize göstermektedir. Bitkiyi ulaştırmaya çalışırken izlediği yollar stratejik ve zeki olduğunu göstermektedir. Eve çalışkan ve sabırlı bir robottur bunu da görevini her koşulda ve şartta yapmaya çalışmasından çıkarmaktayız.</a:t>
            </a:r>
            <a:endParaRPr lang="tr-TR" dirty="0"/>
          </a:p>
        </p:txBody>
      </p:sp>
    </p:spTree>
    <p:extLst>
      <p:ext uri="{BB962C8B-B14F-4D97-AF65-F5344CB8AC3E}">
        <p14:creationId xmlns:p14="http://schemas.microsoft.com/office/powerpoint/2010/main" val="20493470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alpha val="34000"/>
          </a:schemeClr>
        </a:solidFill>
        <a:effectLst/>
      </p:bgPr>
    </p:bg>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3464" y="0"/>
            <a:ext cx="4437072" cy="6858000"/>
          </a:xfrm>
          <a:prstGeom prst="ellipse">
            <a:avLst/>
          </a:prstGeom>
          <a:ln>
            <a:noFill/>
          </a:ln>
          <a:effectLst>
            <a:softEdge rad="112500"/>
          </a:effectLst>
        </p:spPr>
      </p:pic>
      <p:sp>
        <p:nvSpPr>
          <p:cNvPr id="5" name="Metin kutusu 4"/>
          <p:cNvSpPr txBox="1"/>
          <p:nvPr/>
        </p:nvSpPr>
        <p:spPr>
          <a:xfrm>
            <a:off x="392169" y="422405"/>
            <a:ext cx="1296144" cy="646331"/>
          </a:xfrm>
          <a:prstGeom prst="rect">
            <a:avLst/>
          </a:prstGeom>
          <a:noFill/>
        </p:spPr>
        <p:txBody>
          <a:bodyPr wrap="square" rtlCol="0">
            <a:spAutoFit/>
            <a:scene3d>
              <a:camera prst="perspectiveRight"/>
              <a:lightRig rig="contrasting" dir="t">
                <a:rot lat="0" lon="0" rev="4500000"/>
              </a:lightRig>
            </a:scene3d>
            <a:sp3d contourW="6350" prstMaterial="metal">
              <a:bevelT w="127000" h="31750" prst="relaxedInset"/>
              <a:contourClr>
                <a:schemeClr val="accent1">
                  <a:shade val="75000"/>
                </a:schemeClr>
              </a:contourClr>
            </a:sp3d>
          </a:bodyPr>
          <a:lstStyle/>
          <a:p>
            <a:endPar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ÇALIŞKAN</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6" name="Metin kutusu 5"/>
          <p:cNvSpPr txBox="1"/>
          <p:nvPr/>
        </p:nvSpPr>
        <p:spPr>
          <a:xfrm>
            <a:off x="7740535" y="744483"/>
            <a:ext cx="1224136" cy="369332"/>
          </a:xfrm>
          <a:prstGeom prst="rect">
            <a:avLst/>
          </a:prstGeom>
          <a:noFill/>
        </p:spPr>
        <p:txBody>
          <a:bodyPr wrap="square" rtlCol="0">
            <a:spAutoFit/>
            <a:scene3d>
              <a:camera prst="perspectiveRight"/>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SABIRLI</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7" name="Metin kutusu 6"/>
          <p:cNvSpPr txBox="1"/>
          <p:nvPr/>
        </p:nvSpPr>
        <p:spPr>
          <a:xfrm>
            <a:off x="611455" y="2233275"/>
            <a:ext cx="792088" cy="369332"/>
          </a:xfrm>
          <a:prstGeom prst="rect">
            <a:avLst/>
          </a:prstGeom>
          <a:noFill/>
        </p:spPr>
        <p:txBody>
          <a:bodyPr wrap="square" rtlCol="0">
            <a:spAutoFit/>
            <a:scene3d>
              <a:camera prst="perspectiveRight"/>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ZEKİ</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8" name="Metin kutusu 7"/>
          <p:cNvSpPr txBox="1"/>
          <p:nvPr/>
        </p:nvSpPr>
        <p:spPr>
          <a:xfrm>
            <a:off x="7644271" y="2417940"/>
            <a:ext cx="1224136" cy="369332"/>
          </a:xfrm>
          <a:prstGeom prst="rect">
            <a:avLst/>
          </a:prstGeom>
          <a:noFill/>
        </p:spPr>
        <p:txBody>
          <a:bodyPr wrap="square" rtlCol="0">
            <a:spAutoFit/>
            <a:scene3d>
              <a:camera prst="perspectiveRight"/>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STRATEJİK</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9" name="Metin kutusu 8"/>
          <p:cNvSpPr txBox="1"/>
          <p:nvPr/>
        </p:nvSpPr>
        <p:spPr>
          <a:xfrm>
            <a:off x="408733" y="3907173"/>
            <a:ext cx="1152128" cy="369332"/>
          </a:xfrm>
          <a:prstGeom prst="rect">
            <a:avLst/>
          </a:prstGeom>
          <a:noFill/>
        </p:spPr>
        <p:txBody>
          <a:bodyPr wrap="square" rtlCol="0">
            <a:spAutoFit/>
            <a:scene3d>
              <a:camera prst="perspectiveRight"/>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İTAATKAR</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0" name="Metin kutusu 9"/>
          <p:cNvSpPr txBox="1"/>
          <p:nvPr/>
        </p:nvSpPr>
        <p:spPr>
          <a:xfrm>
            <a:off x="7636662" y="4088395"/>
            <a:ext cx="1619672" cy="369332"/>
          </a:xfrm>
          <a:prstGeom prst="rect">
            <a:avLst/>
          </a:prstGeom>
          <a:noFill/>
        </p:spPr>
        <p:txBody>
          <a:bodyPr wrap="square" rtlCol="0">
            <a:spAutoFit/>
            <a:scene3d>
              <a:camera prst="perspectiveRight"/>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DÜŞÜNCELİ</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1" name="Metin kutusu 10"/>
          <p:cNvSpPr txBox="1"/>
          <p:nvPr/>
        </p:nvSpPr>
        <p:spPr>
          <a:xfrm>
            <a:off x="503443" y="5589633"/>
            <a:ext cx="1008112" cy="369332"/>
          </a:xfrm>
          <a:prstGeom prst="rect">
            <a:avLst/>
          </a:prstGeom>
          <a:noFill/>
        </p:spPr>
        <p:txBody>
          <a:bodyPr wrap="square" rtlCol="0">
            <a:spAutoFit/>
            <a:scene3d>
              <a:camera prst="perspectiveRight"/>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KARARLI</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2" name="Metin kutusu 11"/>
          <p:cNvSpPr txBox="1"/>
          <p:nvPr/>
        </p:nvSpPr>
        <p:spPr>
          <a:xfrm>
            <a:off x="7798137" y="5649645"/>
            <a:ext cx="1152128" cy="369332"/>
          </a:xfrm>
          <a:prstGeom prst="rect">
            <a:avLst/>
          </a:prstGeom>
          <a:noFill/>
        </p:spPr>
        <p:txBody>
          <a:bodyPr wrap="square" rtlCol="0">
            <a:spAutoFit/>
            <a:scene3d>
              <a:camera prst="perspectiveRight"/>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AZİMLİ</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3" name="Oval 12"/>
          <p:cNvSpPr/>
          <p:nvPr/>
        </p:nvSpPr>
        <p:spPr>
          <a:xfrm>
            <a:off x="246319" y="260647"/>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Oval 13"/>
          <p:cNvSpPr/>
          <p:nvPr/>
        </p:nvSpPr>
        <p:spPr>
          <a:xfrm>
            <a:off x="246319" y="1789655"/>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Oval 14"/>
          <p:cNvSpPr/>
          <p:nvPr/>
        </p:nvSpPr>
        <p:spPr>
          <a:xfrm>
            <a:off x="299167" y="3429000"/>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Oval 15"/>
          <p:cNvSpPr/>
          <p:nvPr/>
        </p:nvSpPr>
        <p:spPr>
          <a:xfrm>
            <a:off x="313721" y="5105797"/>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Oval 16"/>
          <p:cNvSpPr/>
          <p:nvPr/>
        </p:nvSpPr>
        <p:spPr>
          <a:xfrm>
            <a:off x="7579939" y="260648"/>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Oval 17"/>
          <p:cNvSpPr/>
          <p:nvPr/>
        </p:nvSpPr>
        <p:spPr>
          <a:xfrm>
            <a:off x="7566085" y="1934104"/>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Oval 18"/>
          <p:cNvSpPr/>
          <p:nvPr/>
        </p:nvSpPr>
        <p:spPr>
          <a:xfrm>
            <a:off x="7566085" y="3608002"/>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Oval 19"/>
          <p:cNvSpPr/>
          <p:nvPr/>
        </p:nvSpPr>
        <p:spPr>
          <a:xfrm>
            <a:off x="7548007" y="5165809"/>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4029271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KAPTAN B. </a:t>
            </a:r>
            <a:r>
              <a:rPr lang="tr-TR" b="1" cap="all"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McCREA</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918547"/>
            <a:ext cx="4209256" cy="337296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6" name="Metin kutusu 5"/>
          <p:cNvSpPr txBox="1"/>
          <p:nvPr/>
        </p:nvSpPr>
        <p:spPr>
          <a:xfrm>
            <a:off x="4788024" y="1962102"/>
            <a:ext cx="3888432" cy="4524315"/>
          </a:xfrm>
          <a:prstGeom prst="rect">
            <a:avLst/>
          </a:prstGeom>
          <a:noFill/>
        </p:spPr>
        <p:txBody>
          <a:bodyPr wrap="square" rtlCol="0">
            <a:spAutoFit/>
          </a:bodyPr>
          <a:lstStyle/>
          <a:p>
            <a:r>
              <a:rPr lang="tr-TR" dirty="0" smtClean="0"/>
              <a:t>Kaptan uzaydaki diğer insanlar gibi robotlara bağımlı yaşayan biridir. </a:t>
            </a:r>
            <a:r>
              <a:rPr lang="tr-TR" dirty="0" err="1" smtClean="0"/>
              <a:t>Eve’in</a:t>
            </a:r>
            <a:r>
              <a:rPr lang="tr-TR" dirty="0" smtClean="0"/>
              <a:t> getirdiği bitki ile birlikte dünyayı araştırmaya başladığını görmekteyiz bu onun meraklı biri olduğunu göstermektedir.  Araştırmalarından sonra dünyaya gitmek istemesi  yeniliklere açık biri olduğunu göstermektedir. Aynı zamanda cesaretli biridir oto pilota karşı çıkışı bunu göstermektedir. Dünyaya gittiğinde yapacaklarını hayal etmesi hayalperest olduğunu göstermektedir. Auto’yu etkisiz hale getirmek için yaptığı planda akıllı biri olduğunu göstermektedir.</a:t>
            </a:r>
          </a:p>
          <a:p>
            <a:endParaRPr lang="tr-TR" dirty="0"/>
          </a:p>
        </p:txBody>
      </p:sp>
    </p:spTree>
    <p:extLst>
      <p:ext uri="{BB962C8B-B14F-4D97-AF65-F5344CB8AC3E}">
        <p14:creationId xmlns:p14="http://schemas.microsoft.com/office/powerpoint/2010/main" val="35433444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alpha val="45000"/>
          </a:schemeClr>
        </a:solidFill>
        <a:effectLst/>
      </p:bgPr>
    </p:bg>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7428" y="1425709"/>
            <a:ext cx="4762500" cy="4248472"/>
          </a:xfrm>
          <a:prstGeom prst="ellipse">
            <a:avLst/>
          </a:prstGeom>
          <a:ln>
            <a:noFill/>
          </a:ln>
          <a:effectLst>
            <a:softEdge rad="112500"/>
          </a:effectLst>
        </p:spPr>
      </p:pic>
      <p:sp>
        <p:nvSpPr>
          <p:cNvPr id="5" name="Metin kutusu 4"/>
          <p:cNvSpPr txBox="1"/>
          <p:nvPr/>
        </p:nvSpPr>
        <p:spPr>
          <a:xfrm>
            <a:off x="3930606" y="554747"/>
            <a:ext cx="1296144" cy="369332"/>
          </a:xfrm>
          <a:prstGeom prst="rect">
            <a:avLst/>
          </a:prstGeom>
          <a:noFill/>
        </p:spPr>
        <p:txBody>
          <a:bodyPr wrap="square" rtlCol="0">
            <a:spAutoFit/>
            <a:scene3d>
              <a:camera prst="perspectiveRight"/>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CESARETLİ</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6" name="Metin kutusu 5"/>
          <p:cNvSpPr txBox="1"/>
          <p:nvPr/>
        </p:nvSpPr>
        <p:spPr>
          <a:xfrm>
            <a:off x="6947914" y="2133066"/>
            <a:ext cx="1584176" cy="369332"/>
          </a:xfrm>
          <a:prstGeom prst="rect">
            <a:avLst/>
          </a:prstGeom>
          <a:noFill/>
        </p:spPr>
        <p:txBody>
          <a:bodyPr wrap="square" rtlCol="0">
            <a:spAutoFit/>
            <a:scene3d>
              <a:camera prst="perspectiveRight"/>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MERAKLI</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8" name="Metin kutusu 7"/>
          <p:cNvSpPr txBox="1"/>
          <p:nvPr/>
        </p:nvSpPr>
        <p:spPr>
          <a:xfrm>
            <a:off x="1331640" y="5497010"/>
            <a:ext cx="1512168" cy="369332"/>
          </a:xfrm>
          <a:prstGeom prst="rect">
            <a:avLst/>
          </a:prstGeom>
          <a:noFill/>
        </p:spPr>
        <p:txBody>
          <a:bodyPr wrap="square" rtlCol="0">
            <a:spAutoFit/>
            <a:scene3d>
              <a:camera prst="perspectiveRight"/>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HAYALPEREST</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9" name="Metin kutusu 8"/>
          <p:cNvSpPr txBox="1"/>
          <p:nvPr/>
        </p:nvSpPr>
        <p:spPr>
          <a:xfrm>
            <a:off x="6142757" y="5574536"/>
            <a:ext cx="1723206" cy="646331"/>
          </a:xfrm>
          <a:prstGeom prst="rect">
            <a:avLst/>
          </a:prstGeom>
          <a:noFill/>
        </p:spPr>
        <p:txBody>
          <a:bodyPr wrap="square" rtlCol="0">
            <a:spAutoFit/>
            <a:scene3d>
              <a:camera prst="perspectiveRight"/>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YENİLİKLERE AÇIK</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7" name="Oval 6"/>
          <p:cNvSpPr/>
          <p:nvPr/>
        </p:nvSpPr>
        <p:spPr>
          <a:xfrm>
            <a:off x="3870346" y="70911"/>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Oval 9"/>
          <p:cNvSpPr/>
          <p:nvPr/>
        </p:nvSpPr>
        <p:spPr>
          <a:xfrm>
            <a:off x="1331640" y="5013174"/>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Oval 10"/>
          <p:cNvSpPr/>
          <p:nvPr/>
        </p:nvSpPr>
        <p:spPr>
          <a:xfrm>
            <a:off x="6832942" y="1649230"/>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Oval 11"/>
          <p:cNvSpPr/>
          <p:nvPr/>
        </p:nvSpPr>
        <p:spPr>
          <a:xfrm>
            <a:off x="6124610" y="5229200"/>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Oval 12"/>
          <p:cNvSpPr/>
          <p:nvPr/>
        </p:nvSpPr>
        <p:spPr>
          <a:xfrm>
            <a:off x="623308" y="2564904"/>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Metin kutusu 1"/>
          <p:cNvSpPr txBox="1"/>
          <p:nvPr/>
        </p:nvSpPr>
        <p:spPr>
          <a:xfrm>
            <a:off x="863588" y="2990482"/>
            <a:ext cx="936104"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AKILLI</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2333354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827584" y="692696"/>
            <a:ext cx="3024336" cy="369332"/>
          </a:xfrm>
          <a:prstGeom prst="rect">
            <a:avLst/>
          </a:prstGeom>
          <a:noFill/>
        </p:spPr>
        <p:txBody>
          <a:bodyPr wrap="square" rtlCol="0">
            <a:spAutoFit/>
          </a:bodyPr>
          <a:lstStyle/>
          <a:p>
            <a:r>
              <a:rPr lang="tr-TR" dirty="0" smtClean="0"/>
              <a:t>1.10-05.44</a:t>
            </a:r>
            <a:endParaRPr lang="tr-TR"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78" t="14518" r="3284" b="17460"/>
          <a:stretch/>
        </p:blipFill>
        <p:spPr bwMode="auto">
          <a:xfrm>
            <a:off x="348343" y="1062028"/>
            <a:ext cx="8328113" cy="53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42466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04664"/>
            <a:ext cx="8229600" cy="5721499"/>
          </a:xfrm>
        </p:spPr>
        <p:txBody>
          <a:bodyPr>
            <a:noAutofit/>
          </a:bodyPr>
          <a:lstStyle/>
          <a:p>
            <a:pPr marL="0" indent="0">
              <a:buNone/>
            </a:pPr>
            <a:r>
              <a:rPr lang="tr-TR" sz="2800" dirty="0" smtClean="0"/>
              <a:t> Filmin bu sahnesinde ilk olarak uzaydan dünyaya bakar şekilde giriş yapıldığını görmekteyiz. Burada dünya eski  mavi beyazlığını yitirmiş ve kirli sarı bir renge bürünmüş gözükmektedir. Dünyanın bu renge bürünmesinin sebebi filmin ilerleyen kısımlarında ortaya çıkmaktadır. Gökdelenlerden bile uzun hale gelmiş çöp yığınları. Yeryüzü yaşanamayacak derecede çöplerle kaplanmıştır. Petrollerin, alış veriş merkezinin, bankaların kısacası dünyanın hakimi olan BNL şirketi dünyanın bu </a:t>
            </a:r>
            <a:r>
              <a:rPr lang="tr-TR" sz="2800" dirty="0" err="1" smtClean="0"/>
              <a:t>çöpleşmesi</a:t>
            </a:r>
            <a:r>
              <a:rPr lang="tr-TR" sz="2800" dirty="0" smtClean="0"/>
              <a:t> sonucunda insanları ‘Etrafınızda Çöp </a:t>
            </a:r>
            <a:r>
              <a:rPr lang="tr-TR" sz="2800" dirty="0"/>
              <a:t>M</a:t>
            </a:r>
            <a:r>
              <a:rPr lang="tr-TR" sz="2800" dirty="0" smtClean="0"/>
              <a:t>ü Var Uzayda Çok Boşluk Var. Siz Yokken Dünyayı Temizleriz Bizde’ sloganını kullanarak ürettiği uzay gemileri ile uzaya göndermiştir. </a:t>
            </a:r>
            <a:endParaRPr lang="tr-TR" sz="2800" dirty="0"/>
          </a:p>
        </p:txBody>
      </p:sp>
    </p:spTree>
    <p:extLst>
      <p:ext uri="{BB962C8B-B14F-4D97-AF65-F5344CB8AC3E}">
        <p14:creationId xmlns:p14="http://schemas.microsoft.com/office/powerpoint/2010/main" val="2871048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332656"/>
            <a:ext cx="8229600" cy="5793507"/>
          </a:xfrm>
        </p:spPr>
        <p:txBody>
          <a:bodyPr/>
          <a:lstStyle/>
          <a:p>
            <a:pPr marL="0" indent="0">
              <a:buNone/>
            </a:pPr>
            <a:r>
              <a:rPr lang="tr-TR" dirty="0" smtClean="0"/>
              <a:t>Filmde bir panoda Wall-e cinsi robotların insanlar yokken dünyayı temizleyeceği gösterilmektedir. Ama geçen 700 yılın sonunda sadece Wall-e bu görevi devam ettirmektedir. Bu sahnede BNL şirketinin en iyi uzay gemisi olan </a:t>
            </a:r>
            <a:r>
              <a:rPr lang="tr-TR" dirty="0" err="1"/>
              <a:t>A</a:t>
            </a:r>
            <a:r>
              <a:rPr lang="tr-TR" dirty="0" err="1" smtClean="0"/>
              <a:t>xiom’un</a:t>
            </a:r>
            <a:r>
              <a:rPr lang="tr-TR" dirty="0" smtClean="0"/>
              <a:t> reklamı yer almaktadır.  Bu reklamda şirketin, gemileri insanların tüketim çılgınlığına devam edebilecekleri şekilde tasarladıkları görülmektedir. Dikkat çeken bir nokta ise yolculuğun 5 yıl olarak planlanmış olmasına karşın 700 yıl sürmesidir.</a:t>
            </a:r>
            <a:endParaRPr lang="tr-TR" dirty="0"/>
          </a:p>
        </p:txBody>
      </p:sp>
    </p:spTree>
    <p:extLst>
      <p:ext uri="{BB962C8B-B14F-4D97-AF65-F5344CB8AC3E}">
        <p14:creationId xmlns:p14="http://schemas.microsoft.com/office/powerpoint/2010/main" val="2260783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67544" y="404664"/>
            <a:ext cx="8229600" cy="5577483"/>
          </a:xfrm>
        </p:spPr>
        <p:txBody>
          <a:bodyPr/>
          <a:lstStyle/>
          <a:p>
            <a:pPr marL="0" indent="0">
              <a:buNone/>
            </a:pPr>
            <a:r>
              <a:rPr lang="tr-TR" dirty="0" smtClean="0"/>
              <a:t>       Sizce filmde dünyanın bu halde oluşunun sebebi insanların tüketim çılgınlığı mıdır ?</a:t>
            </a:r>
          </a:p>
          <a:p>
            <a:endParaRPr lang="tr-TR" dirty="0"/>
          </a:p>
          <a:p>
            <a:pPr marL="0" indent="0">
              <a:buNone/>
            </a:pPr>
            <a:r>
              <a:rPr lang="tr-TR" dirty="0" smtClean="0"/>
              <a:t>       Bulunduğumuz zaman dilimine bakıldığında giderek filmin  giriş sahnesine evirildiğimiz söylenebilir mi ? Sizce bu sahne olası geleceğimizin bir simülasyonu olabilir mi?</a:t>
            </a:r>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0949" y="404664"/>
            <a:ext cx="576064" cy="767823"/>
          </a:xfrm>
          <a:prstGeom prst="ellipse">
            <a:avLst/>
          </a:prstGeom>
          <a:ln>
            <a:noFill/>
          </a:ln>
          <a:effectLst>
            <a:softEdge rad="112500"/>
          </a:effectLst>
        </p:spPr>
      </p:pic>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0949" y="1988840"/>
            <a:ext cx="576064" cy="767823"/>
          </a:xfrm>
          <a:prstGeom prst="ellipse">
            <a:avLst/>
          </a:prstGeom>
          <a:ln>
            <a:noFill/>
          </a:ln>
          <a:effectLst>
            <a:softEdge rad="112500"/>
          </a:effectLst>
        </p:spPr>
      </p:pic>
    </p:spTree>
    <p:extLst>
      <p:ext uri="{BB962C8B-B14F-4D97-AF65-F5344CB8AC3E}">
        <p14:creationId xmlns:p14="http://schemas.microsoft.com/office/powerpoint/2010/main" val="557069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3623705" y="641581"/>
            <a:ext cx="2376264" cy="369332"/>
          </a:xfrm>
          <a:prstGeom prst="rect">
            <a:avLst/>
          </a:prstGeom>
          <a:noFill/>
        </p:spPr>
        <p:txBody>
          <a:bodyPr wrap="square" rtlCol="0">
            <a:spAutoFit/>
          </a:bodyPr>
          <a:lstStyle/>
          <a:p>
            <a:r>
              <a:rPr lang="tr-TR" dirty="0" smtClean="0"/>
              <a:t>11.48-12.03</a:t>
            </a:r>
            <a:endParaRPr lang="tr-TR" dirty="0"/>
          </a:p>
        </p:txBody>
      </p:sp>
      <p:sp>
        <p:nvSpPr>
          <p:cNvPr id="3" name="Metin kutusu 2"/>
          <p:cNvSpPr txBox="1"/>
          <p:nvPr/>
        </p:nvSpPr>
        <p:spPr>
          <a:xfrm>
            <a:off x="683568" y="1556791"/>
            <a:ext cx="1584176" cy="369332"/>
          </a:xfrm>
          <a:prstGeom prst="rect">
            <a:avLst/>
          </a:prstGeom>
          <a:noFill/>
        </p:spPr>
        <p:txBody>
          <a:bodyPr wrap="square" rtlCol="0">
            <a:spAutoFit/>
          </a:bodyPr>
          <a:lstStyle/>
          <a:p>
            <a:r>
              <a:rPr lang="tr-TR" dirty="0" smtClean="0"/>
              <a:t>17.56-18.15</a:t>
            </a:r>
            <a:endParaRPr lang="tr-TR" dirty="0"/>
          </a:p>
        </p:txBody>
      </p:sp>
      <p:sp>
        <p:nvSpPr>
          <p:cNvPr id="5" name="Metin kutusu 4"/>
          <p:cNvSpPr txBox="1"/>
          <p:nvPr/>
        </p:nvSpPr>
        <p:spPr>
          <a:xfrm>
            <a:off x="3666423" y="5718855"/>
            <a:ext cx="1368152" cy="369332"/>
          </a:xfrm>
          <a:prstGeom prst="rect">
            <a:avLst/>
          </a:prstGeom>
          <a:noFill/>
        </p:spPr>
        <p:txBody>
          <a:bodyPr wrap="square" rtlCol="0">
            <a:spAutoFit/>
          </a:bodyPr>
          <a:lstStyle/>
          <a:p>
            <a:r>
              <a:rPr lang="tr-TR" dirty="0" smtClean="0"/>
              <a:t>28.30-29.07</a:t>
            </a:r>
            <a:endParaRPr lang="tr-TR"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35" t="12978" r="3618" b="18254"/>
          <a:stretch/>
        </p:blipFill>
        <p:spPr bwMode="auto">
          <a:xfrm>
            <a:off x="5016737" y="249851"/>
            <a:ext cx="3672408" cy="2983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260" t="13579" r="2924" b="18105"/>
          <a:stretch/>
        </p:blipFill>
        <p:spPr bwMode="auto">
          <a:xfrm>
            <a:off x="130028" y="1932997"/>
            <a:ext cx="4275431" cy="3316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490" t="13579" r="5714" b="19891"/>
          <a:stretch/>
        </p:blipFill>
        <p:spPr bwMode="auto">
          <a:xfrm>
            <a:off x="5034575" y="3397519"/>
            <a:ext cx="3671203" cy="3163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04443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76672"/>
            <a:ext cx="8229600" cy="5649491"/>
          </a:xfrm>
        </p:spPr>
        <p:txBody>
          <a:bodyPr/>
          <a:lstStyle/>
          <a:p>
            <a:pPr marL="0" indent="0">
              <a:buNone/>
            </a:pPr>
            <a:r>
              <a:rPr lang="tr-TR" dirty="0" smtClean="0"/>
              <a:t>Bu sahnede hatta sahnelerde (3 sahne) ilk olarak Wall-e çöpleri preslerken bir bitkiye rastlar. </a:t>
            </a:r>
            <a:r>
              <a:rPr lang="tr-TR" dirty="0"/>
              <a:t>D</a:t>
            </a:r>
            <a:r>
              <a:rPr lang="tr-TR" dirty="0" smtClean="0"/>
              <a:t>ünya için çok önemli bir şey bulmuştur fakat farkında değildir farklı olana ilgisinden ve düşünceli oluşandan bitkiyi toprağı ile birlikte alır ve yaşadığı yere götürür. Dünyaya bir uzay gemisi ile birlikte Eve adında modern bir robot gönderilmiştir. Bu robotun görevi dünyada bir bitki aramaktır. İnsanların hala dünyaya dönmek için bir umudu vardır ve bu robot bu umudun göstergesidir.</a:t>
            </a:r>
            <a:endParaRPr lang="tr-TR" dirty="0"/>
          </a:p>
        </p:txBody>
      </p:sp>
    </p:spTree>
    <p:extLst>
      <p:ext uri="{BB962C8B-B14F-4D97-AF65-F5344CB8AC3E}">
        <p14:creationId xmlns:p14="http://schemas.microsoft.com/office/powerpoint/2010/main" val="4180456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ÖZET</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İçerik Yer Tutucusu 2"/>
          <p:cNvSpPr>
            <a:spLocks noGrp="1"/>
          </p:cNvSpPr>
          <p:nvPr>
            <p:ph idx="1"/>
          </p:nvPr>
        </p:nvSpPr>
        <p:spPr/>
        <p:txBody>
          <a:bodyPr/>
          <a:lstStyle/>
          <a:p>
            <a:pPr marL="0" indent="0">
              <a:buNone/>
            </a:pPr>
            <a:r>
              <a:rPr lang="tr-TR" dirty="0"/>
              <a:t>Dünyada meydana gelen aşırı çöp birikimin ardından insanlar uzaya gemiler içinde yaşamaya gönderilir. İnsanlar uzayda rahat bir şekilde vakitlerini geçirirken dünyayı temizlemek için çöp düzenleyici robotlar insanlar tarafından görevlendirilir. Bu robotlar etraftaki çöpleri birleştirip onlardan geri dönüşüm sağlamak üzerine kurulmuşlardır. </a:t>
            </a:r>
          </a:p>
        </p:txBody>
      </p:sp>
    </p:spTree>
    <p:extLst>
      <p:ext uri="{BB962C8B-B14F-4D97-AF65-F5344CB8AC3E}">
        <p14:creationId xmlns:p14="http://schemas.microsoft.com/office/powerpoint/2010/main" val="30682952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548680"/>
            <a:ext cx="8229600" cy="5577483"/>
          </a:xfrm>
        </p:spPr>
        <p:txBody>
          <a:bodyPr/>
          <a:lstStyle/>
          <a:p>
            <a:pPr marL="0" indent="0" algn="just">
              <a:buNone/>
            </a:pPr>
            <a:r>
              <a:rPr lang="tr-TR" dirty="0" smtClean="0"/>
              <a:t> Wall-e bu robotu görür ve sürekli onu takip edip amacını anlamlandırmaya çalışmaktadır. Bir süre sonra </a:t>
            </a:r>
            <a:r>
              <a:rPr lang="tr-TR" dirty="0" err="1" smtClean="0"/>
              <a:t>Eve’e</a:t>
            </a:r>
            <a:r>
              <a:rPr lang="tr-TR" dirty="0" smtClean="0"/>
              <a:t> aşık olur. İlk başlarda aldığı emirler gereği acımasız davranışlar sergilese de Wall-e’nin sevgisi karşısında </a:t>
            </a:r>
            <a:r>
              <a:rPr lang="tr-TR" dirty="0" err="1" smtClean="0"/>
              <a:t>Eve’de</a:t>
            </a:r>
            <a:r>
              <a:rPr lang="tr-TR" dirty="0" smtClean="0"/>
              <a:t> kalkanlarını indirir ve arkadaş olurlar. Wall-e yeni bulduğu bitkiyi </a:t>
            </a:r>
            <a:r>
              <a:rPr lang="tr-TR" dirty="0" err="1" smtClean="0"/>
              <a:t>Eve’e</a:t>
            </a:r>
            <a:r>
              <a:rPr lang="tr-TR" dirty="0" smtClean="0"/>
              <a:t> gösterir ve aldığı komutlar gereği Eve </a:t>
            </a:r>
            <a:r>
              <a:rPr lang="tr-TR" dirty="0"/>
              <a:t>b</a:t>
            </a:r>
            <a:r>
              <a:rPr lang="tr-TR" dirty="0" smtClean="0"/>
              <a:t>itkiyi bedenine hapseder ve kapanır.</a:t>
            </a:r>
            <a:endParaRPr lang="tr-TR" dirty="0"/>
          </a:p>
        </p:txBody>
      </p:sp>
    </p:spTree>
    <p:extLst>
      <p:ext uri="{BB962C8B-B14F-4D97-AF65-F5344CB8AC3E}">
        <p14:creationId xmlns:p14="http://schemas.microsoft.com/office/powerpoint/2010/main" val="1844638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76672"/>
            <a:ext cx="8229600" cy="6120680"/>
          </a:xfrm>
        </p:spPr>
        <p:txBody>
          <a:bodyPr>
            <a:normAutofit fontScale="92500" lnSpcReduction="10000"/>
          </a:bodyPr>
          <a:lstStyle/>
          <a:p>
            <a:pPr marL="0" indent="0">
              <a:buNone/>
            </a:pPr>
            <a:r>
              <a:rPr lang="tr-TR" dirty="0" smtClean="0"/>
              <a:t>        BNL şirketi insanları dünya yaşanabilir bir yer olduğunda geri döndürmek üzere uzaya göndermiştir. Yani insanlara bu vaadi vermiştir. Sizce bu şirket bunu gerçekten yapar mı ?</a:t>
            </a:r>
          </a:p>
          <a:p>
            <a:pPr marL="0" indent="0">
              <a:buNone/>
            </a:pPr>
            <a:endParaRPr lang="tr-TR" dirty="0"/>
          </a:p>
          <a:p>
            <a:pPr marL="0" indent="0">
              <a:buNone/>
            </a:pPr>
            <a:r>
              <a:rPr lang="tr-TR" dirty="0" smtClean="0"/>
              <a:t>        Sizce şirket </a:t>
            </a:r>
            <a:r>
              <a:rPr lang="tr-TR" dirty="0" err="1" smtClean="0"/>
              <a:t>Eve’i</a:t>
            </a:r>
            <a:r>
              <a:rPr lang="tr-TR" dirty="0" smtClean="0"/>
              <a:t> dünyada artık yaşam olmayacağını düşündükleri halde insanları oyalamak için gönderiyor olabilir mi ?</a:t>
            </a:r>
          </a:p>
          <a:p>
            <a:pPr marL="0" indent="0" algn="just">
              <a:buNone/>
            </a:pPr>
            <a:endParaRPr lang="tr-TR" dirty="0"/>
          </a:p>
          <a:p>
            <a:pPr marL="0" indent="0">
              <a:buNone/>
            </a:pPr>
            <a:r>
              <a:rPr lang="tr-TR" dirty="0" smtClean="0"/>
              <a:t>        Dünyanın </a:t>
            </a:r>
            <a:r>
              <a:rPr lang="tr-TR" dirty="0"/>
              <a:t>gerçekten bir bitkinin bile bulunmadığı bir hale gelmesi mümkün mü ?</a:t>
            </a:r>
          </a:p>
          <a:p>
            <a:pPr marL="0" indent="0" algn="just">
              <a:buNone/>
            </a:pPr>
            <a:endParaRPr lang="tr-TR" dirty="0" smtClean="0"/>
          </a:p>
          <a:p>
            <a:pPr marL="0" indent="0" algn="just">
              <a:buNone/>
            </a:pPr>
            <a:r>
              <a:rPr lang="tr-TR" dirty="0"/>
              <a:t> </a:t>
            </a:r>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221" y="404664"/>
            <a:ext cx="576064" cy="767823"/>
          </a:xfrm>
          <a:prstGeom prst="ellipse">
            <a:avLst/>
          </a:prstGeom>
          <a:ln>
            <a:noFill/>
          </a:ln>
          <a:effectLst>
            <a:softEdge rad="112500"/>
          </a:effectLst>
        </p:spPr>
      </p:pic>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638" y="2613040"/>
            <a:ext cx="576064" cy="767823"/>
          </a:xfrm>
          <a:prstGeom prst="ellipse">
            <a:avLst/>
          </a:prstGeom>
          <a:ln>
            <a:noFill/>
          </a:ln>
          <a:effectLst>
            <a:softEdge rad="112500"/>
          </a:effectLst>
        </p:spPr>
      </p:pic>
      <p:pic>
        <p:nvPicPr>
          <p:cNvPr id="7"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909" y="4365104"/>
            <a:ext cx="576064" cy="767823"/>
          </a:xfrm>
          <a:prstGeom prst="ellipse">
            <a:avLst/>
          </a:prstGeom>
          <a:ln>
            <a:noFill/>
          </a:ln>
          <a:effectLst>
            <a:softEdge rad="112500"/>
          </a:effectLst>
        </p:spPr>
      </p:pic>
    </p:spTree>
    <p:extLst>
      <p:ext uri="{BB962C8B-B14F-4D97-AF65-F5344CB8AC3E}">
        <p14:creationId xmlns:p14="http://schemas.microsoft.com/office/powerpoint/2010/main" val="2378984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683568" y="980728"/>
            <a:ext cx="1656184" cy="369332"/>
          </a:xfrm>
          <a:prstGeom prst="rect">
            <a:avLst/>
          </a:prstGeom>
          <a:noFill/>
        </p:spPr>
        <p:txBody>
          <a:bodyPr wrap="square" rtlCol="0">
            <a:spAutoFit/>
          </a:bodyPr>
          <a:lstStyle/>
          <a:p>
            <a:r>
              <a:rPr lang="tr-TR" dirty="0" smtClean="0"/>
              <a:t>29.16-31.23</a:t>
            </a:r>
            <a:endParaRPr lang="tr-TR"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58" t="13407" r="2614" b="18453"/>
          <a:stretch/>
        </p:blipFill>
        <p:spPr bwMode="auto">
          <a:xfrm>
            <a:off x="971600" y="1628800"/>
            <a:ext cx="7156857" cy="4611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86455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548680"/>
            <a:ext cx="8229600" cy="5577483"/>
          </a:xfrm>
        </p:spPr>
        <p:txBody>
          <a:bodyPr/>
          <a:lstStyle/>
          <a:p>
            <a:pPr marL="0" indent="0">
              <a:buNone/>
            </a:pPr>
            <a:r>
              <a:rPr lang="tr-TR" dirty="0" smtClean="0"/>
              <a:t>Bu sahnede görevini tamamlayan Eve kapanmıştır. Wall-e </a:t>
            </a:r>
            <a:r>
              <a:rPr lang="tr-TR" dirty="0" err="1" smtClean="0"/>
              <a:t>Eve’in</a:t>
            </a:r>
            <a:r>
              <a:rPr lang="tr-TR" dirty="0" smtClean="0"/>
              <a:t> neden kapandığını anlamamış ve onu geri döndürmek için her yolu denemiştir. Burada kaybetme korkusu bize kendini göstermektedir. Wall-e’nin </a:t>
            </a:r>
            <a:r>
              <a:rPr lang="tr-TR" dirty="0" err="1" smtClean="0"/>
              <a:t>Eve’i</a:t>
            </a:r>
            <a:r>
              <a:rPr lang="tr-TR" dirty="0" smtClean="0"/>
              <a:t> geri getirmek için yaptıkları bize aşktan ve sevgiden doğan fedakarlığı yansıtmaktadır. </a:t>
            </a:r>
            <a:endParaRPr lang="tr-TR" dirty="0"/>
          </a:p>
        </p:txBody>
      </p:sp>
    </p:spTree>
    <p:extLst>
      <p:ext uri="{BB962C8B-B14F-4D97-AF65-F5344CB8AC3E}">
        <p14:creationId xmlns:p14="http://schemas.microsoft.com/office/powerpoint/2010/main" val="1220299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692696"/>
            <a:ext cx="8229600" cy="5433467"/>
          </a:xfrm>
        </p:spPr>
        <p:txBody>
          <a:bodyPr/>
          <a:lstStyle/>
          <a:p>
            <a:pPr marL="0" indent="0">
              <a:buNone/>
            </a:pPr>
            <a:r>
              <a:rPr lang="tr-TR" dirty="0" smtClean="0"/>
              <a:t>      Sizce robotlara insani duygular yerleştirilebilir mi?</a:t>
            </a:r>
          </a:p>
          <a:p>
            <a:pPr marL="0" indent="0">
              <a:buNone/>
            </a:pPr>
            <a:endParaRPr lang="tr-TR" dirty="0" smtClean="0"/>
          </a:p>
          <a:p>
            <a:pPr marL="0" indent="0">
              <a:buNone/>
            </a:pPr>
            <a:r>
              <a:rPr lang="tr-TR" dirty="0" smtClean="0"/>
              <a:t>      Sizce aşk fedakarlığı doğurur mu?</a:t>
            </a:r>
          </a:p>
          <a:p>
            <a:pPr marL="0" indent="0">
              <a:buNone/>
            </a:pPr>
            <a:endParaRPr lang="tr-TR" dirty="0"/>
          </a:p>
          <a:p>
            <a:pPr marL="0" indent="0">
              <a:buNone/>
            </a:pPr>
            <a:r>
              <a:rPr lang="tr-TR" dirty="0" smtClean="0"/>
              <a:t>        </a:t>
            </a:r>
          </a:p>
          <a:p>
            <a:pPr marL="0" indent="0">
              <a:buNone/>
            </a:pPr>
            <a:r>
              <a:rPr lang="tr-TR" dirty="0"/>
              <a:t> </a:t>
            </a:r>
            <a:r>
              <a:rPr lang="tr-TR" dirty="0" smtClean="0"/>
              <a:t>    </a:t>
            </a:r>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359" y="600051"/>
            <a:ext cx="576064" cy="767823"/>
          </a:xfrm>
          <a:prstGeom prst="ellipse">
            <a:avLst/>
          </a:prstGeom>
          <a:ln>
            <a:noFill/>
          </a:ln>
          <a:effectLst>
            <a:softEdge rad="112500"/>
          </a:effectLst>
        </p:spPr>
      </p:pic>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975" y="2268061"/>
            <a:ext cx="576064" cy="767823"/>
          </a:xfrm>
          <a:prstGeom prst="ellipse">
            <a:avLst/>
          </a:prstGeom>
          <a:ln>
            <a:noFill/>
          </a:ln>
          <a:effectLst>
            <a:softEdge rad="112500"/>
          </a:effectLst>
        </p:spPr>
      </p:pic>
    </p:spTree>
    <p:extLst>
      <p:ext uri="{BB962C8B-B14F-4D97-AF65-F5344CB8AC3E}">
        <p14:creationId xmlns:p14="http://schemas.microsoft.com/office/powerpoint/2010/main" val="2841752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683568" y="836712"/>
            <a:ext cx="2808312" cy="369332"/>
          </a:xfrm>
          <a:prstGeom prst="rect">
            <a:avLst/>
          </a:prstGeom>
          <a:noFill/>
        </p:spPr>
        <p:txBody>
          <a:bodyPr wrap="square" rtlCol="0">
            <a:spAutoFit/>
          </a:bodyPr>
          <a:lstStyle/>
          <a:p>
            <a:r>
              <a:rPr lang="tr-TR" dirty="0" smtClean="0"/>
              <a:t>38.50-42.53</a:t>
            </a:r>
            <a:endParaRPr lang="tr-TR"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12" t="13963" r="2837" b="18453"/>
          <a:stretch/>
        </p:blipFill>
        <p:spPr bwMode="auto">
          <a:xfrm>
            <a:off x="710564" y="1532562"/>
            <a:ext cx="7789532"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35931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620688"/>
            <a:ext cx="8229600" cy="5505475"/>
          </a:xfrm>
        </p:spPr>
        <p:txBody>
          <a:bodyPr>
            <a:normAutofit fontScale="85000" lnSpcReduction="20000"/>
          </a:bodyPr>
          <a:lstStyle/>
          <a:p>
            <a:pPr marL="0" indent="0">
              <a:buNone/>
            </a:pPr>
            <a:r>
              <a:rPr lang="tr-TR" dirty="0" smtClean="0"/>
              <a:t>Bu sahneden insanların </a:t>
            </a:r>
            <a:r>
              <a:rPr lang="tr-TR" dirty="0" err="1" smtClean="0"/>
              <a:t>Axiom’da</a:t>
            </a:r>
            <a:r>
              <a:rPr lang="tr-TR" dirty="0" smtClean="0"/>
              <a:t> nasıl bir yaşam sürdürdükleri gösterilmektedir. İnsanlar hiçbir şeyi kendileri yapmamakta bütün işleri robotlar tarafından yapılmaktadır. İnsanlara bardakta yemek yeme alışkanlığı kazandırılarak sürekli ve kolay bir şekilde yemek yemeleri sağlanmıştır bu da onları </a:t>
            </a:r>
            <a:r>
              <a:rPr lang="tr-TR" dirty="0" err="1" smtClean="0"/>
              <a:t>obeziteye</a:t>
            </a:r>
            <a:r>
              <a:rPr lang="tr-TR" dirty="0" smtClean="0"/>
              <a:t> sürüklemiştir. Yanlarındaki kişilerle bile sanal bir araç aracılığıyla konuşmakta </a:t>
            </a:r>
            <a:r>
              <a:rPr lang="tr-TR" dirty="0"/>
              <a:t>e</a:t>
            </a:r>
            <a:r>
              <a:rPr lang="tr-TR" dirty="0" smtClean="0"/>
              <a:t>traflarına bakmaksızın olan biten her şeyi önlerindeki ekrandan takip etmektedirler. İnsanlara mavinin güzel olduğunun söylenmesi üzerine herkesin mavi giyinmesi direktiflerle hareket ettiklerini, düşünmediklerini göstermektedir. Tüm bunların ışığında insanları robotlaştıklarını düşünmediklerini,  duyarlılıklarının azaldığını ve sistematikleştiklerini görmekteyiz.</a:t>
            </a:r>
            <a:endParaRPr lang="tr-TR" dirty="0"/>
          </a:p>
        </p:txBody>
      </p:sp>
    </p:spTree>
    <p:extLst>
      <p:ext uri="{BB962C8B-B14F-4D97-AF65-F5344CB8AC3E}">
        <p14:creationId xmlns:p14="http://schemas.microsoft.com/office/powerpoint/2010/main" val="17387916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04664"/>
            <a:ext cx="8229600" cy="5721499"/>
          </a:xfrm>
        </p:spPr>
        <p:txBody>
          <a:bodyPr>
            <a:normAutofit fontScale="92500" lnSpcReduction="10000"/>
          </a:bodyPr>
          <a:lstStyle/>
          <a:p>
            <a:pPr marL="0" indent="0">
              <a:buNone/>
            </a:pPr>
            <a:r>
              <a:rPr lang="tr-TR" dirty="0" smtClean="0"/>
              <a:t>Filmin bu sahnesinde insanlar robotlaşırken robotların insanlaştığı görülmektedir. Wall-e’ye yol verirken ekranı kapanan Mary’nin trenden indikten sonra çok uzun yıllardır yaşadığı yerde bir havuz olduğunu fark etmesi burada insanların nasıl teknoloji ile hayattan soyutlanabileceğini göstermektedir. Günümüz şartları ele alındığında aslında şuanda da benzer bir tablo olduğunu görmekteyiz, insanlar televizyon, bilgisayar ve akıllı telefonların tutsağı oldukları bir yaşam sürmektedirler  ve bunun ilerleyen zaman dilimlerinde filmdeki gibi bir hal alması olası gözükmektedir.</a:t>
            </a:r>
            <a:endParaRPr lang="tr-TR" dirty="0"/>
          </a:p>
        </p:txBody>
      </p:sp>
    </p:spTree>
    <p:extLst>
      <p:ext uri="{BB962C8B-B14F-4D97-AF65-F5344CB8AC3E}">
        <p14:creationId xmlns:p14="http://schemas.microsoft.com/office/powerpoint/2010/main" val="155993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548680"/>
            <a:ext cx="8229600" cy="5577483"/>
          </a:xfrm>
        </p:spPr>
        <p:txBody>
          <a:bodyPr/>
          <a:lstStyle/>
          <a:p>
            <a:pPr marL="0" indent="0">
              <a:buNone/>
            </a:pPr>
            <a:r>
              <a:rPr lang="tr-TR" dirty="0" smtClean="0"/>
              <a:t> Bu sahnede insanların bir sistem üzerinde biricikliklerini yitirerek aynılaştıkları görülmektedir. Çok küçük yaşlardan itibaren tüketmek ve bu şirketin bir müşterisi olmak için programlandıkları göze çarpmaktadır.</a:t>
            </a:r>
          </a:p>
          <a:p>
            <a:pPr marL="0" indent="0">
              <a:buNone/>
            </a:pPr>
            <a:endParaRPr lang="tr-TR" dirty="0"/>
          </a:p>
        </p:txBody>
      </p:sp>
    </p:spTree>
    <p:extLst>
      <p:ext uri="{BB962C8B-B14F-4D97-AF65-F5344CB8AC3E}">
        <p14:creationId xmlns:p14="http://schemas.microsoft.com/office/powerpoint/2010/main" val="24386172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76672"/>
            <a:ext cx="8229600" cy="5649491"/>
          </a:xfrm>
        </p:spPr>
        <p:txBody>
          <a:bodyPr/>
          <a:lstStyle/>
          <a:p>
            <a:pPr marL="0" indent="0">
              <a:buNone/>
            </a:pPr>
            <a:r>
              <a:rPr lang="tr-TR" dirty="0" smtClean="0"/>
              <a:t>       Sizce hızla gelişen teknoloji insanı bu kadar hayattan koparabilir mi ?</a:t>
            </a:r>
          </a:p>
          <a:p>
            <a:pPr marL="0" indent="0">
              <a:buNone/>
            </a:pPr>
            <a:endParaRPr lang="tr-TR" dirty="0"/>
          </a:p>
          <a:p>
            <a:pPr marL="0" indent="0">
              <a:buNone/>
            </a:pPr>
            <a:r>
              <a:rPr lang="tr-TR" dirty="0" smtClean="0"/>
              <a:t>      Bu sahne olası bir gelecek simülasyonu olarak düşünüldüğüne bunun önüne geçilmek için neler yapıla bilir?</a:t>
            </a:r>
          </a:p>
          <a:p>
            <a:pPr marL="0" indent="0">
              <a:buNone/>
            </a:pPr>
            <a:endParaRPr lang="tr-TR" dirty="0"/>
          </a:p>
          <a:p>
            <a:pPr marL="0" indent="0">
              <a:buNone/>
            </a:pPr>
            <a:r>
              <a:rPr lang="tr-TR" dirty="0" smtClean="0"/>
              <a:t>       Sizce bu sahneden gerçekten insanlar makineleşirken makineler insanlaşmakta mıdır?</a:t>
            </a:r>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473" y="458948"/>
            <a:ext cx="576064" cy="767823"/>
          </a:xfrm>
          <a:prstGeom prst="ellipse">
            <a:avLst/>
          </a:prstGeom>
          <a:ln>
            <a:noFill/>
          </a:ln>
          <a:effectLst>
            <a:softEdge rad="112500"/>
          </a:effectLst>
        </p:spPr>
      </p:pic>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221" y="2094916"/>
            <a:ext cx="576064" cy="767823"/>
          </a:xfrm>
          <a:prstGeom prst="ellipse">
            <a:avLst/>
          </a:prstGeom>
          <a:ln>
            <a:noFill/>
          </a:ln>
          <a:effectLst>
            <a:softEdge rad="112500"/>
          </a:effectLst>
        </p:spPr>
      </p:pic>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221" y="4212523"/>
            <a:ext cx="576064" cy="767823"/>
          </a:xfrm>
          <a:prstGeom prst="ellipse">
            <a:avLst/>
          </a:prstGeom>
          <a:ln>
            <a:noFill/>
          </a:ln>
          <a:effectLst>
            <a:softEdge rad="112500"/>
          </a:effectLst>
        </p:spPr>
      </p:pic>
    </p:spTree>
    <p:extLst>
      <p:ext uri="{BB962C8B-B14F-4D97-AF65-F5344CB8AC3E}">
        <p14:creationId xmlns:p14="http://schemas.microsoft.com/office/powerpoint/2010/main" val="561465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332656"/>
            <a:ext cx="8229600" cy="5793507"/>
          </a:xfrm>
        </p:spPr>
        <p:txBody>
          <a:bodyPr/>
          <a:lstStyle/>
          <a:p>
            <a:pPr marL="0" indent="0">
              <a:buNone/>
            </a:pPr>
            <a:r>
              <a:rPr lang="tr-TR" dirty="0"/>
              <a:t>Herkes dünyayı terk ettikten 700 yıl sonra dünyada kalan robotlardan geriye sadece </a:t>
            </a:r>
            <a:r>
              <a:rPr lang="tr-TR" dirty="0" smtClean="0"/>
              <a:t>Wall-e </a:t>
            </a:r>
            <a:r>
              <a:rPr lang="tr-TR" dirty="0"/>
              <a:t>kalmıştır. </a:t>
            </a:r>
            <a:r>
              <a:rPr lang="tr-TR" dirty="0" smtClean="0"/>
              <a:t>Wall-e</a:t>
            </a:r>
            <a:r>
              <a:rPr lang="tr-TR" dirty="0"/>
              <a:t>, görevini yerine getiren, tek arkadaşı hamamböceği olan, duygulara sahip sevecen bir robottur. Aynı zamanda hoşuna giden eşyaları kendi karavanında biriktirmeyi seven bir robottur. Örnek olarak tencere kapağı, zeka küpü, çatal- kaşık gibi şeyleri koleksiyonuna koymayı seven bir robottur. Bu koleksiyonda farklı ve tek olan bir şey vardır. O da canlı bir bitki.</a:t>
            </a:r>
          </a:p>
        </p:txBody>
      </p:sp>
    </p:spTree>
    <p:extLst>
      <p:ext uri="{BB962C8B-B14F-4D97-AF65-F5344CB8AC3E}">
        <p14:creationId xmlns:p14="http://schemas.microsoft.com/office/powerpoint/2010/main" val="23612391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755576" y="836712"/>
            <a:ext cx="3528392" cy="369332"/>
          </a:xfrm>
          <a:prstGeom prst="rect">
            <a:avLst/>
          </a:prstGeom>
          <a:noFill/>
        </p:spPr>
        <p:txBody>
          <a:bodyPr wrap="square" rtlCol="0">
            <a:spAutoFit/>
          </a:bodyPr>
          <a:lstStyle/>
          <a:p>
            <a:r>
              <a:rPr lang="tr-TR" dirty="0" smtClean="0"/>
              <a:t>52.20-61.13</a:t>
            </a:r>
            <a:endParaRPr lang="tr-TR" dirty="0"/>
          </a:p>
        </p:txBody>
      </p:sp>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254" t="12784" r="2935" b="18087"/>
          <a:stretch/>
        </p:blipFill>
        <p:spPr bwMode="auto">
          <a:xfrm>
            <a:off x="790778" y="1844824"/>
            <a:ext cx="7092745" cy="3639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32936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76672"/>
            <a:ext cx="8229600" cy="5649491"/>
          </a:xfrm>
        </p:spPr>
        <p:txBody>
          <a:bodyPr/>
          <a:lstStyle/>
          <a:p>
            <a:pPr marL="0" indent="0">
              <a:buNone/>
            </a:pPr>
            <a:r>
              <a:rPr lang="tr-TR" dirty="0" smtClean="0"/>
              <a:t>Bu sahnenin başında istenilen davranışları yerine getirmeyen robotların tamir bölümüne alındığını görmekteyiz. Burada da farklı olanın aynılaştırılmaya çalışıldığı göze çarpmaktadır. Oluşturulan sistem dahilinde herkes sadece kendisi için uygun görüleni yapmakta ve herhangi bir farklılık gösteren düzeltilmektedir. Aslında bu durum günümüzde de mevcuttur. Toplumsal normlara uymayan kişiler bu normlara uyması konusunda her türlü baskıya maruz bırakılmaktadır.</a:t>
            </a:r>
            <a:endParaRPr lang="tr-TR" dirty="0"/>
          </a:p>
        </p:txBody>
      </p:sp>
    </p:spTree>
    <p:extLst>
      <p:ext uri="{BB962C8B-B14F-4D97-AF65-F5344CB8AC3E}">
        <p14:creationId xmlns:p14="http://schemas.microsoft.com/office/powerpoint/2010/main" val="2453673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04664"/>
            <a:ext cx="8229600" cy="5721499"/>
          </a:xfrm>
        </p:spPr>
        <p:txBody>
          <a:bodyPr/>
          <a:lstStyle/>
          <a:p>
            <a:pPr marL="0" indent="0">
              <a:buNone/>
            </a:pPr>
            <a:r>
              <a:rPr lang="tr-TR" dirty="0" smtClean="0"/>
              <a:t>Wall-e’nin </a:t>
            </a:r>
            <a:r>
              <a:rPr lang="tr-TR" dirty="0" err="1" smtClean="0"/>
              <a:t>Eve’e</a:t>
            </a:r>
            <a:r>
              <a:rPr lang="tr-TR" dirty="0" smtClean="0"/>
              <a:t> bir şey olacağından korkması sonucu harekete geçmesi tamir bölümünde bazı istenmeyen sonuçlara neden olur. Sözde bozuk olan robotların önündeki engeller kalkar ve herkes serbest kalır. Düzenin bozulması acil durum ilan edilmesini de beraberinde getirir. Wall-e’ye bir şey olmaması için Eve onu dünyaya göndermek ister fakat </a:t>
            </a:r>
            <a:r>
              <a:rPr lang="tr-TR" dirty="0" err="1" smtClean="0"/>
              <a:t>Eve’in</a:t>
            </a:r>
            <a:r>
              <a:rPr lang="tr-TR" dirty="0" smtClean="0"/>
              <a:t> kendisiyle gelmeyeceğini anlayan Wall-e gitmemekte kararlıdır. Burada bir kararlılık, bir aşk,  göze çarpmaktadır.</a:t>
            </a:r>
            <a:endParaRPr lang="tr-TR" dirty="0"/>
          </a:p>
        </p:txBody>
      </p:sp>
    </p:spTree>
    <p:extLst>
      <p:ext uri="{BB962C8B-B14F-4D97-AF65-F5344CB8AC3E}">
        <p14:creationId xmlns:p14="http://schemas.microsoft.com/office/powerpoint/2010/main" val="19363191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04664"/>
            <a:ext cx="8229600" cy="5721499"/>
          </a:xfrm>
        </p:spPr>
        <p:txBody>
          <a:bodyPr/>
          <a:lstStyle/>
          <a:p>
            <a:pPr marL="0" indent="0">
              <a:buNone/>
            </a:pPr>
            <a:r>
              <a:rPr lang="tr-TR" dirty="0" smtClean="0"/>
              <a:t>Sahnenin ilerleyen kısımlarında </a:t>
            </a:r>
            <a:r>
              <a:rPr lang="tr-TR" dirty="0" err="1" smtClean="0"/>
              <a:t>Eve’in</a:t>
            </a:r>
            <a:r>
              <a:rPr lang="tr-TR" dirty="0" smtClean="0"/>
              <a:t> dünyadan getirdiği bitkinin yok edilmeye çalışıldığını gören Wall-e’nin bitkiyi kurtarmaya çalıştığını görmekteyiz. Burada bir kriz yönetimi göze çarpmaktadır. Wall-e’nin kendini imha edecek bir araçta oluşu karşısında </a:t>
            </a:r>
            <a:r>
              <a:rPr lang="tr-TR" dirty="0" err="1" smtClean="0"/>
              <a:t>Eve’in</a:t>
            </a:r>
            <a:r>
              <a:rPr lang="tr-TR" dirty="0" smtClean="0"/>
              <a:t> yaşadığı kaybetme korkusu da göze çarpmaktadır. DİPNOT: Mary ve John  Wall-e sayesinde önlerindeki ekrandan kurtulmuş ve karşılaştıkları anda tekrar insani duygular yaşamaya başlamışlardır.</a:t>
            </a:r>
            <a:endParaRPr lang="tr-TR" dirty="0"/>
          </a:p>
        </p:txBody>
      </p:sp>
    </p:spTree>
    <p:extLst>
      <p:ext uri="{BB962C8B-B14F-4D97-AF65-F5344CB8AC3E}">
        <p14:creationId xmlns:p14="http://schemas.microsoft.com/office/powerpoint/2010/main" val="11846300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467544" y="908720"/>
            <a:ext cx="1440160" cy="369332"/>
          </a:xfrm>
          <a:prstGeom prst="rect">
            <a:avLst/>
          </a:prstGeom>
          <a:noFill/>
        </p:spPr>
        <p:txBody>
          <a:bodyPr wrap="square" rtlCol="0">
            <a:spAutoFit/>
          </a:bodyPr>
          <a:lstStyle/>
          <a:p>
            <a:r>
              <a:rPr lang="tr-TR" dirty="0" smtClean="0"/>
              <a:t>62.35-63.56</a:t>
            </a:r>
            <a:endParaRPr lang="tr-TR" dirty="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93" t="12422" r="2503" b="17857"/>
          <a:stretch/>
        </p:blipFill>
        <p:spPr bwMode="auto">
          <a:xfrm>
            <a:off x="683568" y="1556792"/>
            <a:ext cx="7704856" cy="4704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99170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76672"/>
            <a:ext cx="8229600" cy="5649491"/>
          </a:xfrm>
        </p:spPr>
        <p:txBody>
          <a:bodyPr>
            <a:normAutofit lnSpcReduction="10000"/>
          </a:bodyPr>
          <a:lstStyle/>
          <a:p>
            <a:pPr marL="0" indent="0">
              <a:buNone/>
            </a:pPr>
            <a:r>
              <a:rPr lang="tr-TR" dirty="0" smtClean="0"/>
              <a:t>Bu sahnede Eve bitkiyi kaptana ulaştırmaya çalışmaktadır. Burada bir azim, kararlılık, stratejik zeka ve umut göze çarpmaktadır. Eve ve Wall-e’nin azim ve kararlılığı, </a:t>
            </a:r>
            <a:r>
              <a:rPr lang="tr-TR" dirty="0" err="1" smtClean="0"/>
              <a:t>Eve’in</a:t>
            </a:r>
            <a:r>
              <a:rPr lang="tr-TR" dirty="0" smtClean="0"/>
              <a:t> stratejik zekası sayesinde bitki kaptanın eline ulaşır ve dünyaya dönüş için kaptanın içinde bir umut oluşur. Bu sahnenin sonrasında ise kaptanın yardımcısı Auto’nun dünyaya dönüşü engellemek için aldığı emir bu süreci biraz zorlaştırır. Daha önceki sahnelerde yöneltilen, şirketin dünyadaki yaşam arayışı insanları oyalamak için mi? sorusu burada cevabını bulmuş olur.</a:t>
            </a:r>
            <a:endParaRPr lang="tr-TR" dirty="0"/>
          </a:p>
        </p:txBody>
      </p:sp>
    </p:spTree>
    <p:extLst>
      <p:ext uri="{BB962C8B-B14F-4D97-AF65-F5344CB8AC3E}">
        <p14:creationId xmlns:p14="http://schemas.microsoft.com/office/powerpoint/2010/main" val="20050222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76672"/>
            <a:ext cx="8229600" cy="5649491"/>
          </a:xfrm>
        </p:spPr>
        <p:txBody>
          <a:bodyPr/>
          <a:lstStyle/>
          <a:p>
            <a:pPr marL="0" indent="0">
              <a:buNone/>
            </a:pPr>
            <a:r>
              <a:rPr lang="tr-TR" dirty="0" smtClean="0"/>
              <a:t>        Sizce kaptanın yardımcısı Auto’nun dünyaya dönüşü engellemek için aldığı emir ile birlikte insanların robotlara olan teslimiyeti devam ettirilmek mi isteniyor ?</a:t>
            </a:r>
          </a:p>
          <a:p>
            <a:pPr marL="0" indent="0">
              <a:buNone/>
            </a:pPr>
            <a:endParaRPr lang="tr-TR" dirty="0"/>
          </a:p>
          <a:p>
            <a:pPr marL="0" indent="0">
              <a:buNone/>
            </a:pPr>
            <a:r>
              <a:rPr lang="tr-TR" dirty="0" smtClean="0"/>
              <a:t>      </a:t>
            </a:r>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473" y="442825"/>
            <a:ext cx="576064" cy="767823"/>
          </a:xfrm>
          <a:prstGeom prst="ellipse">
            <a:avLst/>
          </a:prstGeom>
          <a:ln>
            <a:noFill/>
          </a:ln>
          <a:effectLst>
            <a:softEdge rad="112500"/>
          </a:effectLst>
        </p:spPr>
      </p:pic>
    </p:spTree>
    <p:extLst>
      <p:ext uri="{BB962C8B-B14F-4D97-AF65-F5344CB8AC3E}">
        <p14:creationId xmlns:p14="http://schemas.microsoft.com/office/powerpoint/2010/main" val="17897003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611560" y="692696"/>
            <a:ext cx="2376264" cy="369332"/>
          </a:xfrm>
          <a:prstGeom prst="rect">
            <a:avLst/>
          </a:prstGeom>
          <a:noFill/>
        </p:spPr>
        <p:txBody>
          <a:bodyPr wrap="square" rtlCol="0">
            <a:spAutoFit/>
          </a:bodyPr>
          <a:lstStyle/>
          <a:p>
            <a:r>
              <a:rPr lang="tr-TR" dirty="0" smtClean="0"/>
              <a:t> 71.50-75.52</a:t>
            </a:r>
            <a:endParaRPr lang="tr-TR"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70" t="14518" r="3618" b="17659"/>
          <a:stretch/>
        </p:blipFill>
        <p:spPr bwMode="auto">
          <a:xfrm>
            <a:off x="464456" y="1628800"/>
            <a:ext cx="8055718"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4195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04664"/>
            <a:ext cx="8229600" cy="5721499"/>
          </a:xfrm>
        </p:spPr>
        <p:txBody>
          <a:bodyPr>
            <a:normAutofit/>
          </a:bodyPr>
          <a:lstStyle/>
          <a:p>
            <a:pPr marL="0" indent="0">
              <a:buNone/>
            </a:pPr>
            <a:r>
              <a:rPr lang="tr-TR" dirty="0" smtClean="0"/>
              <a:t>Auto’nun dünyaya dönüşü engellemesine karşın Wall-e bir karşı çıkış sergiler ve bitkiyi hapseder. Auto ise Wall-e’ye zarar verir. Hemen ardından Eve ve Wall-e’yi hava bölmesinden tahliye kısmına atar. Wall-e ve Eve burada da yaşam mücadelelerine ve kararlılıklarına devam eder ve </a:t>
            </a:r>
            <a:r>
              <a:rPr lang="tr-TR" dirty="0" err="1" smtClean="0"/>
              <a:t>Mo’nun</a:t>
            </a:r>
            <a:r>
              <a:rPr lang="tr-TR" dirty="0" smtClean="0"/>
              <a:t> da yardımıyla buradan kurtulurlar. Burada </a:t>
            </a:r>
            <a:r>
              <a:rPr lang="tr-TR" dirty="0" err="1" smtClean="0"/>
              <a:t>Eve’in</a:t>
            </a:r>
            <a:r>
              <a:rPr lang="tr-TR" dirty="0" smtClean="0"/>
              <a:t> Wall-e’ye bir şey olması karşısında duyduğu korku ve üzüntü görülmektedir ve Wall-e’nin hala dünyaya dönme noktasında umutlu olduğu da göze çarpmaktadır.</a:t>
            </a:r>
            <a:endParaRPr lang="tr-TR" dirty="0"/>
          </a:p>
        </p:txBody>
      </p:sp>
    </p:spTree>
    <p:extLst>
      <p:ext uri="{BB962C8B-B14F-4D97-AF65-F5344CB8AC3E}">
        <p14:creationId xmlns:p14="http://schemas.microsoft.com/office/powerpoint/2010/main" val="10900721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76672"/>
            <a:ext cx="8229600" cy="5904656"/>
          </a:xfrm>
        </p:spPr>
        <p:txBody>
          <a:bodyPr/>
          <a:lstStyle/>
          <a:p>
            <a:pPr marL="0" indent="0">
              <a:buNone/>
            </a:pPr>
            <a:r>
              <a:rPr lang="tr-TR" dirty="0" smtClean="0"/>
              <a:t>       Burada </a:t>
            </a:r>
            <a:r>
              <a:rPr lang="tr-TR" dirty="0"/>
              <a:t>Eve ve Wall-e iyi Auto kötüdür denilebilir mi ? Yani robotlar iyidir ya da kötüdür demek mümkün mü? </a:t>
            </a:r>
          </a:p>
          <a:p>
            <a:pPr marL="0" indent="0">
              <a:buNone/>
            </a:pPr>
            <a:endParaRPr lang="tr-TR"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473" y="458947"/>
            <a:ext cx="576064" cy="767823"/>
          </a:xfrm>
          <a:prstGeom prst="ellipse">
            <a:avLst/>
          </a:prstGeom>
          <a:ln>
            <a:noFill/>
          </a:ln>
          <a:effectLst>
            <a:softEdge rad="112500"/>
          </a:effectLst>
        </p:spPr>
      </p:pic>
    </p:spTree>
    <p:extLst>
      <p:ext uri="{BB962C8B-B14F-4D97-AF65-F5344CB8AC3E}">
        <p14:creationId xmlns:p14="http://schemas.microsoft.com/office/powerpoint/2010/main" val="931205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260648"/>
            <a:ext cx="8229600" cy="6120680"/>
          </a:xfrm>
        </p:spPr>
        <p:txBody>
          <a:bodyPr>
            <a:normAutofit fontScale="92500" lnSpcReduction="20000"/>
          </a:bodyPr>
          <a:lstStyle/>
          <a:p>
            <a:pPr marL="0" indent="0">
              <a:buNone/>
            </a:pPr>
            <a:r>
              <a:rPr lang="tr-TR" dirty="0"/>
              <a:t>Yıllar birbirini aynı şekilde kovalarken bir gün </a:t>
            </a:r>
            <a:r>
              <a:rPr lang="tr-TR" dirty="0" smtClean="0"/>
              <a:t>Wall-e</a:t>
            </a:r>
            <a:r>
              <a:rPr lang="tr-TR" dirty="0"/>
              <a:t>, Eve adında dünyaya araştırma yapması için gönderilmiş bir araştırma robotu ile karşılaşır. Ve bu andan itibaren </a:t>
            </a:r>
            <a:r>
              <a:rPr lang="tr-TR" dirty="0" smtClean="0"/>
              <a:t>Wall-e‘nin </a:t>
            </a:r>
            <a:r>
              <a:rPr lang="tr-TR" dirty="0"/>
              <a:t>hayatı tamamen değişir. Eve her yerde dünyayı kurtarmanın anahtarı sayılabilecek olan bitkiyi ararken </a:t>
            </a:r>
            <a:r>
              <a:rPr lang="tr-TR" dirty="0" smtClean="0"/>
              <a:t>Wall-e </a:t>
            </a:r>
            <a:r>
              <a:rPr lang="tr-TR" dirty="0"/>
              <a:t>ile arkadaş olurlar ve aralarında bir sevgi bağı oluşmaya başlar. Bir gün </a:t>
            </a:r>
            <a:r>
              <a:rPr lang="tr-TR" dirty="0" smtClean="0"/>
              <a:t>Wall-e </a:t>
            </a:r>
            <a:r>
              <a:rPr lang="tr-TR" dirty="0" err="1" smtClean="0"/>
              <a:t>Eve’e</a:t>
            </a:r>
            <a:r>
              <a:rPr lang="tr-TR" dirty="0" smtClean="0"/>
              <a:t> </a:t>
            </a:r>
            <a:r>
              <a:rPr lang="tr-TR" dirty="0"/>
              <a:t>koleksiyonunu gösterirken bulduğu bitkiyi de gösterir. Eve bu bitkiyi görünce </a:t>
            </a:r>
            <a:r>
              <a:rPr lang="tr-TR" dirty="0" smtClean="0"/>
              <a:t>Wall-e’den </a:t>
            </a:r>
            <a:r>
              <a:rPr lang="tr-TR" dirty="0"/>
              <a:t>bu bitkiyi alır ve ona verilen görevi tamamlamış olur. Bir süre sonra Eve uzay aracı ile </a:t>
            </a:r>
            <a:r>
              <a:rPr lang="tr-TR" dirty="0" err="1"/>
              <a:t>Axiom</a:t>
            </a:r>
            <a:r>
              <a:rPr lang="tr-TR" dirty="0"/>
              <a:t> gemisine geri döndürülmek üzere yola çıkar. Bunu gören </a:t>
            </a:r>
            <a:r>
              <a:rPr lang="tr-TR" dirty="0" smtClean="0"/>
              <a:t>Wall-e</a:t>
            </a:r>
            <a:r>
              <a:rPr lang="tr-TR" dirty="0"/>
              <a:t>, </a:t>
            </a:r>
            <a:r>
              <a:rPr lang="tr-TR" dirty="0" err="1" smtClean="0"/>
              <a:t>Eve’in</a:t>
            </a:r>
            <a:r>
              <a:rPr lang="tr-TR" dirty="0" smtClean="0"/>
              <a:t> </a:t>
            </a:r>
            <a:r>
              <a:rPr lang="tr-TR" dirty="0"/>
              <a:t>gitmesine çok üzülüp onunla beraber gitmek ister ve gizlice uzay gemisine biner. </a:t>
            </a:r>
          </a:p>
        </p:txBody>
      </p:sp>
    </p:spTree>
    <p:extLst>
      <p:ext uri="{BB962C8B-B14F-4D97-AF65-F5344CB8AC3E}">
        <p14:creationId xmlns:p14="http://schemas.microsoft.com/office/powerpoint/2010/main" val="32408635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827584" y="908720"/>
            <a:ext cx="1656184" cy="369332"/>
          </a:xfrm>
          <a:prstGeom prst="rect">
            <a:avLst/>
          </a:prstGeom>
          <a:noFill/>
        </p:spPr>
        <p:txBody>
          <a:bodyPr wrap="square" rtlCol="0">
            <a:spAutoFit/>
          </a:bodyPr>
          <a:lstStyle/>
          <a:p>
            <a:r>
              <a:rPr lang="tr-TR" dirty="0" smtClean="0"/>
              <a:t>79.19-84.10</a:t>
            </a:r>
            <a:endParaRPr lang="tr-TR" dirty="0"/>
          </a:p>
        </p:txBody>
      </p:sp>
      <p:pic>
        <p:nvPicPr>
          <p:cNvPr id="819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935" t="12216" r="2935" b="17898"/>
          <a:stretch/>
        </p:blipFill>
        <p:spPr bwMode="auto">
          <a:xfrm>
            <a:off x="539552" y="1718550"/>
            <a:ext cx="8042547" cy="4892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64150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04664"/>
            <a:ext cx="8229600" cy="5721499"/>
          </a:xfrm>
        </p:spPr>
        <p:txBody>
          <a:bodyPr>
            <a:normAutofit lnSpcReduction="10000"/>
          </a:bodyPr>
          <a:lstStyle/>
          <a:p>
            <a:pPr marL="0" indent="0">
              <a:buNone/>
            </a:pPr>
            <a:r>
              <a:rPr lang="tr-TR" dirty="0" smtClean="0"/>
              <a:t>Wall-e ve Eve tahliye boşluğundan kurtulduktan sonra bitkiyi </a:t>
            </a:r>
            <a:r>
              <a:rPr lang="tr-TR" dirty="0" err="1" smtClean="0"/>
              <a:t>holo</a:t>
            </a:r>
            <a:r>
              <a:rPr lang="tr-TR" dirty="0" smtClean="0"/>
              <a:t> </a:t>
            </a:r>
            <a:r>
              <a:rPr lang="tr-TR" dirty="0" err="1" smtClean="0"/>
              <a:t>dedektörüne</a:t>
            </a:r>
            <a:r>
              <a:rPr lang="tr-TR" dirty="0" smtClean="0"/>
              <a:t> yetiştirmek üzere harekete geçer. O sırada kaptan da Auto’dan kurtulmak için çalışmaktadır. İlk hamlesinde Auto kendisini yere fırlatır ama kaptan pes etmez, umudu ve kararlılığı ile ilk defa ayağa kalkar ve Auto’yu etkisiz hale getirir. Tüm bunlar yaşanırken Wall-e </a:t>
            </a:r>
            <a:r>
              <a:rPr lang="tr-TR" dirty="0" err="1" smtClean="0"/>
              <a:t>dedektörün</a:t>
            </a:r>
            <a:r>
              <a:rPr lang="tr-TR" dirty="0" smtClean="0"/>
              <a:t> kapanmasını engellemek için büyük bir fedakarlık yapar ve bedenini </a:t>
            </a:r>
            <a:r>
              <a:rPr lang="tr-TR" dirty="0" err="1" smtClean="0"/>
              <a:t>dedektörün</a:t>
            </a:r>
            <a:r>
              <a:rPr lang="tr-TR" dirty="0" smtClean="0"/>
              <a:t> altına koyar. Kaptanın düğmeye basmasıyla birlikte </a:t>
            </a:r>
            <a:r>
              <a:rPr lang="tr-TR" dirty="0" err="1" smtClean="0"/>
              <a:t>dedektör</a:t>
            </a:r>
            <a:r>
              <a:rPr lang="tr-TR" dirty="0" smtClean="0"/>
              <a:t> kalkar ve bitkiyi koyarlar. </a:t>
            </a:r>
            <a:endParaRPr lang="tr-TR" dirty="0"/>
          </a:p>
        </p:txBody>
      </p:sp>
    </p:spTree>
    <p:extLst>
      <p:ext uri="{BB962C8B-B14F-4D97-AF65-F5344CB8AC3E}">
        <p14:creationId xmlns:p14="http://schemas.microsoft.com/office/powerpoint/2010/main" val="1074206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04664"/>
            <a:ext cx="8229600" cy="5721499"/>
          </a:xfrm>
        </p:spPr>
        <p:txBody>
          <a:bodyPr/>
          <a:lstStyle/>
          <a:p>
            <a:pPr marL="0" indent="0">
              <a:buNone/>
            </a:pPr>
            <a:r>
              <a:rPr lang="tr-TR" dirty="0" err="1" smtClean="0"/>
              <a:t>Dedektör</a:t>
            </a:r>
            <a:r>
              <a:rPr lang="tr-TR" dirty="0" smtClean="0"/>
              <a:t> kalkmış olsa bile Wall-e çoktan ezilmiştir. Wall-e’nin zarar görmesi herkesi bir hayli üzmüştür özelliklede </a:t>
            </a:r>
            <a:r>
              <a:rPr lang="tr-TR" dirty="0" err="1" smtClean="0"/>
              <a:t>Eve’i</a:t>
            </a:r>
            <a:r>
              <a:rPr lang="tr-TR" dirty="0" smtClean="0"/>
              <a:t>. Burada bitki aslında insanların özgürlüğünü temsil etmektedir  diyebiliriz. İnsanlar özelliklede kaptan tutsağı oldukları bu sisteme bir başkaldırıda bulunuyor. Burada bir şirketin ve teknolojinin esiri  olan insanlar dünyaya dönerek bu esarete bir son vermek istemektedirler.</a:t>
            </a:r>
            <a:endParaRPr lang="tr-TR" dirty="0"/>
          </a:p>
        </p:txBody>
      </p:sp>
    </p:spTree>
    <p:extLst>
      <p:ext uri="{BB962C8B-B14F-4D97-AF65-F5344CB8AC3E}">
        <p14:creationId xmlns:p14="http://schemas.microsoft.com/office/powerpoint/2010/main" val="34017904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04664"/>
            <a:ext cx="8229600" cy="5721499"/>
          </a:xfrm>
        </p:spPr>
        <p:txBody>
          <a:bodyPr/>
          <a:lstStyle/>
          <a:p>
            <a:pPr marL="0" indent="0">
              <a:buNone/>
            </a:pPr>
            <a:r>
              <a:rPr lang="tr-TR" dirty="0" smtClean="0"/>
              <a:t>      Sizce Wall-e’nin bitkiyi </a:t>
            </a:r>
            <a:r>
              <a:rPr lang="tr-TR" dirty="0" err="1" smtClean="0"/>
              <a:t>dedektöre</a:t>
            </a:r>
            <a:r>
              <a:rPr lang="tr-TR" dirty="0" smtClean="0"/>
              <a:t> yerleştirebilmek için bu kadar uğraşması diğer insanların dünyaya dönebilmesi için mi, yoksa Eve ile birlikte dünyaya dönebilmek için mi?</a:t>
            </a:r>
          </a:p>
          <a:p>
            <a:pPr marL="0" indent="0">
              <a:buNone/>
            </a:pPr>
            <a:endParaRPr lang="tr-TR" dirty="0"/>
          </a:p>
          <a:p>
            <a:pPr marL="0" indent="0">
              <a:buNone/>
            </a:pPr>
            <a:r>
              <a:rPr lang="tr-TR" dirty="0" smtClean="0"/>
              <a:t>      Günümüzde de herkes bir şekilde teknolojinin tutsağı olmuş veya olma yolunda ilerliyor gözükmekte sizce biz bu esaretten kurtulmak için neler yapabiliriz ? Biz bu başkaldırı için gerekli cesarete sahip miyiz? </a:t>
            </a:r>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0841" y="415085"/>
            <a:ext cx="576064" cy="767823"/>
          </a:xfrm>
          <a:prstGeom prst="ellipse">
            <a:avLst/>
          </a:prstGeom>
          <a:ln>
            <a:noFill/>
          </a:ln>
          <a:effectLst>
            <a:softEdge rad="112500"/>
          </a:effectLst>
        </p:spPr>
      </p:pic>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0841" y="2996952"/>
            <a:ext cx="576064" cy="767823"/>
          </a:xfrm>
          <a:prstGeom prst="ellipse">
            <a:avLst/>
          </a:prstGeom>
          <a:ln>
            <a:noFill/>
          </a:ln>
          <a:effectLst>
            <a:softEdge rad="112500"/>
          </a:effectLst>
        </p:spPr>
      </p:pic>
    </p:spTree>
    <p:extLst>
      <p:ext uri="{BB962C8B-B14F-4D97-AF65-F5344CB8AC3E}">
        <p14:creationId xmlns:p14="http://schemas.microsoft.com/office/powerpoint/2010/main" val="19689360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611560" y="1052736"/>
            <a:ext cx="1584176" cy="369332"/>
          </a:xfrm>
          <a:prstGeom prst="rect">
            <a:avLst/>
          </a:prstGeom>
          <a:noFill/>
        </p:spPr>
        <p:txBody>
          <a:bodyPr wrap="square" rtlCol="0">
            <a:spAutoFit/>
          </a:bodyPr>
          <a:lstStyle/>
          <a:p>
            <a:r>
              <a:rPr lang="tr-TR" dirty="0" smtClean="0"/>
              <a:t>85.19-89.36</a:t>
            </a:r>
            <a:endParaRPr lang="tr-TR" dirty="0"/>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01" t="12302" r="4064" b="18453"/>
          <a:stretch/>
        </p:blipFill>
        <p:spPr bwMode="auto">
          <a:xfrm>
            <a:off x="98420" y="3609773"/>
            <a:ext cx="4512501" cy="2987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407" t="13543" r="7251" b="20544"/>
          <a:stretch/>
        </p:blipFill>
        <p:spPr bwMode="auto">
          <a:xfrm>
            <a:off x="4572001" y="332656"/>
            <a:ext cx="4229238" cy="3180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10509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04664"/>
            <a:ext cx="8229600" cy="5721499"/>
          </a:xfrm>
        </p:spPr>
        <p:txBody>
          <a:bodyPr/>
          <a:lstStyle/>
          <a:p>
            <a:pPr marL="0" indent="0">
              <a:buNone/>
            </a:pPr>
            <a:r>
              <a:rPr lang="tr-TR" dirty="0" smtClean="0"/>
              <a:t>Bu sahnede insanların dönmüş oldukları görülmektedir. Bu dönüşü sağlamak için ezilen Wall-e Eve tarafından tamir edilmek üzere yaşadığı yere götürülür. Tamirde edilir fakat başlarda ana kartı değiştirildiği için bir yabancı gibi davranır. Örneğin daha önce yanlışlıkla üstüne bastığı için çok üzüldüğü hamamböceğinin üstüne bu sefer umursamazca basar.  Neyse ki ilerleyen zamanlarda eski haline döner ve Eve ile Wall-e için mutlu bir son gerçekleşir.</a:t>
            </a:r>
            <a:endParaRPr lang="tr-TR" dirty="0"/>
          </a:p>
        </p:txBody>
      </p:sp>
    </p:spTree>
    <p:extLst>
      <p:ext uri="{BB962C8B-B14F-4D97-AF65-F5344CB8AC3E}">
        <p14:creationId xmlns:p14="http://schemas.microsoft.com/office/powerpoint/2010/main" val="26721424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755576" y="908720"/>
            <a:ext cx="1584176" cy="369332"/>
          </a:xfrm>
          <a:prstGeom prst="rect">
            <a:avLst/>
          </a:prstGeom>
          <a:noFill/>
        </p:spPr>
        <p:txBody>
          <a:bodyPr wrap="square" rtlCol="0">
            <a:spAutoFit/>
          </a:bodyPr>
          <a:lstStyle/>
          <a:p>
            <a:r>
              <a:rPr lang="tr-TR" dirty="0" smtClean="0"/>
              <a:t>89.37-92.30</a:t>
            </a:r>
            <a:endParaRPr lang="tr-TR" dirty="0"/>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74" t="12422" r="4510" b="18254"/>
          <a:stretch/>
        </p:blipFill>
        <p:spPr bwMode="auto">
          <a:xfrm>
            <a:off x="6012160" y="332656"/>
            <a:ext cx="2608761" cy="2952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958" t="12595" r="4319" b="19602"/>
          <a:stretch/>
        </p:blipFill>
        <p:spPr bwMode="auto">
          <a:xfrm>
            <a:off x="2483768" y="332656"/>
            <a:ext cx="2901486"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4000" t="12595" r="3041" b="18276"/>
          <a:stretch/>
        </p:blipFill>
        <p:spPr bwMode="auto">
          <a:xfrm>
            <a:off x="323528" y="3573016"/>
            <a:ext cx="2816813" cy="3037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2977" t="12595" r="2710" b="6504"/>
          <a:stretch/>
        </p:blipFill>
        <p:spPr bwMode="auto">
          <a:xfrm>
            <a:off x="4572000" y="3566154"/>
            <a:ext cx="2555002" cy="2959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019837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04664"/>
            <a:ext cx="8229600" cy="5721499"/>
          </a:xfrm>
        </p:spPr>
        <p:txBody>
          <a:bodyPr/>
          <a:lstStyle/>
          <a:p>
            <a:pPr marL="0" indent="0">
              <a:buNone/>
            </a:pPr>
            <a:r>
              <a:rPr lang="tr-TR" dirty="0" smtClean="0"/>
              <a:t>Filmin bu son sahnesinde insanların ellerindeki tek bitkiyi nasıl çoğalttıkları ve dünyayı tekrar yeşil hale getirmeye başladıkları görülmektedir. Filmin başında uzaydan dünyaya bakıldığında kirli bir sarı görülürken artık eskisi gibi mavi-beyaz bir görüntü görülmektedir. Filmin jenerik kısmında ise  ilerleyen zamanlarda insanların robotlarla birlikte dünyayı nasıl güzelleştirdikleri görülmektedir. İlk ektikleri bitki artık kocaman bir ağaç olarak göze çarpmaktadır.</a:t>
            </a:r>
            <a:endParaRPr lang="tr-TR" dirty="0"/>
          </a:p>
        </p:txBody>
      </p:sp>
    </p:spTree>
    <p:extLst>
      <p:ext uri="{BB962C8B-B14F-4D97-AF65-F5344CB8AC3E}">
        <p14:creationId xmlns:p14="http://schemas.microsoft.com/office/powerpoint/2010/main" val="28789555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332656"/>
            <a:ext cx="8229600" cy="5793507"/>
          </a:xfrm>
        </p:spPr>
        <p:txBody>
          <a:bodyPr/>
          <a:lstStyle/>
          <a:p>
            <a:pPr marL="0" indent="0">
              <a:buNone/>
            </a:pPr>
            <a:r>
              <a:rPr lang="tr-TR" dirty="0" smtClean="0"/>
              <a:t>      Sizce korkulduğu gibi robotlar insanların tüm işlerini ellerinden alıp bir gün çığırından çıkacak mı yoksa filmin sonundaki gibi insanlar ve robotlar dostane bir şekilde yaşayabilecek mi?</a:t>
            </a:r>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3140" y="285312"/>
            <a:ext cx="576064" cy="767823"/>
          </a:xfrm>
          <a:prstGeom prst="ellipse">
            <a:avLst/>
          </a:prstGeom>
          <a:ln>
            <a:noFill/>
          </a:ln>
          <a:effectLst>
            <a:softEdge rad="112500"/>
          </a:effectLst>
        </p:spPr>
      </p:pic>
    </p:spTree>
    <p:extLst>
      <p:ext uri="{BB962C8B-B14F-4D97-AF65-F5344CB8AC3E}">
        <p14:creationId xmlns:p14="http://schemas.microsoft.com/office/powerpoint/2010/main" val="1564739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alpha val="40000"/>
          </a:schemeClr>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a:xfrm>
            <a:off x="467544" y="14001"/>
            <a:ext cx="8229600" cy="634082"/>
          </a:xfrm>
        </p:spPr>
        <p:txBody>
          <a:bodyPr>
            <a:normAutofit fontScale="90000"/>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KAVRAMLAR</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4" name="Oval 3"/>
          <p:cNvSpPr/>
          <p:nvPr/>
        </p:nvSpPr>
        <p:spPr>
          <a:xfrm>
            <a:off x="108952" y="98545"/>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Oval 4"/>
          <p:cNvSpPr/>
          <p:nvPr/>
        </p:nvSpPr>
        <p:spPr>
          <a:xfrm>
            <a:off x="2699792" y="1844824"/>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Oval 5"/>
          <p:cNvSpPr/>
          <p:nvPr/>
        </p:nvSpPr>
        <p:spPr>
          <a:xfrm>
            <a:off x="5148064" y="1844824"/>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Oval 6"/>
          <p:cNvSpPr/>
          <p:nvPr/>
        </p:nvSpPr>
        <p:spPr>
          <a:xfrm>
            <a:off x="148631" y="1681446"/>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Oval 7"/>
          <p:cNvSpPr/>
          <p:nvPr/>
        </p:nvSpPr>
        <p:spPr>
          <a:xfrm>
            <a:off x="108952" y="3501008"/>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Oval 8"/>
          <p:cNvSpPr/>
          <p:nvPr/>
        </p:nvSpPr>
        <p:spPr>
          <a:xfrm>
            <a:off x="2771800" y="5251647"/>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Oval 9"/>
          <p:cNvSpPr/>
          <p:nvPr/>
        </p:nvSpPr>
        <p:spPr>
          <a:xfrm>
            <a:off x="148631" y="5251648"/>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Oval 10"/>
          <p:cNvSpPr/>
          <p:nvPr/>
        </p:nvSpPr>
        <p:spPr>
          <a:xfrm>
            <a:off x="5175417" y="5251648"/>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Oval 11"/>
          <p:cNvSpPr/>
          <p:nvPr/>
        </p:nvSpPr>
        <p:spPr>
          <a:xfrm>
            <a:off x="7524328" y="5229200"/>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Oval 12"/>
          <p:cNvSpPr/>
          <p:nvPr/>
        </p:nvSpPr>
        <p:spPr>
          <a:xfrm>
            <a:off x="7470526" y="3501008"/>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Oval 13"/>
          <p:cNvSpPr/>
          <p:nvPr/>
        </p:nvSpPr>
        <p:spPr>
          <a:xfrm>
            <a:off x="7524328" y="1681447"/>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Oval 14"/>
          <p:cNvSpPr/>
          <p:nvPr/>
        </p:nvSpPr>
        <p:spPr>
          <a:xfrm>
            <a:off x="7524328" y="98545"/>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Metin kutusu 15"/>
          <p:cNvSpPr txBox="1"/>
          <p:nvPr/>
        </p:nvSpPr>
        <p:spPr>
          <a:xfrm>
            <a:off x="385236" y="582381"/>
            <a:ext cx="864096"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İNANÇ</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7" name="Metin kutusu 16"/>
          <p:cNvSpPr txBox="1"/>
          <p:nvPr/>
        </p:nvSpPr>
        <p:spPr>
          <a:xfrm>
            <a:off x="395536" y="2132131"/>
            <a:ext cx="1008112"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UMUT</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8" name="Metin kutusu 17"/>
          <p:cNvSpPr txBox="1"/>
          <p:nvPr/>
        </p:nvSpPr>
        <p:spPr>
          <a:xfrm>
            <a:off x="229454" y="3984844"/>
            <a:ext cx="1255017" cy="338554"/>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sz="1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KARARLILIK</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9" name="Metin kutusu 18"/>
          <p:cNvSpPr txBox="1"/>
          <p:nvPr/>
        </p:nvSpPr>
        <p:spPr>
          <a:xfrm>
            <a:off x="457244" y="5735484"/>
            <a:ext cx="720080"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AZİM</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28" name="Metin kutusu 27"/>
          <p:cNvSpPr txBox="1"/>
          <p:nvPr/>
        </p:nvSpPr>
        <p:spPr>
          <a:xfrm>
            <a:off x="2987824" y="2316797"/>
            <a:ext cx="936104"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SEVGİ</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29" name="Metin kutusu 28"/>
          <p:cNvSpPr txBox="1"/>
          <p:nvPr/>
        </p:nvSpPr>
        <p:spPr>
          <a:xfrm>
            <a:off x="5487705" y="2311473"/>
            <a:ext cx="792088"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AŞK</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0" name="Metin kutusu 29"/>
          <p:cNvSpPr txBox="1"/>
          <p:nvPr/>
        </p:nvSpPr>
        <p:spPr>
          <a:xfrm>
            <a:off x="2865502" y="5574536"/>
            <a:ext cx="1728192" cy="646331"/>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TÜKETİM ÇILGINLIĞI</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1" name="Metin kutusu 30"/>
          <p:cNvSpPr txBox="1"/>
          <p:nvPr/>
        </p:nvSpPr>
        <p:spPr>
          <a:xfrm>
            <a:off x="5189093" y="5713035"/>
            <a:ext cx="1389311"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AYNILAŞMA</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2" name="Metin kutusu 31"/>
          <p:cNvSpPr txBox="1"/>
          <p:nvPr/>
        </p:nvSpPr>
        <p:spPr>
          <a:xfrm>
            <a:off x="7596336" y="582381"/>
            <a:ext cx="1416664"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TUTSAKLIK</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3" name="Metin kutusu 32"/>
          <p:cNvSpPr txBox="1"/>
          <p:nvPr/>
        </p:nvSpPr>
        <p:spPr>
          <a:xfrm>
            <a:off x="7596336" y="2132131"/>
            <a:ext cx="1470466"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BAŞKALDIRI</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4" name="Metin kutusu 33"/>
          <p:cNvSpPr txBox="1"/>
          <p:nvPr/>
        </p:nvSpPr>
        <p:spPr>
          <a:xfrm>
            <a:off x="7728604" y="3954066"/>
            <a:ext cx="1152128"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İTAAT</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5" name="Metin kutusu 34"/>
          <p:cNvSpPr txBox="1"/>
          <p:nvPr/>
        </p:nvSpPr>
        <p:spPr>
          <a:xfrm>
            <a:off x="7737757" y="5575529"/>
            <a:ext cx="1187624" cy="646331"/>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ÇEVRE KİRLİLİĞİ</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6" name="Oval 35"/>
          <p:cNvSpPr/>
          <p:nvPr/>
        </p:nvSpPr>
        <p:spPr>
          <a:xfrm>
            <a:off x="2673043" y="3516887"/>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Metin kutusu 36"/>
          <p:cNvSpPr txBox="1"/>
          <p:nvPr/>
        </p:nvSpPr>
        <p:spPr>
          <a:xfrm>
            <a:off x="2621149" y="3984844"/>
            <a:ext cx="1669454" cy="338554"/>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sz="1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DOYUMSUZLUK</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8" name="Oval 37"/>
          <p:cNvSpPr/>
          <p:nvPr/>
        </p:nvSpPr>
        <p:spPr>
          <a:xfrm>
            <a:off x="5189093" y="3501008"/>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9" name="Metin kutusu 38"/>
          <p:cNvSpPr txBox="1"/>
          <p:nvPr/>
        </p:nvSpPr>
        <p:spPr>
          <a:xfrm>
            <a:off x="5297104" y="3862223"/>
            <a:ext cx="1267623" cy="646331"/>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İLERİ TEKNOLOJİ</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2577696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188640"/>
            <a:ext cx="8229600" cy="6480720"/>
          </a:xfrm>
        </p:spPr>
        <p:txBody>
          <a:bodyPr>
            <a:normAutofit fontScale="92500" lnSpcReduction="20000"/>
          </a:bodyPr>
          <a:lstStyle/>
          <a:p>
            <a:pPr marL="0" indent="0">
              <a:buNone/>
            </a:pPr>
            <a:r>
              <a:rPr lang="tr-TR" dirty="0" smtClean="0"/>
              <a:t>Uzaya </a:t>
            </a:r>
            <a:r>
              <a:rPr lang="tr-TR" dirty="0"/>
              <a:t>gittiklerinde Eve bitkiyi göstermek için gemi kaptanının karşısına çıkar. Bu bitki dünyaya dönüş olabileceğinin haberidir ve Eve bunu kaptana götürmekle görevlendirilmiştir. Bitkiyi gören kaptan B. </a:t>
            </a:r>
            <a:r>
              <a:rPr lang="tr-TR" dirty="0" err="1"/>
              <a:t>McCrea</a:t>
            </a:r>
            <a:r>
              <a:rPr lang="tr-TR" dirty="0"/>
              <a:t> dünyaya dönüş protokolünü başlatmak üzere hazırlıklara başlar. Ancak bitki </a:t>
            </a:r>
            <a:r>
              <a:rPr lang="tr-TR" dirty="0" err="1" smtClean="0"/>
              <a:t>Eve’in</a:t>
            </a:r>
            <a:r>
              <a:rPr lang="tr-TR" dirty="0" smtClean="0"/>
              <a:t> </a:t>
            </a:r>
            <a:r>
              <a:rPr lang="tr-TR" dirty="0"/>
              <a:t>koyduğu yerde değildir. </a:t>
            </a:r>
            <a:r>
              <a:rPr lang="tr-TR" dirty="0" smtClean="0"/>
              <a:t>Wall-e </a:t>
            </a:r>
            <a:r>
              <a:rPr lang="tr-TR" dirty="0"/>
              <a:t>ile beraber Eve bitkiyi yerine götürmek için bazı tehlikeler atlatırlar ve sonunda birçok engele rağmen bitkiyi sağlam bir şekilde muhafaza etmeyi başarırlar. Bununla beraber dünyaya dönüş tek bir bitki ile gerçekleştirilir. 700 yıl içinde, teknoloji yüzünden yaşamaktan uzaklaşmış olan insanlar dünyaya dönerek yok olmak üzere olan dünyada o bitkiyi ekerek yeniden hayat kurmaya başlarlar. Filmin sonunda hem dünya kurtulmuştur hem de robotlar ve insanlar arasında barışçıl bir düzen sağlanmıştır.</a:t>
            </a:r>
          </a:p>
          <a:p>
            <a:endParaRPr lang="tr-TR" dirty="0"/>
          </a:p>
        </p:txBody>
      </p:sp>
    </p:spTree>
    <p:extLst>
      <p:ext uri="{BB962C8B-B14F-4D97-AF65-F5344CB8AC3E}">
        <p14:creationId xmlns:p14="http://schemas.microsoft.com/office/powerpoint/2010/main" val="29093507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116632"/>
            <a:ext cx="8229600" cy="850106"/>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GENEL DEĞERLENDİRME</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İçerik Yer Tutucusu 2"/>
          <p:cNvSpPr>
            <a:spLocks noGrp="1"/>
          </p:cNvSpPr>
          <p:nvPr>
            <p:ph idx="1"/>
          </p:nvPr>
        </p:nvSpPr>
        <p:spPr>
          <a:xfrm>
            <a:off x="467544" y="1124744"/>
            <a:ext cx="8229600" cy="5328592"/>
          </a:xfrm>
        </p:spPr>
        <p:txBody>
          <a:bodyPr>
            <a:normAutofit/>
          </a:bodyPr>
          <a:lstStyle/>
          <a:p>
            <a:pPr marL="0" indent="0">
              <a:buNone/>
            </a:pPr>
            <a:r>
              <a:rPr lang="tr-TR" sz="2000" dirty="0" smtClean="0"/>
              <a:t>Filmde genel olarak sürekli tüketimin nelere yol açabileceği gösterilmeye çalışılmış. Tüketim sadece yemek yeme de değil hayvanları, bitkileri kısaca her şeyi tüketmek. Teknolojinin ilerlemesinin ne gibi sonuçlara neden olabileceği de diğer işlenen olgular arasında  yerini almaktadır. </a:t>
            </a:r>
            <a:r>
              <a:rPr lang="tr-TR" sz="2000" dirty="0"/>
              <a:t> </a:t>
            </a:r>
            <a:r>
              <a:rPr lang="tr-TR" sz="2000" dirty="0" smtClean="0"/>
              <a:t>Filmde aslında insanları nasıl böyle tüketim canavarına çevirdiklerini ve bunu birilerinin yaptığını gösteriyor. Dünyaya tek bir şirketin, tek bir kişinin hakim olmasının insanlara yönelik sonuçları filmde yer almaktadır. Filmde dünyaya tek bir şirket hakim oluyor ve insanları sadece kendi çıkarları doğrultusunda robotlaştırıp kullanıyorlar. İnsanları sürekli alış veriş yapan sürekli yemek yiyen hiç hareket etmeyen düşünmeyen ilişki kurmayan sadece  sanal ekranda varlıklarını sürdüren oluşumlar haline dönüştürüyorlar.  Burada teknolojinin gelişiminin tehlikeli boyutlara ulaşabileceği ya da robotlarla insanların dostça yaşayabilecekleri görülmektedir. </a:t>
            </a:r>
            <a:r>
              <a:rPr lang="tr-TR" sz="2000" dirty="0"/>
              <a:t> </a:t>
            </a:r>
            <a:r>
              <a:rPr lang="tr-TR" sz="2000" dirty="0" smtClean="0"/>
              <a:t>Aslında robotların kötü kişilerce yönetilmediğinde zararlı varlıklar olmadığı gözler önüne serilmektedir.</a:t>
            </a:r>
            <a:endParaRPr lang="tr-TR" sz="2000" dirty="0"/>
          </a:p>
        </p:txBody>
      </p:sp>
    </p:spTree>
    <p:extLst>
      <p:ext uri="{BB962C8B-B14F-4D97-AF65-F5344CB8AC3E}">
        <p14:creationId xmlns:p14="http://schemas.microsoft.com/office/powerpoint/2010/main" val="2159650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25121"/>
            <a:ext cx="8229600" cy="1143000"/>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KARAKTERLER</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99792" y="1196752"/>
            <a:ext cx="3752548" cy="53331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Resim 4"/>
          <p:cNvPicPr>
            <a:picLocks noChangeAspect="1"/>
          </p:cNvPicPr>
          <p:nvPr/>
        </p:nvPicPr>
        <p:blipFill rotWithShape="1">
          <a:blip r:embed="rId3">
            <a:extLst>
              <a:ext uri="{28A0092B-C50C-407E-A947-70E740481C1C}">
                <a14:useLocalDpi xmlns:a14="http://schemas.microsoft.com/office/drawing/2010/main" val="0"/>
              </a:ext>
            </a:extLst>
          </a:blip>
          <a:srcRect r="46054"/>
          <a:stretch/>
        </p:blipFill>
        <p:spPr>
          <a:xfrm>
            <a:off x="344812" y="2472205"/>
            <a:ext cx="2111002" cy="16282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Resim 5"/>
          <p:cNvPicPr>
            <a:picLocks noChangeAspect="1"/>
          </p:cNvPicPr>
          <p:nvPr/>
        </p:nvPicPr>
        <p:blipFill rotWithShape="1">
          <a:blip r:embed="rId4">
            <a:extLst>
              <a:ext uri="{28A0092B-C50C-407E-A947-70E740481C1C}">
                <a14:useLocalDpi xmlns:a14="http://schemas.microsoft.com/office/drawing/2010/main" val="0"/>
              </a:ext>
            </a:extLst>
          </a:blip>
          <a:srcRect l="48130" r="1"/>
          <a:stretch/>
        </p:blipFill>
        <p:spPr>
          <a:xfrm>
            <a:off x="6732240" y="2420889"/>
            <a:ext cx="2232650" cy="180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Metin kutusu 6"/>
          <p:cNvSpPr txBox="1"/>
          <p:nvPr/>
        </p:nvSpPr>
        <p:spPr>
          <a:xfrm>
            <a:off x="6948264" y="1628800"/>
            <a:ext cx="1512168"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JOHN</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8" name="Metin kutusu 7"/>
          <p:cNvSpPr txBox="1"/>
          <p:nvPr/>
        </p:nvSpPr>
        <p:spPr>
          <a:xfrm>
            <a:off x="467544" y="1628800"/>
            <a:ext cx="932769"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MARY</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1072859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tr-TR"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tr-TR"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ANA KARAKTERLER</a:t>
            </a:r>
            <a:endParaRPr lang="tr-TR"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 y="1844824"/>
            <a:ext cx="2571750" cy="34290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1762991"/>
            <a:ext cx="2358817" cy="338050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1714500"/>
            <a:ext cx="3810000" cy="34290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7" name="Metin kutusu 6"/>
          <p:cNvSpPr txBox="1"/>
          <p:nvPr/>
        </p:nvSpPr>
        <p:spPr>
          <a:xfrm>
            <a:off x="539552" y="5733256"/>
            <a:ext cx="1440160"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WALL E</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8" name="Metin kutusu 7"/>
          <p:cNvSpPr txBox="1"/>
          <p:nvPr/>
        </p:nvSpPr>
        <p:spPr>
          <a:xfrm>
            <a:off x="3779912" y="5733256"/>
            <a:ext cx="1872208"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B. </a:t>
            </a:r>
            <a:r>
              <a:rPr lang="tr-TR" b="1" cap="all"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McCREA</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9" name="Metin kutusu 8"/>
          <p:cNvSpPr txBox="1"/>
          <p:nvPr/>
        </p:nvSpPr>
        <p:spPr>
          <a:xfrm>
            <a:off x="7308304" y="5733256"/>
            <a:ext cx="864096"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EVE</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14380975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WALL-E</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60" y="1628800"/>
            <a:ext cx="3394075" cy="452543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5" name="Metin kutusu 4"/>
          <p:cNvSpPr txBox="1"/>
          <p:nvPr/>
        </p:nvSpPr>
        <p:spPr>
          <a:xfrm>
            <a:off x="4644008" y="1556792"/>
            <a:ext cx="3744416" cy="4801314"/>
          </a:xfrm>
          <a:prstGeom prst="rect">
            <a:avLst/>
          </a:prstGeom>
          <a:noFill/>
        </p:spPr>
        <p:txBody>
          <a:bodyPr wrap="square" rtlCol="0">
            <a:spAutoFit/>
          </a:bodyPr>
          <a:lstStyle/>
          <a:p>
            <a:r>
              <a:rPr lang="tr-TR" dirty="0" smtClean="0"/>
              <a:t>Wall-e dünyada tek başına kaldığı için derin bir hüzne sahiptir.  Çöplükte farklı bulduğu şeyleri evine getirip incelemektedir yani meraklıdır.  </a:t>
            </a:r>
            <a:r>
              <a:rPr lang="tr-TR" dirty="0" err="1" smtClean="0"/>
              <a:t>Eve’in</a:t>
            </a:r>
            <a:r>
              <a:rPr lang="tr-TR" dirty="0" smtClean="0"/>
              <a:t> heykelini yapması bize yaratıcı olduğunu göstermektedir.  Çok duygusal ve iyi kalplidir. İnsanların dünyaya dönmesi için canını hiçe saymıştır bu da bize fedakar olduğunu göstermektedir. İnsanları dünyaya döndürme konusunda çok çaba sarf etmiş hiç vazgeçmemiştir bu yönden çok kararlı ve azimlidir. Ayrıca Wall-e çok sevgi dolu bir robottur.  </a:t>
            </a:r>
            <a:r>
              <a:rPr lang="tr-TR" dirty="0" err="1" smtClean="0"/>
              <a:t>Eve’in</a:t>
            </a:r>
            <a:r>
              <a:rPr lang="tr-TR" dirty="0" smtClean="0"/>
              <a:t> peşinden hiç korkmadan uzay gemisine atlaması ise cesaretli olduğunu göstermektedir.</a:t>
            </a:r>
            <a:endParaRPr lang="tr-TR" dirty="0"/>
          </a:p>
        </p:txBody>
      </p:sp>
    </p:spTree>
    <p:extLst>
      <p:ext uri="{BB962C8B-B14F-4D97-AF65-F5344CB8AC3E}">
        <p14:creationId xmlns:p14="http://schemas.microsoft.com/office/powerpoint/2010/main" val="37939037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43000"/>
          </a:schemeClr>
        </a:solidFill>
        <a:effectLst/>
      </p:bgPr>
    </p:bg>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1840" y="692696"/>
            <a:ext cx="3024336" cy="5378881"/>
          </a:xfrm>
          <a:prstGeom prst="ellipse">
            <a:avLst/>
          </a:prstGeom>
          <a:ln>
            <a:noFill/>
          </a:ln>
          <a:effectLst>
            <a:softEdge rad="112500"/>
          </a:effectLst>
        </p:spPr>
      </p:pic>
      <p:sp>
        <p:nvSpPr>
          <p:cNvPr id="5" name="Metin kutusu 4"/>
          <p:cNvSpPr txBox="1"/>
          <p:nvPr/>
        </p:nvSpPr>
        <p:spPr>
          <a:xfrm>
            <a:off x="263173" y="582381"/>
            <a:ext cx="1368152"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YARATICI</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6" name="Metin kutusu 5"/>
          <p:cNvSpPr txBox="1"/>
          <p:nvPr/>
        </p:nvSpPr>
        <p:spPr>
          <a:xfrm>
            <a:off x="7729359" y="680933"/>
            <a:ext cx="1224136"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DUYGUSAL</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7" name="Metin kutusu 6"/>
          <p:cNvSpPr txBox="1"/>
          <p:nvPr/>
        </p:nvSpPr>
        <p:spPr>
          <a:xfrm>
            <a:off x="190977" y="2237671"/>
            <a:ext cx="1368152"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İYİ KALPLİ</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8" name="Metin kutusu 7"/>
          <p:cNvSpPr txBox="1"/>
          <p:nvPr/>
        </p:nvSpPr>
        <p:spPr>
          <a:xfrm>
            <a:off x="7821797" y="2237671"/>
            <a:ext cx="1224136"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FEDAKAR</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9" name="Metin kutusu 8"/>
          <p:cNvSpPr txBox="1"/>
          <p:nvPr/>
        </p:nvSpPr>
        <p:spPr>
          <a:xfrm>
            <a:off x="154973" y="3905853"/>
            <a:ext cx="1440160"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DÜŞÜNCELİ</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0" name="Metin kutusu 9"/>
          <p:cNvSpPr txBox="1"/>
          <p:nvPr/>
        </p:nvSpPr>
        <p:spPr>
          <a:xfrm>
            <a:off x="7846111" y="3865972"/>
            <a:ext cx="1368152"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MERAKLI</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1" name="Metin kutusu 10"/>
          <p:cNvSpPr txBox="1"/>
          <p:nvPr/>
        </p:nvSpPr>
        <p:spPr>
          <a:xfrm>
            <a:off x="287015" y="5669037"/>
            <a:ext cx="1368152"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AZİMLİ</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2" name="Metin kutusu 11"/>
          <p:cNvSpPr txBox="1"/>
          <p:nvPr/>
        </p:nvSpPr>
        <p:spPr>
          <a:xfrm>
            <a:off x="7826398" y="5600449"/>
            <a:ext cx="1440160" cy="36933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KARARLI</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3" name="Metin kutusu 12"/>
          <p:cNvSpPr txBox="1"/>
          <p:nvPr/>
        </p:nvSpPr>
        <p:spPr>
          <a:xfrm>
            <a:off x="6075860" y="5680096"/>
            <a:ext cx="1343638" cy="369332"/>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SEVGİ DOLU</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4" name="Metin kutusu 13"/>
          <p:cNvSpPr txBox="1"/>
          <p:nvPr/>
        </p:nvSpPr>
        <p:spPr>
          <a:xfrm>
            <a:off x="1841713" y="5686927"/>
            <a:ext cx="1176669" cy="369332"/>
          </a:xfrm>
          <a:prstGeom prst="rect">
            <a:avLst/>
          </a:prstGeom>
          <a:noFill/>
        </p:spPr>
        <p:txBody>
          <a:bodyPr wrap="none" rtlCol="0">
            <a:spAutoFit/>
            <a:scene3d>
              <a:camera prst="perspectiveRight"/>
              <a:lightRig rig="contrasting" dir="t">
                <a:rot lat="0" lon="0" rev="4500000"/>
              </a:lightRig>
            </a:scene3d>
            <a:sp3d contourW="6350" prstMaterial="metal">
              <a:bevelT w="127000" h="31750" prst="relaxedInset"/>
              <a:contourClr>
                <a:schemeClr val="accent1">
                  <a:shade val="75000"/>
                </a:schemeClr>
              </a:contourClr>
            </a:sp3d>
          </a:bodyPr>
          <a:lstStyle/>
          <a:p>
            <a:r>
              <a:rPr lang="tr-TR"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CESARETLİ</a:t>
            </a:r>
            <a:endParaRPr lang="tr-TR"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2" name="Oval 1"/>
          <p:cNvSpPr/>
          <p:nvPr/>
        </p:nvSpPr>
        <p:spPr>
          <a:xfrm>
            <a:off x="108952" y="98545"/>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Oval 14"/>
          <p:cNvSpPr/>
          <p:nvPr/>
        </p:nvSpPr>
        <p:spPr>
          <a:xfrm>
            <a:off x="77376" y="1753835"/>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Oval 15"/>
          <p:cNvSpPr/>
          <p:nvPr/>
        </p:nvSpPr>
        <p:spPr>
          <a:xfrm>
            <a:off x="127946" y="3422016"/>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Oval 16"/>
          <p:cNvSpPr/>
          <p:nvPr/>
        </p:nvSpPr>
        <p:spPr>
          <a:xfrm>
            <a:off x="127946" y="5116613"/>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Oval 17"/>
          <p:cNvSpPr/>
          <p:nvPr/>
        </p:nvSpPr>
        <p:spPr>
          <a:xfrm>
            <a:off x="1721716" y="5185200"/>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Oval 18"/>
          <p:cNvSpPr/>
          <p:nvPr/>
        </p:nvSpPr>
        <p:spPr>
          <a:xfrm>
            <a:off x="7656826" y="210982"/>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Oval 19"/>
          <p:cNvSpPr/>
          <p:nvPr/>
        </p:nvSpPr>
        <p:spPr>
          <a:xfrm>
            <a:off x="7656826" y="1749401"/>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Oval 20"/>
          <p:cNvSpPr/>
          <p:nvPr/>
        </p:nvSpPr>
        <p:spPr>
          <a:xfrm>
            <a:off x="7656826" y="3397735"/>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Oval 21"/>
          <p:cNvSpPr/>
          <p:nvPr/>
        </p:nvSpPr>
        <p:spPr>
          <a:xfrm>
            <a:off x="7656826" y="5116613"/>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Oval 22"/>
          <p:cNvSpPr/>
          <p:nvPr/>
        </p:nvSpPr>
        <p:spPr>
          <a:xfrm>
            <a:off x="6012160" y="5235295"/>
            <a:ext cx="1416664" cy="13370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34674982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1642</TotalTime>
  <Words>2249</Words>
  <Application>Microsoft Office PowerPoint</Application>
  <PresentationFormat>Ekran Gösterisi (4:3)</PresentationFormat>
  <Paragraphs>123</Paragraphs>
  <Slides>50</Slides>
  <Notes>0</Notes>
  <HiddenSlides>0</HiddenSlides>
  <MMClips>0</MMClips>
  <ScaleCrop>false</ScaleCrop>
  <HeadingPairs>
    <vt:vector size="4" baseType="variant">
      <vt:variant>
        <vt:lpstr>Tema</vt:lpstr>
      </vt:variant>
      <vt:variant>
        <vt:i4>1</vt:i4>
      </vt:variant>
      <vt:variant>
        <vt:lpstr>Slayt Başlıkları</vt:lpstr>
      </vt:variant>
      <vt:variant>
        <vt:i4>50</vt:i4>
      </vt:variant>
    </vt:vector>
  </HeadingPairs>
  <TitlesOfParts>
    <vt:vector size="51" baseType="lpstr">
      <vt:lpstr>Ofis Teması</vt:lpstr>
      <vt:lpstr>WALL E</vt:lpstr>
      <vt:lpstr>ÖZET</vt:lpstr>
      <vt:lpstr>PowerPoint Sunusu</vt:lpstr>
      <vt:lpstr>PowerPoint Sunusu</vt:lpstr>
      <vt:lpstr>PowerPoint Sunusu</vt:lpstr>
      <vt:lpstr>KARAKTERLER</vt:lpstr>
      <vt:lpstr>  ANA KARAKTERLER</vt:lpstr>
      <vt:lpstr>WALL-E</vt:lpstr>
      <vt:lpstr>PowerPoint Sunusu</vt:lpstr>
      <vt:lpstr>EVE</vt:lpstr>
      <vt:lpstr>PowerPoint Sunusu</vt:lpstr>
      <vt:lpstr>KAPTAN B. McCREA</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KAVRAMLAR</vt:lpstr>
      <vt:lpstr>GENEL DEĞERLENDİRME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Ahsen Tuğçe Tat</dc:creator>
  <cp:lastModifiedBy>PC</cp:lastModifiedBy>
  <cp:revision>70</cp:revision>
  <dcterms:created xsi:type="dcterms:W3CDTF">2020-04-25T18:14:31Z</dcterms:created>
  <dcterms:modified xsi:type="dcterms:W3CDTF">2020-05-04T16:40:30Z</dcterms:modified>
</cp:coreProperties>
</file>