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GELİŞİMSEL DEĞERLENDİRME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953790" y="1702723"/>
            <a:ext cx="9663114" cy="4829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/>
              <a:t>BAYLEY 3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1-42 Aylık çocuklar</a:t>
            </a:r>
          </a:p>
          <a:p>
            <a:r>
              <a:rPr lang="tr-TR" sz="2800" dirty="0"/>
              <a:t>Alt testleri:</a:t>
            </a:r>
          </a:p>
          <a:p>
            <a:pPr lvl="4"/>
            <a:r>
              <a:rPr lang="es-ES" sz="2800" dirty="0"/>
              <a:t>Bilişsel </a:t>
            </a:r>
            <a:endParaRPr lang="tr-TR" sz="2800" dirty="0"/>
          </a:p>
          <a:p>
            <a:pPr lvl="4"/>
            <a:r>
              <a:rPr lang="es-ES" sz="2800" dirty="0"/>
              <a:t>Dil</a:t>
            </a:r>
            <a:endParaRPr lang="tr-TR" sz="2800" dirty="0"/>
          </a:p>
          <a:p>
            <a:pPr lvl="4"/>
            <a:r>
              <a:rPr lang="es-ES" sz="2800" dirty="0"/>
              <a:t>Motor</a:t>
            </a:r>
            <a:endParaRPr lang="tr-TR" sz="2800" dirty="0"/>
          </a:p>
          <a:p>
            <a:pPr lvl="4"/>
            <a:r>
              <a:rPr lang="es-ES" sz="2800" dirty="0"/>
              <a:t>Sosyal-Duygusal</a:t>
            </a:r>
            <a:endParaRPr lang="tr-TR" sz="2800" dirty="0"/>
          </a:p>
          <a:p>
            <a:pPr lvl="4"/>
            <a:r>
              <a:rPr lang="es-ES" sz="2800" dirty="0"/>
              <a:t> Uyumsal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7665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GELİŞİMSEL DEĞERLENDİRME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479298" y="1953946"/>
            <a:ext cx="10346942" cy="4282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Gazi Erken Çocukluk Gelişimi Değerlendirme Aracı (GEÇDA</a:t>
            </a:r>
            <a:r>
              <a:rPr lang="tr-TR" sz="2800" dirty="0"/>
              <a:t>)</a:t>
            </a:r>
          </a:p>
          <a:p>
            <a:r>
              <a:rPr lang="tr-TR" sz="2800" dirty="0"/>
              <a:t>249 Madde</a:t>
            </a:r>
          </a:p>
          <a:p>
            <a:r>
              <a:rPr lang="tr-TR" sz="2800" dirty="0"/>
              <a:t>Alt Testler</a:t>
            </a:r>
          </a:p>
          <a:p>
            <a:pPr lvl="3"/>
            <a:r>
              <a:rPr lang="tr-TR" sz="2800" dirty="0" err="1"/>
              <a:t>Psikomotor</a:t>
            </a:r>
            <a:endParaRPr lang="tr-TR" sz="2800" dirty="0"/>
          </a:p>
          <a:p>
            <a:pPr lvl="3"/>
            <a:r>
              <a:rPr lang="tr-TR" sz="2800" dirty="0"/>
              <a:t>Bilişsel</a:t>
            </a:r>
          </a:p>
          <a:p>
            <a:pPr lvl="3"/>
            <a:r>
              <a:rPr lang="tr-TR" sz="2800" dirty="0"/>
              <a:t>Dil</a:t>
            </a:r>
          </a:p>
          <a:p>
            <a:pPr lvl="3"/>
            <a:r>
              <a:rPr lang="tr-TR" sz="2800" dirty="0"/>
              <a:t>Sosyal-duygusal gelişim </a:t>
            </a:r>
          </a:p>
        </p:txBody>
      </p:sp>
    </p:spTree>
    <p:extLst>
      <p:ext uri="{BB962C8B-B14F-4D97-AF65-F5344CB8AC3E}">
        <p14:creationId xmlns:p14="http://schemas.microsoft.com/office/powerpoint/2010/main" val="44195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GÖZLEM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07117" y="1899138"/>
            <a:ext cx="10592333" cy="3222991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tr-TR" sz="3200" dirty="0"/>
              <a:t>Gözlem, amacı bilgiye ulaşmak olmak üzere canlı veya cansız varlıkların çeşitli kayıt ve izlem yöntemlerinin kullanılmasıyla çeşitli araçlardan destek alınarak ya da </a:t>
            </a:r>
            <a:r>
              <a:rPr lang="tr-TR" sz="3200" dirty="0" err="1"/>
              <a:t>ıplak</a:t>
            </a:r>
            <a:r>
              <a:rPr lang="tr-TR" sz="3200" dirty="0"/>
              <a:t> gözle dikkatle izlenmesi anlamına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378390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GÖZLEM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6358" y="1723292"/>
            <a:ext cx="11309881" cy="4512915"/>
          </a:xfrm>
        </p:spPr>
        <p:txBody>
          <a:bodyPr/>
          <a:lstStyle/>
          <a:p>
            <a:r>
              <a:rPr lang="tr-TR" sz="3200" dirty="0"/>
              <a:t>Gözlem Türleri:</a:t>
            </a:r>
          </a:p>
          <a:p>
            <a:pPr marL="0" indent="0">
              <a:buNone/>
            </a:pPr>
            <a:r>
              <a:rPr lang="tr-TR" sz="3200" dirty="0"/>
              <a:t>Gözlemci ve gözlenen arasındaki ilişkiye göre: </a:t>
            </a:r>
          </a:p>
          <a:p>
            <a:pPr marL="457200" indent="-457200"/>
            <a:r>
              <a:rPr lang="tr-TR" sz="3200" dirty="0"/>
              <a:t>Katılımlı Gözlem: Katılımlı gözlemde gözlemci gözlemlediği şeyle aynı ortam içerisindedir ve gözlemlenenle aynı etkinliklere dahil olur</a:t>
            </a:r>
          </a:p>
          <a:p>
            <a:pPr marL="457200" indent="-457200"/>
            <a:r>
              <a:rPr lang="tr-TR" sz="3200" dirty="0"/>
              <a:t>Katılımsız Gözlem: Katılımsız gözlemde gözlemci bireyin ya da grubun dahil olduğu ortamın dışından objektif ve tarafsız olarak gözlem yapar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3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GÖZLEM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1688768"/>
            <a:ext cx="11460480" cy="454744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tr-TR" sz="2800" dirty="0"/>
              <a:t>Gözlemin gerçekleştirildiği ortama göre: </a:t>
            </a:r>
          </a:p>
          <a:p>
            <a:pPr marL="0" indent="0">
              <a:lnSpc>
                <a:spcPct val="130000"/>
              </a:lnSpc>
              <a:buNone/>
            </a:pPr>
            <a:endParaRPr lang="tr-TR" sz="2800" dirty="0"/>
          </a:p>
          <a:p>
            <a:pPr marL="457200" indent="-457200">
              <a:lnSpc>
                <a:spcPct val="130000"/>
              </a:lnSpc>
            </a:pPr>
            <a:r>
              <a:rPr lang="tr-TR" sz="2800" dirty="0"/>
              <a:t>Doğal Gözlem: Doğal gözlemde gözlemci gözlediği kişinin/varlığın sürekli olarak bulunduğu ortam içerisinde kendisini gözlemler</a:t>
            </a:r>
          </a:p>
          <a:p>
            <a:pPr marL="457200" indent="-457200">
              <a:lnSpc>
                <a:spcPct val="130000"/>
              </a:lnSpc>
            </a:pPr>
            <a:r>
              <a:rPr lang="tr-TR" sz="2800" dirty="0"/>
              <a:t>Yapay Gözlem: Gözlemin amacına uygun olarak önceden hazırlamış ortamlarda (laboratuvar vb.)  gözlenmesi planlanan kişisinin gözlenmesi</a:t>
            </a:r>
          </a:p>
        </p:txBody>
      </p:sp>
    </p:spTree>
    <p:extLst>
      <p:ext uri="{BB962C8B-B14F-4D97-AF65-F5344CB8AC3E}">
        <p14:creationId xmlns:p14="http://schemas.microsoft.com/office/powerpoint/2010/main" val="398413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GÖZLEM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2347546"/>
            <a:ext cx="11460480" cy="3888662"/>
          </a:xfrm>
        </p:spPr>
        <p:txBody>
          <a:bodyPr>
            <a:normAutofit fontScale="92500" lnSpcReduction="20000"/>
          </a:bodyPr>
          <a:lstStyle/>
          <a:p>
            <a:r>
              <a:rPr lang="tr-TR" sz="3000" dirty="0"/>
              <a:t>Gözlenecek davranış doğrultusunda değişkenlerin kontrol edilmesine göre:</a:t>
            </a:r>
          </a:p>
          <a:p>
            <a:pPr>
              <a:lnSpc>
                <a:spcPct val="140000"/>
              </a:lnSpc>
            </a:pPr>
            <a:endParaRPr lang="tr-TR" sz="3000" dirty="0"/>
          </a:p>
          <a:p>
            <a:pPr>
              <a:lnSpc>
                <a:spcPct val="140000"/>
              </a:lnSpc>
            </a:pPr>
            <a:r>
              <a:rPr lang="tr-TR" sz="2800" dirty="0"/>
              <a:t>Yapılandırılmış Gözlem: Gözlenmesi planlanan şeyin nerede, ne zaman, nasıl gözleneceğinin planının öncesinde yapılarak amaç doğrultusunda kuralların konulduğu gözlemdir. </a:t>
            </a:r>
          </a:p>
          <a:p>
            <a:pPr algn="just">
              <a:lnSpc>
                <a:spcPct val="140000"/>
              </a:lnSpc>
            </a:pPr>
            <a:r>
              <a:rPr lang="tr-TR" sz="2800" dirty="0"/>
              <a:t>Yapılandırılmamış Gözlem: Gözlenenin doğal ortamında rastlantısal olarak, herhangi bir amaca ve kurala </a:t>
            </a:r>
            <a:r>
              <a:rPr lang="tr-TR" dirty="0"/>
              <a:t>bağlı kalmadan gelişigüzel yapılan gözlemdir.</a:t>
            </a:r>
          </a:p>
        </p:txBody>
      </p:sp>
    </p:spTree>
    <p:extLst>
      <p:ext uri="{BB962C8B-B14F-4D97-AF65-F5344CB8AC3E}">
        <p14:creationId xmlns:p14="http://schemas.microsoft.com/office/powerpoint/2010/main" val="410179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GÖZLEM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19272" y="1772927"/>
            <a:ext cx="11460480" cy="3528177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tr-TR" sz="2800" dirty="0"/>
              <a:t>Gözlemin Sürekliliğine Göre: </a:t>
            </a:r>
          </a:p>
          <a:p>
            <a:pPr marL="457200" indent="-457200">
              <a:lnSpc>
                <a:spcPct val="140000"/>
              </a:lnSpc>
            </a:pPr>
            <a:r>
              <a:rPr lang="tr-TR" sz="2800" dirty="0"/>
              <a:t>Sürekli Gözlem: Olgunun, olayın ya da durumun süresine göre baştan sona kadar izlendiği gözlem türüdür.</a:t>
            </a:r>
          </a:p>
          <a:p>
            <a:pPr marL="457200" indent="-457200">
              <a:lnSpc>
                <a:spcPct val="140000"/>
              </a:lnSpc>
            </a:pPr>
            <a:r>
              <a:rPr lang="tr-TR" sz="2800" dirty="0"/>
              <a:t>Aralıklı Gözlem: Aralıklı gözleme belli bir durumla ilgili birden fazla gözlem ya- </a:t>
            </a:r>
            <a:r>
              <a:rPr lang="tr-TR" sz="2800" dirty="0" err="1"/>
              <a:t>pılması</a:t>
            </a:r>
            <a:r>
              <a:rPr lang="tr-TR" sz="2800" dirty="0"/>
              <a:t> gerektiğinde başvurulur. Yapılan gözlemler arasında belli süreler vardır </a:t>
            </a:r>
          </a:p>
        </p:txBody>
      </p:sp>
    </p:spTree>
    <p:extLst>
      <p:ext uri="{BB962C8B-B14F-4D97-AF65-F5344CB8AC3E}">
        <p14:creationId xmlns:p14="http://schemas.microsoft.com/office/powerpoint/2010/main" val="291229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GELİŞİMSEL DEĞERLENDİRME TESTLERİ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35028" y="1995816"/>
            <a:ext cx="10522556" cy="4298680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US" sz="2800" b="1" dirty="0" err="1"/>
              <a:t>Gelişimsel</a:t>
            </a:r>
            <a:r>
              <a:rPr lang="en-US" sz="2800" b="1" dirty="0"/>
              <a:t> </a:t>
            </a:r>
            <a:r>
              <a:rPr lang="en-US" sz="2800" b="1" dirty="0" err="1"/>
              <a:t>değerlendirme</a:t>
            </a:r>
            <a:r>
              <a:rPr lang="en-US" sz="2800" b="1" dirty="0"/>
              <a:t> </a:t>
            </a:r>
            <a:r>
              <a:rPr lang="en-US" sz="2800" b="1" dirty="0" err="1"/>
              <a:t>testleri</a:t>
            </a:r>
            <a:endParaRPr lang="en-US" sz="2800" b="1" dirty="0"/>
          </a:p>
          <a:p>
            <a:pPr marL="342900" indent="-342900">
              <a:lnSpc>
                <a:spcPct val="140000"/>
              </a:lnSpc>
            </a:pPr>
            <a:r>
              <a:rPr lang="en-US" sz="2800" b="1" dirty="0"/>
              <a:t>AGTE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Denver 2 Gelişimsel Tarama Testi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BAYLEY 3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GEÇDA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...................</a:t>
            </a:r>
          </a:p>
          <a:p>
            <a:endParaRPr lang="tr-TR" dirty="0"/>
          </a:p>
          <a:p>
            <a:pPr marL="0" indent="0">
              <a:lnSpc>
                <a:spcPct val="14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64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GELİŞİMSEL DEĞERLENDİRME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814234" y="1967902"/>
            <a:ext cx="10012006" cy="4268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/>
              <a:t>AGTE: Ankara Gelişim Tarama Envanteri</a:t>
            </a:r>
          </a:p>
          <a:p>
            <a:endParaRPr lang="tr-TR" sz="2800" dirty="0"/>
          </a:p>
          <a:p>
            <a:r>
              <a:rPr lang="tr-TR" sz="2800" dirty="0"/>
              <a:t>0-6 Yaş </a:t>
            </a:r>
          </a:p>
          <a:p>
            <a:r>
              <a:rPr lang="tr-TR" sz="2800" dirty="0"/>
              <a:t>154 Madde</a:t>
            </a:r>
          </a:p>
          <a:p>
            <a:r>
              <a:rPr lang="tr-TR" sz="2800" dirty="0"/>
              <a:t>Alt testler:</a:t>
            </a:r>
          </a:p>
          <a:p>
            <a:pPr lvl="3"/>
            <a:r>
              <a:rPr lang="tr-TR" sz="2800" dirty="0"/>
              <a:t>Dil-Bilişsel</a:t>
            </a:r>
            <a:br>
              <a:rPr lang="tr-TR" sz="2800" dirty="0"/>
            </a:br>
            <a:r>
              <a:rPr lang="tr-TR" sz="2800" dirty="0"/>
              <a:t>Sosyal Beceri-</a:t>
            </a:r>
            <a:r>
              <a:rPr lang="tr-TR" sz="2800" dirty="0" err="1"/>
              <a:t>Özbakım</a:t>
            </a:r>
            <a:br>
              <a:rPr lang="tr-TR" sz="2800" dirty="0"/>
            </a:br>
            <a:r>
              <a:rPr lang="tr-TR" sz="2800" dirty="0"/>
              <a:t>İnce Motor</a:t>
            </a:r>
            <a:br>
              <a:rPr lang="tr-TR" sz="2800" dirty="0"/>
            </a:br>
            <a:r>
              <a:rPr lang="tr-TR" sz="2800" dirty="0"/>
              <a:t>Kaba Motor</a:t>
            </a:r>
          </a:p>
        </p:txBody>
      </p:sp>
    </p:spTree>
    <p:extLst>
      <p:ext uri="{BB962C8B-B14F-4D97-AF65-F5344CB8AC3E}">
        <p14:creationId xmlns:p14="http://schemas.microsoft.com/office/powerpoint/2010/main" val="219512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GELİŞİMSEL DEĞERLENDİRME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409520" y="1702724"/>
            <a:ext cx="10416720" cy="4533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Denver 2 Gelişimsel Tarama Testi</a:t>
            </a:r>
          </a:p>
          <a:p>
            <a:endParaRPr lang="tr-TR" sz="2800" dirty="0"/>
          </a:p>
          <a:p>
            <a:r>
              <a:rPr lang="tr-TR" sz="2800" dirty="0"/>
              <a:t>0-6 Yaş</a:t>
            </a:r>
          </a:p>
          <a:p>
            <a:r>
              <a:rPr lang="tr-TR" sz="2800" dirty="0"/>
              <a:t> Alt testler:</a:t>
            </a:r>
          </a:p>
          <a:p>
            <a:pPr lvl="5"/>
            <a:r>
              <a:rPr lang="tr-TR" sz="2800" dirty="0"/>
              <a:t>Kişisel-sosyal</a:t>
            </a:r>
          </a:p>
          <a:p>
            <a:pPr lvl="5"/>
            <a:r>
              <a:rPr lang="tr-TR" sz="2800" dirty="0"/>
              <a:t>İnce motor</a:t>
            </a:r>
          </a:p>
          <a:p>
            <a:pPr lvl="5"/>
            <a:r>
              <a:rPr lang="tr-TR" sz="2800" dirty="0"/>
              <a:t> Dil  </a:t>
            </a:r>
          </a:p>
          <a:p>
            <a:pPr lvl="5"/>
            <a:r>
              <a:rPr lang="tr-TR" sz="2800" dirty="0"/>
              <a:t>Kaba motor</a:t>
            </a:r>
          </a:p>
        </p:txBody>
      </p:sp>
    </p:spTree>
    <p:extLst>
      <p:ext uri="{BB962C8B-B14F-4D97-AF65-F5344CB8AC3E}">
        <p14:creationId xmlns:p14="http://schemas.microsoft.com/office/powerpoint/2010/main" val="2472516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510</TotalTime>
  <Words>668</Words>
  <Application>Microsoft Office PowerPoint</Application>
  <PresentationFormat>Geniş ekran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GÖZLEM</vt:lpstr>
      <vt:lpstr>GÖZLEM</vt:lpstr>
      <vt:lpstr>GÖZLEM</vt:lpstr>
      <vt:lpstr>GÖZLEM</vt:lpstr>
      <vt:lpstr>GÖZLEM</vt:lpstr>
      <vt:lpstr>GELİŞİMSEL DEĞERLENDİRME TESTLERİ</vt:lpstr>
      <vt:lpstr>GELİŞİMSEL DEĞERLENDİRME TESTLERİ</vt:lpstr>
      <vt:lpstr>GELİŞİMSEL DEĞERLENDİRME TESTLERİ</vt:lpstr>
      <vt:lpstr>GELİŞİMSEL DEĞERLENDİRME TESTLERİ</vt:lpstr>
      <vt:lpstr>GELİŞİMSEL DEĞERLENDİRME TESTLERİ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100</cp:revision>
  <dcterms:created xsi:type="dcterms:W3CDTF">2017-09-25T14:40:04Z</dcterms:created>
  <dcterms:modified xsi:type="dcterms:W3CDTF">2020-05-03T23:01:38Z</dcterms:modified>
</cp:coreProperties>
</file>