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1AFD"/>
    <a:srgbClr val="1488FF"/>
    <a:srgbClr val="3A911A"/>
    <a:srgbClr val="54F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1097" y="3721473"/>
            <a:ext cx="682752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55300" y="6429375"/>
            <a:ext cx="1168400" cy="292100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991099" y="1400175"/>
            <a:ext cx="682752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45720" y="136642"/>
            <a:ext cx="4434865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978401" y="2895600"/>
            <a:ext cx="6839391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0" y="1298449"/>
            <a:ext cx="566420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154420" y="1298449"/>
            <a:ext cx="566420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377952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5034580" y="533400"/>
            <a:ext cx="6751021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99" y="1539240"/>
            <a:ext cx="377952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6600" y="0"/>
            <a:ext cx="764540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368299" y="228600"/>
            <a:ext cx="377952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65760" y="1536192"/>
            <a:ext cx="377952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1295401"/>
            <a:ext cx="1145540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6429375"/>
            <a:ext cx="2844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1099" y="6429375"/>
            <a:ext cx="5448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5300" y="6429375"/>
            <a:ext cx="116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tr-TR" sz="4000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1452880"/>
          </a:xfrm>
        </p:spPr>
        <p:txBody>
          <a:bodyPr>
            <a:normAutofit/>
          </a:bodyPr>
          <a:lstStyle/>
          <a:p>
            <a:r>
              <a:rPr lang="tr-TR" sz="3600" dirty="0"/>
              <a:t>ÇOCUĞU TANIMA VE DEĞERLENDİRME TEKNİKLERİ</a:t>
            </a:r>
          </a:p>
        </p:txBody>
      </p:sp>
    </p:spTree>
    <p:extLst>
      <p:ext uri="{BB962C8B-B14F-4D97-AF65-F5344CB8AC3E}">
        <p14:creationId xmlns:p14="http://schemas.microsoft.com/office/powerpoint/2010/main" val="306674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TUTUM VE DEĞERLERİN ÖLÇÜLMESİ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tr-TR" sz="2400" dirty="0"/>
          </a:p>
          <a:p>
            <a:endParaRPr lang="tr-TR" sz="2400" dirty="0"/>
          </a:p>
          <a:p>
            <a:r>
              <a:rPr lang="tr-TR" sz="2400" dirty="0"/>
              <a:t>TUTUM NEDİR?</a:t>
            </a:r>
          </a:p>
          <a:p>
            <a:endParaRPr lang="tr-TR" sz="2400" dirty="0"/>
          </a:p>
          <a:p>
            <a:r>
              <a:rPr lang="tr-TR" sz="2400" dirty="0"/>
              <a:t>Kişinin iç ve dış dünyasındaki olay ve nesnelere karşı geçmişte elde ettiği tecrübeler sonucu kazandığı, kendine özel bir bakış açısıdır</a:t>
            </a:r>
          </a:p>
          <a:p>
            <a:endParaRPr lang="tr-TR" sz="2400" dirty="0"/>
          </a:p>
          <a:p>
            <a:r>
              <a:rPr lang="tr-TR" sz="2400" dirty="0"/>
              <a:t>Bakış açısı kişinin; duygu, davranış ve düşüncelerinin olumlu ya da olumsuz olmasını belirleyen nedenlerden biri</a:t>
            </a:r>
          </a:p>
          <a:p>
            <a:endParaRPr lang="tr-TR" sz="2400" dirty="0"/>
          </a:p>
          <a:p>
            <a:r>
              <a:rPr lang="tr-TR" sz="2400" dirty="0"/>
              <a:t>Tutumlar kişilerin kendilerine aittir!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TUTUM VE DEĞERLERİN ÖLÇÜLMESİ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426676"/>
            <a:ext cx="11460480" cy="3809531"/>
          </a:xfrm>
        </p:spPr>
        <p:txBody>
          <a:bodyPr>
            <a:normAutofit/>
          </a:bodyPr>
          <a:lstStyle/>
          <a:p>
            <a:r>
              <a:rPr lang="tr-TR" sz="2400" dirty="0"/>
              <a:t>Tutumlar gözlenebilir özellikler değildir. Kişilerin gözlenebilen diğer davranışlarının yorumlanmasıyla ortaya çıkar</a:t>
            </a:r>
          </a:p>
          <a:p>
            <a:endParaRPr lang="tr-TR" sz="2400" dirty="0"/>
          </a:p>
          <a:p>
            <a:r>
              <a:rPr lang="tr-TR" sz="2400" dirty="0"/>
              <a:t>Tutumlar bir olaya ya da nesneye karşı oluşur. </a:t>
            </a:r>
          </a:p>
          <a:p>
            <a:endParaRPr lang="tr-TR" sz="2400" dirty="0"/>
          </a:p>
          <a:p>
            <a:r>
              <a:rPr lang="tr-TR" sz="2400" dirty="0"/>
              <a:t>İnsanları ilgilendiren her şey tutum konusudur.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TUTUM VE DEĞERLERİN ÖLÇÜLMESİ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1910862"/>
            <a:ext cx="11460480" cy="4325346"/>
          </a:xfrm>
        </p:spPr>
        <p:txBody>
          <a:bodyPr>
            <a:normAutofit/>
          </a:bodyPr>
          <a:lstStyle/>
          <a:p>
            <a:r>
              <a:rPr lang="tr-TR" sz="2400" dirty="0"/>
              <a:t>TUTUMLARIN ÖZELLİKLERİ:</a:t>
            </a:r>
          </a:p>
          <a:p>
            <a:endParaRPr lang="tr-TR" sz="2400" dirty="0"/>
          </a:p>
          <a:p>
            <a:r>
              <a:rPr lang="tr-TR" sz="2400" dirty="0"/>
              <a:t>Tutumlar doğuştan getirilmez, yaşanarak şekillenir</a:t>
            </a:r>
          </a:p>
          <a:p>
            <a:r>
              <a:rPr lang="tr-TR" sz="2400" dirty="0"/>
              <a:t>Tutumlar devamlıdır, geçici değildir</a:t>
            </a:r>
          </a:p>
          <a:p>
            <a:r>
              <a:rPr lang="tr-TR" sz="2400" dirty="0"/>
              <a:t>Bireyle tutuma konu obje arasında düzenliliği sağlar</a:t>
            </a:r>
          </a:p>
          <a:p>
            <a:r>
              <a:rPr lang="tr-TR" sz="2400" dirty="0"/>
              <a:t>Bireyle obje arasında tutumların belirlediği bir yakınlık vardır</a:t>
            </a:r>
          </a:p>
          <a:p>
            <a:r>
              <a:rPr lang="tr-TR" sz="2400" dirty="0"/>
              <a:t>Toplumsal tutumlar</a:t>
            </a:r>
          </a:p>
          <a:p>
            <a:r>
              <a:rPr lang="tr-TR" sz="2400" dirty="0"/>
              <a:t>Olumlu/olumsuz davranışlara neden olurlar.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TUTUM VE DEĞERLERİN ÖLÇÜLMESİ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1969476"/>
            <a:ext cx="11460480" cy="4266731"/>
          </a:xfrm>
        </p:spPr>
        <p:txBody>
          <a:bodyPr/>
          <a:lstStyle/>
          <a:p>
            <a:r>
              <a:rPr lang="tr-TR" sz="2800" dirty="0"/>
              <a:t>Tutumlar nasıl ölçülür?</a:t>
            </a:r>
          </a:p>
          <a:p>
            <a:endParaRPr lang="tr-TR" sz="2800" dirty="0"/>
          </a:p>
          <a:p>
            <a:r>
              <a:rPr lang="tr-TR" sz="2800" dirty="0"/>
              <a:t>TUTUM ÖLÇEKLERİ</a:t>
            </a:r>
          </a:p>
          <a:p>
            <a:endParaRPr lang="tr-TR" sz="2800" dirty="0"/>
          </a:p>
          <a:p>
            <a:r>
              <a:rPr lang="tr-TR" sz="2800" dirty="0"/>
              <a:t>Tutumlar doğrudan ölçülemez, bireyin farklı davranışlarının yorumlanmasıyla dolaylı olarak ölçümlenebilir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TUTUM VE DEĞERLERİN ÖLÇÜLMESİ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157046"/>
            <a:ext cx="11460480" cy="4079162"/>
          </a:xfrm>
        </p:spPr>
        <p:txBody>
          <a:bodyPr/>
          <a:lstStyle/>
          <a:p>
            <a:r>
              <a:rPr lang="tr-TR" sz="2800" dirty="0"/>
              <a:t>TUTUM ÖLÇEKLERİNİN KULLANIM AMAÇLARI</a:t>
            </a:r>
          </a:p>
          <a:p>
            <a:endParaRPr lang="tr-TR" sz="2800" dirty="0"/>
          </a:p>
          <a:p>
            <a:r>
              <a:rPr lang="tr-TR" sz="2800" dirty="0"/>
              <a:t>Tutum ve değerlerin belirlenmesi</a:t>
            </a:r>
          </a:p>
          <a:p>
            <a:r>
              <a:rPr lang="tr-TR" sz="2800" dirty="0"/>
              <a:t>Davranışı etkileyen önemli bir faktör olarak bireyin uyum problemlerinin teşhisinde kullanılır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F38CC8-9D0F-4CFF-9DEB-7F060BC39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C04B1E-20F6-4D37-A77C-18D33AF0824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o	</a:t>
            </a:r>
            <a:r>
              <a:rPr lang="tr-TR" dirty="0" err="1"/>
              <a:t>Axline</a:t>
            </a:r>
            <a:r>
              <a:rPr lang="tr-TR" dirty="0"/>
              <a:t>, Virginia. (1986). Benliğini Arayan Çocuk. Panama Yayıncılık. İstanbul. </a:t>
            </a:r>
          </a:p>
          <a:p>
            <a:r>
              <a:rPr lang="tr-TR" dirty="0"/>
              <a:t>o	Eriş, Bahar. (2018). Gölgedeki Yıldızlar-</a:t>
            </a:r>
            <a:r>
              <a:rPr lang="tr-TR" dirty="0" err="1"/>
              <a:t>Disleksinin</a:t>
            </a:r>
            <a:r>
              <a:rPr lang="tr-TR" dirty="0"/>
              <a:t> Gizli Yetenekleri. Alfa Basım Yayım Dağıtım San. ve Tic. AŞ. </a:t>
            </a:r>
            <a:r>
              <a:rPr lang="tr-TR" dirty="0" err="1"/>
              <a:t>İtanbul</a:t>
            </a:r>
            <a:r>
              <a:rPr lang="tr-TR" dirty="0"/>
              <a:t>. </a:t>
            </a:r>
          </a:p>
          <a:p>
            <a:r>
              <a:rPr lang="tr-TR" dirty="0"/>
              <a:t>o	Çocuktur Geçer</a:t>
            </a:r>
          </a:p>
          <a:p>
            <a:r>
              <a:rPr lang="tr-TR" dirty="0"/>
              <a:t>o	Bayhan, Pınar (Ed.). (2017). Okul Öncesinde Alternatif Değerlendirme. Hedef Yayıncılık. Ankara. </a:t>
            </a:r>
          </a:p>
          <a:p>
            <a:r>
              <a:rPr lang="tr-TR" dirty="0"/>
              <a:t>o	Kumtepe, Alper Tolga (Ed.). (2017). Çocuğu Tanıma ve Değerlendirme. Anadolu Üniversitesi Yayınları. Eskişehir.</a:t>
            </a:r>
          </a:p>
          <a:p>
            <a:r>
              <a:rPr lang="tr-TR" dirty="0"/>
              <a:t>o	</a:t>
            </a:r>
            <a:r>
              <a:rPr lang="tr-TR" dirty="0" err="1"/>
              <a:t>Bredekamp</a:t>
            </a:r>
            <a:r>
              <a:rPr lang="tr-TR" dirty="0"/>
              <a:t>, </a:t>
            </a:r>
            <a:r>
              <a:rPr lang="tr-TR" dirty="0" err="1"/>
              <a:t>Sue</a:t>
            </a:r>
            <a:r>
              <a:rPr lang="tr-TR" dirty="0"/>
              <a:t>. (2015).  Erken Çocukluk Eğitiminde Etkili uygulamalar.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Afee</a:t>
            </a:r>
            <a:r>
              <a:rPr lang="tr-TR" dirty="0"/>
              <a:t>, </a:t>
            </a:r>
            <a:r>
              <a:rPr lang="tr-TR" dirty="0" err="1"/>
              <a:t>Oralie</a:t>
            </a:r>
            <a:r>
              <a:rPr lang="tr-TR" dirty="0"/>
              <a:t> ve </a:t>
            </a:r>
            <a:r>
              <a:rPr lang="tr-TR" dirty="0" err="1"/>
              <a:t>Leong</a:t>
            </a:r>
            <a:r>
              <a:rPr lang="tr-TR" dirty="0"/>
              <a:t>, </a:t>
            </a:r>
            <a:r>
              <a:rPr lang="tr-TR" dirty="0" err="1"/>
              <a:t>Deborah</a:t>
            </a:r>
            <a:r>
              <a:rPr lang="tr-TR" dirty="0"/>
              <a:t> J. (2015). Erken Çocukluk Döneminde Gelişim ve Öğrenmenin Değerlendirilmesi ve Desteklenmesi.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Yıldız Bıçakçı, M. (2017). Çocuğun Değerlendirilmesi. Erken Çocukluk Döneminde Gelişim I (Ed. Aysel Köksal Akyol). Anı Yayıncılık. Ankara.</a:t>
            </a:r>
          </a:p>
          <a:p>
            <a:r>
              <a:rPr lang="tr-TR" dirty="0"/>
              <a:t>o	Yıldız Bıçakçı, M. (2017). Çocuğun Değerlendirilmesi. Erken Çocukluk Döneminde Gelişim II (Ed. Aysel Köksal Akyol). Anı Yayıncılık. Ankara.</a:t>
            </a:r>
          </a:p>
          <a:p>
            <a:r>
              <a:rPr lang="tr-TR" dirty="0"/>
              <a:t>o	Karaaslan, Tuğba. (2018). “Okul Öncesi Dönem (3-5 Yaş) Çocuklarının Gelişimsel Özelliklerinin Değerlendirilmesi”. Okul Öncesinde ve İlkokulda Rehberlik ve Psikolojik Danışma (Ed. Zeynep Hamamcı). Nobel Akademik Yayıncılık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Emre </a:t>
            </a:r>
            <a:r>
              <a:rPr lang="tr-TR" dirty="0" err="1"/>
              <a:t>Bolatbaş</a:t>
            </a:r>
            <a:r>
              <a:rPr lang="tr-TR" dirty="0"/>
              <a:t>, Didem ve Yıldız Bıçakçı, </a:t>
            </a:r>
            <a:r>
              <a:rPr lang="tr-TR" dirty="0" err="1"/>
              <a:t>Müdriye</a:t>
            </a:r>
            <a:r>
              <a:rPr lang="tr-TR" dirty="0"/>
              <a:t>. (2018). Çocuk Gelişimini Değerlendirmede Biçimsel Olmayan Yöntemler (Standardize Olmayan Yöntemler). . </a:t>
            </a:r>
          </a:p>
          <a:p>
            <a:r>
              <a:rPr lang="tr-TR" dirty="0"/>
              <a:t>o	</a:t>
            </a:r>
            <a:r>
              <a:rPr lang="tr-TR" dirty="0" err="1"/>
              <a:t>Nitko</a:t>
            </a:r>
            <a:r>
              <a:rPr lang="tr-TR" dirty="0"/>
              <a:t>, </a:t>
            </a:r>
            <a:r>
              <a:rPr lang="tr-TR" dirty="0" err="1"/>
              <a:t>Anthony</a:t>
            </a:r>
            <a:r>
              <a:rPr lang="tr-TR" dirty="0"/>
              <a:t> J. ve </a:t>
            </a:r>
            <a:r>
              <a:rPr lang="tr-TR" dirty="0" err="1"/>
              <a:t>Brookhart</a:t>
            </a:r>
            <a:r>
              <a:rPr lang="tr-TR" dirty="0"/>
              <a:t>, Susan M. (2016). Öğrencilerin Eğitsel Değerlendirilmesi. Nobel Akademik Yayıncılık). Ankara.</a:t>
            </a:r>
          </a:p>
          <a:p>
            <a:r>
              <a:rPr lang="tr-TR" dirty="0"/>
              <a:t>o	 Önder, Alev. (Ed.) (2014). Okul Öncesi Dönemde Çocukları Değerlendirme ve Tanıma. </a:t>
            </a:r>
            <a:r>
              <a:rPr lang="tr-TR" dirty="0" err="1"/>
              <a:t>Pegem</a:t>
            </a:r>
            <a:r>
              <a:rPr lang="tr-TR" dirty="0"/>
              <a:t> Akademi. Ankara.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1528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555</TotalTime>
  <Words>518</Words>
  <Application>Microsoft Office PowerPoint</Application>
  <PresentationFormat>Geniş ekran</PresentationFormat>
  <Paragraphs>51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Candara</vt:lpstr>
      <vt:lpstr>Tahoma</vt:lpstr>
      <vt:lpstr>Tunga</vt:lpstr>
      <vt:lpstr>Soho</vt:lpstr>
      <vt:lpstr>ÇOCUĞU TANIMA VE DEĞERLENDİRME TEKNİKLERİ</vt:lpstr>
      <vt:lpstr>TUTUM VE DEĞERLERİN ÖLÇÜLMESİ</vt:lpstr>
      <vt:lpstr>TUTUM VE DEĞERLERİN ÖLÇÜLMESİ</vt:lpstr>
      <vt:lpstr>TUTUM VE DEĞERLERİN ÖLÇÜLMESİ</vt:lpstr>
      <vt:lpstr>TUTUM VE DEĞERLERİN ÖLÇÜLMESİ</vt:lpstr>
      <vt:lpstr>TUTUM VE DEĞERLERİN ÖLÇÜLMESİ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Emin Demir</cp:lastModifiedBy>
  <cp:revision>103</cp:revision>
  <dcterms:created xsi:type="dcterms:W3CDTF">2017-09-25T14:40:04Z</dcterms:created>
  <dcterms:modified xsi:type="dcterms:W3CDTF">2020-05-03T23:03:40Z</dcterms:modified>
</cp:coreProperties>
</file>