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5"/>
  </p:notesMasterIdLst>
  <p:sldIdLst>
    <p:sldId id="256" r:id="rId2"/>
    <p:sldId id="373" r:id="rId3"/>
    <p:sldId id="375" r:id="rId4"/>
    <p:sldId id="376" r:id="rId5"/>
    <p:sldId id="378" r:id="rId6"/>
    <p:sldId id="380" r:id="rId7"/>
    <p:sldId id="382" r:id="rId8"/>
    <p:sldId id="383" r:id="rId9"/>
    <p:sldId id="385" r:id="rId10"/>
    <p:sldId id="387" r:id="rId11"/>
    <p:sldId id="389" r:id="rId12"/>
    <p:sldId id="391" r:id="rId13"/>
    <p:sldId id="287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dirty="0"/>
              <a:t>Esnek düşünme, bakış açılarında çeşitlilik geliştirme yeteneğidir. </a:t>
            </a:r>
          </a:p>
          <a:p>
            <a:pPr algn="just"/>
            <a:r>
              <a:rPr lang="tr-TR" sz="2800" dirty="0"/>
              <a:t>Tek açıdan olaylara bakmak yaratıcığa ters düşer. </a:t>
            </a:r>
          </a:p>
          <a:p>
            <a:pPr algn="just"/>
            <a:r>
              <a:rPr lang="tr-TR" sz="2800" dirty="0"/>
              <a:t>Esneklik olaylara değişik ve farklı açılardan bakmak ve değişik düşünceler ortaya koymak olarak düşünülebilir. </a:t>
            </a:r>
          </a:p>
          <a:p>
            <a:pPr algn="just"/>
            <a:r>
              <a:rPr lang="tr-TR" sz="2800" dirty="0"/>
              <a:t>Başkalarının izlediği yolun dışına çıkmak, alışılmışın dışına çıkıp alışılmayanları bulmak esnekliktir.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dirty="0"/>
            </a:br>
            <a:r>
              <a:rPr lang="tr-TR" b="1" dirty="0"/>
              <a:t>ESNEKLİK</a:t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8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279181"/>
          </a:xfrm>
        </p:spPr>
        <p:txBody>
          <a:bodyPr/>
          <a:lstStyle/>
          <a:p>
            <a:pPr algn="just"/>
            <a:r>
              <a:rPr lang="tr-TR" sz="2800" dirty="0"/>
              <a:t>Özgünlük yeni ya da teklik özelliği taşıyan düşünceler üretmek, keşifler yapmak, bir ürün ortaya çıkarmak, değeri biçilemeyen yapıtlar ortaya koymak anlamına gelir. </a:t>
            </a:r>
          </a:p>
          <a:p>
            <a:pPr algn="just"/>
            <a:r>
              <a:rPr lang="tr-TR" sz="2800" dirty="0"/>
              <a:t>Özgünlük her şeyde bireysellik, teklik, istisnalık, ayrıcalık, bambaşkalık, benzersizlik, farklılık ve yeganelik demektir. </a:t>
            </a:r>
          </a:p>
          <a:p>
            <a:pPr algn="just"/>
            <a:r>
              <a:rPr lang="tr-TR" sz="2800" dirty="0"/>
              <a:t>Önceden kimsenin ulaşamadığı, keşfedemediği, üretemediği, düşünemediği ve yapamadığı bir şeydir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r>
              <a:rPr lang="tr-TR" b="1" dirty="0"/>
              <a:t>ÖZGÜNLÜK </a:t>
            </a:r>
            <a:r>
              <a:rPr lang="tr-TR" b="1" dirty="0">
                <a:solidFill>
                  <a:srgbClr val="C00000"/>
                </a:solidFill>
              </a:rPr>
              <a:t>/ </a:t>
            </a:r>
            <a:r>
              <a:rPr lang="tr-TR" b="1" dirty="0"/>
              <a:t>ORİJİNALLİK</a:t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257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67213"/>
          </a:xfrm>
        </p:spPr>
        <p:txBody>
          <a:bodyPr/>
          <a:lstStyle/>
          <a:p>
            <a:pPr algn="just"/>
            <a:r>
              <a:rPr lang="tr-TR" dirty="0">
                <a:solidFill>
                  <a:srgbClr val="404040"/>
                </a:solidFill>
              </a:rPr>
              <a:t>Düzenleyici düşünme; fikirleri genişletme, geliştirme ve süsleme yeteneğidir.</a:t>
            </a:r>
          </a:p>
          <a:p>
            <a:pPr algn="just"/>
            <a:r>
              <a:rPr lang="tr-TR" dirty="0">
                <a:solidFill>
                  <a:srgbClr val="404040"/>
                </a:solidFill>
              </a:rPr>
              <a:t>Düzenleyici düşünürler ayrıntılara önem verirler. </a:t>
            </a:r>
          </a:p>
          <a:p>
            <a:pPr algn="just"/>
            <a:r>
              <a:rPr lang="tr-TR" dirty="0">
                <a:solidFill>
                  <a:srgbClr val="404040"/>
                </a:solidFill>
              </a:rPr>
              <a:t>Yaptıkları şeydeki doku ya da zenginliğe başka insanlardan daha fazla dikkatlerini verirler. </a:t>
            </a:r>
          </a:p>
          <a:p>
            <a:pPr algn="just"/>
            <a:r>
              <a:rPr lang="tr-TR" dirty="0">
                <a:solidFill>
                  <a:srgbClr val="404040"/>
                </a:solidFill>
              </a:rPr>
              <a:t>Düzenleyici düşünürler çoğu zaman karmaşık ve karışık şeylere yönelirler.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sz="3200" b="1" dirty="0"/>
            </a:br>
            <a:r>
              <a:rPr lang="tr-TR" sz="3200" b="1" dirty="0"/>
              <a:t>DÜZENLEME</a:t>
            </a:r>
            <a:r>
              <a:rPr lang="tr-TR" sz="3200" b="1" dirty="0">
                <a:solidFill>
                  <a:srgbClr val="C00000"/>
                </a:solidFill>
              </a:rPr>
              <a:t> / </a:t>
            </a:r>
            <a:r>
              <a:rPr lang="tr-TR" sz="3200" b="1" dirty="0"/>
              <a:t>DETAYLARA GİRME</a:t>
            </a:r>
            <a:br>
              <a:rPr lang="tr-TR" sz="3200" dirty="0"/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6539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143000"/>
          </a:xfrm>
        </p:spPr>
        <p:txBody>
          <a:bodyPr/>
          <a:lstStyle/>
          <a:p>
            <a:r>
              <a:rPr lang="tr-TR" sz="3600" b="1" dirty="0"/>
              <a:t>YARATICI DÜŞÜNCE </a:t>
            </a:r>
            <a:br>
              <a:rPr lang="tr-TR" sz="3600" b="1" dirty="0"/>
            </a:br>
            <a:r>
              <a:rPr lang="tr-TR" sz="3600" b="1" dirty="0"/>
              <a:t>ÜRETME SÜRECİ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204863"/>
            <a:ext cx="7558608" cy="399114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dirty="0"/>
              <a:t>Hazırlık aşaması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Kuluçka aşaması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Düşüncenin doğması</a:t>
            </a:r>
            <a:r>
              <a:rPr lang="tr-TR" b="1" dirty="0">
                <a:solidFill>
                  <a:srgbClr val="C00000"/>
                </a:solidFill>
              </a:rPr>
              <a:t>/</a:t>
            </a:r>
            <a:r>
              <a:rPr lang="tr-TR" dirty="0"/>
              <a:t>aydınlanma aşaması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dirty="0"/>
              <a:t>Düşüncenin geliştirilmesi</a:t>
            </a:r>
            <a:r>
              <a:rPr lang="tr-TR" b="1" dirty="0">
                <a:solidFill>
                  <a:srgbClr val="C00000"/>
                </a:solidFill>
              </a:rPr>
              <a:t>/</a:t>
            </a:r>
            <a:r>
              <a:rPr lang="tr-TR" dirty="0"/>
              <a:t>gerçekleme</a:t>
            </a:r>
            <a:r>
              <a:rPr lang="tr-TR" b="1" dirty="0">
                <a:solidFill>
                  <a:srgbClr val="C00000"/>
                </a:solidFill>
              </a:rPr>
              <a:t>/</a:t>
            </a:r>
            <a:r>
              <a:rPr lang="tr-TR" dirty="0"/>
              <a:t> doğrulama aşaması</a:t>
            </a:r>
          </a:p>
          <a:p>
            <a:endParaRPr lang="tr-TR" dirty="0"/>
          </a:p>
        </p:txBody>
      </p:sp>
      <p:pic>
        <p:nvPicPr>
          <p:cNvPr id="4" name="Picture 2" descr="D:\aysel köksal akyol\okul\lisans derleri\ÇYSE\yıldız kaya çocukların öğretmen çizimleri\irem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102611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D:\aysel köksal akyol\okul\lisans derleri\ÇYSE\yıldız kaya çocukların öğretmen çizimleri\iremd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02611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932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aşamada, kişi sorun, gereksinim ya da gerçekleştirilmek istenen şey saptanır, tanımlanır ve problem çözmeye yönelik araştırmalar yapar. </a:t>
            </a:r>
          </a:p>
          <a:p>
            <a:pPr algn="just"/>
            <a:r>
              <a:rPr lang="tr-TR" dirty="0"/>
              <a:t>Çeşitli kaynakları inceler ve problemi çözmeye çalışılır.</a:t>
            </a:r>
          </a:p>
          <a:p>
            <a:pPr algn="just"/>
            <a:r>
              <a:rPr lang="en-US" dirty="0" err="1"/>
              <a:t>Çözüm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gereklilikler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toplanır</a:t>
            </a:r>
            <a:r>
              <a:rPr lang="tr-TR" dirty="0"/>
              <a:t>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tr-TR" dirty="0"/>
            </a:br>
            <a:r>
              <a:rPr lang="tr-TR" dirty="0"/>
              <a:t>HAZIRLIK AŞAMASI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965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/>
              <a:t>Kişinin konu üzerinde odaklaşması ile beyinde yaratıcı eylem başlar. </a:t>
            </a:r>
          </a:p>
          <a:p>
            <a:pPr algn="just"/>
            <a:r>
              <a:rPr lang="tr-TR" sz="2400" dirty="0"/>
              <a:t>Konu ile ilgili olarak bellekteki kayıtların değerlendirilir, bilgi toplanır, bunlar amaca uygun bir şekilde düzenlenir ve değerlendirmeler yapılır. </a:t>
            </a:r>
          </a:p>
          <a:p>
            <a:pPr algn="just"/>
            <a:r>
              <a:rPr lang="tr-TR" sz="2400" dirty="0"/>
              <a:t>Bu aşama kişiyi psikolojik olarak da hazırlar, başarma dürtüsünü güçlendirir, konuya odaklanmayı sağlar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tr-TR" dirty="0"/>
            </a:br>
            <a:r>
              <a:rPr lang="tr-TR" dirty="0"/>
              <a:t>HAZIRLIK AŞAMASI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1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23197"/>
          </a:xfrm>
        </p:spPr>
        <p:txBody>
          <a:bodyPr/>
          <a:lstStyle/>
          <a:p>
            <a:pPr algn="just"/>
            <a:r>
              <a:rPr lang="tr-TR" sz="2400" dirty="0"/>
              <a:t>Eğer hazırlık aşamasında probleme çözüm yolu bulunamazsa, problemle bilinçli olarak uğraşılmaktan vazgeçilir. </a:t>
            </a:r>
          </a:p>
          <a:p>
            <a:pPr algn="just"/>
            <a:r>
              <a:rPr lang="tr-TR" sz="2400" dirty="0"/>
              <a:t>Kişi bu aşamada farklı işlerle uğraşabilir. </a:t>
            </a:r>
          </a:p>
          <a:p>
            <a:pPr algn="just"/>
            <a:r>
              <a:rPr lang="tr-TR" sz="2400" dirty="0"/>
              <a:t>Bu aşamada ne olduğu çok iyi bilinmemekle birlikte bilinçaltı süreçlerini çalıştığı ve problem çözümünü engelleyen etmenlerin elendiği sanılmaktadır. </a:t>
            </a:r>
          </a:p>
          <a:p>
            <a:pPr algn="just"/>
            <a:r>
              <a:rPr lang="tr-TR" sz="2400" dirty="0"/>
              <a:t>Bu aşama bir bekleme aşaması olarak da düşünülebilir. </a:t>
            </a:r>
          </a:p>
          <a:p>
            <a:pPr algn="just"/>
            <a:r>
              <a:rPr lang="tr-TR" sz="2400" dirty="0"/>
              <a:t>Bu aşama kısa ya da uzun olabilir. Ancak, araya başka düşünceler girse de, konu unutulsa da, hatta kişi uyusa bile beyin çalışmasını devam ettirir.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tr-TR" dirty="0"/>
            </a:br>
            <a:r>
              <a:rPr lang="tr-TR" dirty="0"/>
              <a:t>KULUÇKA AŞAMASI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31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algn="just"/>
            <a:r>
              <a:rPr lang="tr-TR" sz="2800"/>
              <a:t>Kuluçka aşaması herhangi bir yerde ve zamanda biter. </a:t>
            </a:r>
          </a:p>
          <a:p>
            <a:pPr algn="just"/>
            <a:r>
              <a:rPr lang="tr-TR" sz="2800"/>
              <a:t>Kişi aniden görüş geliştirerek “Tamam, buldum.” der. </a:t>
            </a:r>
          </a:p>
          <a:p>
            <a:pPr algn="just"/>
            <a:r>
              <a:rPr lang="tr-TR" sz="2800"/>
              <a:t>Beyinde bilinçli ya da bilinçaltında konuyu düşünürken bir uyarı aranan ilişkinin doğmasını sağlar. </a:t>
            </a:r>
          </a:p>
          <a:p>
            <a:pPr algn="just"/>
            <a:r>
              <a:rPr lang="tr-TR" sz="2800"/>
              <a:t>Bazen yeni düşüncenin doğuşunu sağlayan uyaranın ne olduğu fark edilmez, birden akla geldiği sanılır.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tr-TR" dirty="0"/>
            </a:br>
            <a:r>
              <a:rPr lang="tr-TR" sz="3600" dirty="0"/>
              <a:t>DÜŞÜNCENİN DOĞMASI</a:t>
            </a:r>
            <a:r>
              <a:rPr lang="tr-TR" sz="3600" b="1" dirty="0">
                <a:solidFill>
                  <a:srgbClr val="C00000"/>
                </a:solidFill>
              </a:rPr>
              <a:t>/</a:t>
            </a:r>
            <a:r>
              <a:rPr lang="tr-TR" sz="3600" dirty="0"/>
              <a:t>AYDINLANMA AŞAMASI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39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/>
              <a:t>DÜŞÜNCENİN GELİŞTİRİLMESİ</a:t>
            </a:r>
            <a:r>
              <a:rPr lang="tr-TR" sz="3200" dirty="0">
                <a:solidFill>
                  <a:srgbClr val="C00000"/>
                </a:solidFill>
              </a:rPr>
              <a:t>/ </a:t>
            </a:r>
            <a:r>
              <a:rPr lang="tr-TR" sz="3200" dirty="0"/>
              <a:t>GERÇEKLEME</a:t>
            </a:r>
            <a:r>
              <a:rPr lang="tr-TR" sz="3200" dirty="0">
                <a:solidFill>
                  <a:srgbClr val="C00000"/>
                </a:solidFill>
              </a:rPr>
              <a:t>/</a:t>
            </a:r>
            <a:r>
              <a:rPr lang="tr-TR" sz="3200" dirty="0"/>
              <a:t> DOĞRULAMA AŞAMASI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Birden bire ortaya çıkan yeni düşünce problem durumuna uygulanır. </a:t>
            </a:r>
          </a:p>
          <a:p>
            <a:pPr algn="just"/>
            <a:r>
              <a:rPr lang="tr-TR" dirty="0"/>
              <a:t>Bazen uymayabilir ve süreç tekrar başlar.</a:t>
            </a:r>
          </a:p>
          <a:p>
            <a:pPr algn="just"/>
            <a:r>
              <a:rPr lang="tr-TR" dirty="0"/>
              <a:t>Bazı durumlarda da bulunan yeni düşünce küçük değişiklere uğratılarak çözüme ulaşılır</a:t>
            </a:r>
          </a:p>
        </p:txBody>
      </p:sp>
    </p:spTree>
    <p:extLst>
      <p:ext uri="{BB962C8B-B14F-4D97-AF65-F5344CB8AC3E}">
        <p14:creationId xmlns:p14="http://schemas.microsoft.com/office/powerpoint/2010/main" val="154212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2925"/>
            <a:ext cx="8640960" cy="1143000"/>
          </a:xfrm>
        </p:spPr>
        <p:txBody>
          <a:bodyPr/>
          <a:lstStyle/>
          <a:p>
            <a:pPr lvl="0"/>
            <a:r>
              <a:rPr lang="tr-TR" b="1" dirty="0"/>
              <a:t>YARATICILIĞIN BOYUTLARI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67744" y="1772816"/>
            <a:ext cx="4392488" cy="4114800"/>
          </a:xfrm>
        </p:spPr>
        <p:txBody>
          <a:bodyPr/>
          <a:lstStyle/>
          <a:p>
            <a:r>
              <a:rPr lang="tr-TR" b="1" dirty="0"/>
              <a:t>Akıcılık</a:t>
            </a:r>
            <a:endParaRPr lang="tr-TR" dirty="0"/>
          </a:p>
          <a:p>
            <a:r>
              <a:rPr lang="tr-TR" b="1" dirty="0"/>
              <a:t>Esneklik</a:t>
            </a:r>
          </a:p>
          <a:p>
            <a:r>
              <a:rPr lang="tr-TR" b="1" dirty="0"/>
              <a:t>Özgünlük</a:t>
            </a:r>
            <a:r>
              <a:rPr lang="tr-TR" b="1" dirty="0">
                <a:solidFill>
                  <a:srgbClr val="C00000"/>
                </a:solidFill>
              </a:rPr>
              <a:t>/</a:t>
            </a:r>
            <a:r>
              <a:rPr lang="tr-TR" b="1" dirty="0"/>
              <a:t>Orijinallik</a:t>
            </a:r>
          </a:p>
          <a:p>
            <a:r>
              <a:rPr lang="tr-TR" b="1" dirty="0"/>
              <a:t>Düzenleme</a:t>
            </a:r>
            <a:r>
              <a:rPr lang="tr-TR" b="1" dirty="0">
                <a:solidFill>
                  <a:srgbClr val="C00000"/>
                </a:solidFill>
              </a:rPr>
              <a:t>/</a:t>
            </a:r>
            <a:r>
              <a:rPr lang="tr-TR" b="1" dirty="0"/>
              <a:t>Detaylara Girme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57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207173"/>
          </a:xfrm>
        </p:spPr>
        <p:txBody>
          <a:bodyPr/>
          <a:lstStyle/>
          <a:p>
            <a:pPr algn="just"/>
            <a:r>
              <a:rPr lang="tr-TR" sz="2800" dirty="0"/>
              <a:t>Akıcılık fazla, bol ve zengin düşünce ortaya koyma, çalışmalar düzenleme ve üretim yapma anlamına gelir. </a:t>
            </a:r>
          </a:p>
          <a:p>
            <a:pPr algn="just"/>
            <a:r>
              <a:rPr lang="tr-TR" sz="2800" dirty="0"/>
              <a:t>Akıcılık belli bir zaman diliminde sayısal olarak başka kişilere oranla çok düşünce üretmek, çözüm getirmek ve alternatifler vermektir. </a:t>
            </a:r>
          </a:p>
          <a:p>
            <a:pPr algn="just"/>
            <a:r>
              <a:rPr lang="tr-TR" sz="2800" dirty="0"/>
              <a:t>Örnek olarak; bir metin için beş dakikada on beş başlığı üreten bir kişi on başlık üretene göre daha akıcıdır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tr-TR" b="1" dirty="0"/>
            </a:br>
            <a:br>
              <a:rPr lang="tr-TR" b="1" dirty="0"/>
            </a:br>
            <a:r>
              <a:rPr lang="tr-TR" b="1" dirty="0"/>
              <a:t>AKICILIK</a:t>
            </a:r>
            <a:br>
              <a:rPr lang="tr-TR" dirty="0"/>
            </a:b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5164844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1068</TotalTime>
  <Words>760</Words>
  <Application>Microsoft Office PowerPoint</Application>
  <PresentationFormat>Ekran Gösterisi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Comic Sans MS</vt:lpstr>
      <vt:lpstr>Times New Roman</vt:lpstr>
      <vt:lpstr>Şiirsel tasarım şablonu</vt:lpstr>
      <vt:lpstr>ÇOCUKLUK DÖNEMİNDE YARATICILIK VE SANAT EĞİTİMİ</vt:lpstr>
      <vt:lpstr>YARATICI DÜŞÜNCE  ÜRETME SÜRECİ</vt:lpstr>
      <vt:lpstr> HAZIRLIK AŞAMASI </vt:lpstr>
      <vt:lpstr> HAZIRLIK AŞAMASI </vt:lpstr>
      <vt:lpstr> KULUÇKA AŞAMASI </vt:lpstr>
      <vt:lpstr> DÜŞÜNCENİN DOĞMASI/AYDINLANMA AŞAMASI </vt:lpstr>
      <vt:lpstr>DÜŞÜNCENİN GELİŞTİRİLMESİ/ GERÇEKLEME/ DOĞRULAMA AŞAMASI</vt:lpstr>
      <vt:lpstr>YARATICILIĞIN BOYUTLARI </vt:lpstr>
      <vt:lpstr>  AKICILIK  </vt:lpstr>
      <vt:lpstr> ESNEKLİK </vt:lpstr>
      <vt:lpstr> ÖZGÜNLÜK / ORİJİNALLİK </vt:lpstr>
      <vt:lpstr> DÜZENLEME / DETAYLARA GİRME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50</cp:revision>
  <dcterms:created xsi:type="dcterms:W3CDTF">2009-04-17T20:58:37Z</dcterms:created>
  <dcterms:modified xsi:type="dcterms:W3CDTF">2020-05-04T20:23:32Z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