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601" r:id="rId3"/>
    <p:sldId id="602" r:id="rId4"/>
    <p:sldId id="603" r:id="rId5"/>
    <p:sldId id="604" r:id="rId6"/>
    <p:sldId id="606" r:id="rId7"/>
    <p:sldId id="607" r:id="rId8"/>
    <p:sldId id="608" r:id="rId9"/>
    <p:sldId id="609" r:id="rId10"/>
    <p:sldId id="610" r:id="rId11"/>
    <p:sldId id="611" r:id="rId12"/>
    <p:sldId id="612" r:id="rId13"/>
    <p:sldId id="613" r:id="rId14"/>
    <p:sldId id="614" r:id="rId15"/>
    <p:sldId id="615" r:id="rId16"/>
    <p:sldId id="616" r:id="rId17"/>
    <p:sldId id="617" r:id="rId18"/>
    <p:sldId id="638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9B92-DE9D-40EE-BA86-354BD5540F44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BDCCDB9-7424-4CE8-8334-1DEC21B8C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1191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9B92-DE9D-40EE-BA86-354BD5540F44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DCCDB9-7424-4CE8-8334-1DEC21B8C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571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9B92-DE9D-40EE-BA86-354BD5540F44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DCCDB9-7424-4CE8-8334-1DEC21B8C532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7623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9B92-DE9D-40EE-BA86-354BD5540F44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DCCDB9-7424-4CE8-8334-1DEC21B8C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9548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9B92-DE9D-40EE-BA86-354BD5540F44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DCCDB9-7424-4CE8-8334-1DEC21B8C532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7328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9B92-DE9D-40EE-BA86-354BD5540F44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DCCDB9-7424-4CE8-8334-1DEC21B8C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429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9B92-DE9D-40EE-BA86-354BD5540F44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CDB9-7424-4CE8-8334-1DEC21B8C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2707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9B92-DE9D-40EE-BA86-354BD5540F44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CDB9-7424-4CE8-8334-1DEC21B8C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7872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7319512" y="0"/>
            <a:ext cx="4525024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5CDC-DD23-446B-8DCB-A021F58E002C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780F-8666-40FE-95A0-81027AA6D061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4937760"/>
          </a:xfrm>
        </p:spPr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9B92-DE9D-40EE-BA86-354BD5540F44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CDB9-7424-4CE8-8334-1DEC21B8C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769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9B92-DE9D-40EE-BA86-354BD5540F44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DCCDB9-7424-4CE8-8334-1DEC21B8C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095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9B92-DE9D-40EE-BA86-354BD5540F44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BDCCDB9-7424-4CE8-8334-1DEC21B8C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568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9B92-DE9D-40EE-BA86-354BD5540F44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BDCCDB9-7424-4CE8-8334-1DEC21B8C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803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9B92-DE9D-40EE-BA86-354BD5540F44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CDB9-7424-4CE8-8334-1DEC21B8C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621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9B92-DE9D-40EE-BA86-354BD5540F44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CDB9-7424-4CE8-8334-1DEC21B8C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525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9B92-DE9D-40EE-BA86-354BD5540F44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CDB9-7424-4CE8-8334-1DEC21B8C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44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9B92-DE9D-40EE-BA86-354BD5540F44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DCCDB9-7424-4CE8-8334-1DEC21B8C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541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F9B92-DE9D-40EE-BA86-354BD5540F44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BDCCDB9-7424-4CE8-8334-1DEC21B8C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434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548680"/>
            <a:ext cx="8229600" cy="1219200"/>
          </a:xfrm>
        </p:spPr>
        <p:txBody>
          <a:bodyPr>
            <a:normAutofit/>
          </a:bodyPr>
          <a:lstStyle/>
          <a:p>
            <a:pPr algn="ctr">
              <a:defRPr/>
            </a:pPr>
            <a:br>
              <a:rPr lang="tr-TR" sz="1600" b="1" dirty="0">
                <a:solidFill>
                  <a:srgbClr val="C00000"/>
                </a:solidFill>
              </a:rPr>
            </a:br>
            <a:r>
              <a:rPr lang="tr-TR" sz="3200" b="1" dirty="0">
                <a:solidFill>
                  <a:srgbClr val="C00000"/>
                </a:solidFill>
              </a:rPr>
              <a:t>GELİŞİM KURAMLARI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91545" y="2998964"/>
            <a:ext cx="8229599" cy="144016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 fontScale="97500"/>
          </a:bodyPr>
          <a:lstStyle/>
          <a:p>
            <a:pPr algn="ctr">
              <a:defRPr/>
            </a:pPr>
            <a:r>
              <a:rPr lang="tr-TR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00"/>
                </a:solidFill>
                <a:latin typeface="+mj-lt"/>
                <a:ea typeface="+mj-ea"/>
                <a:cs typeface="+mj-cs"/>
              </a:rPr>
              <a:t>Prof. Dr.  Aysel KÖKSAL AKYOL</a:t>
            </a:r>
          </a:p>
          <a:p>
            <a:pPr algn="ctr">
              <a:defRPr/>
            </a:pPr>
            <a:r>
              <a:rPr lang="tr-TR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00"/>
                </a:solidFill>
                <a:latin typeface="+mj-lt"/>
                <a:ea typeface="+mj-ea"/>
                <a:cs typeface="+mj-cs"/>
              </a:rPr>
              <a:t>koksalaysel</a:t>
            </a:r>
            <a:r>
              <a:rPr lang="tr-TR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00"/>
                </a:solidFill>
                <a:latin typeface="+mj-lt"/>
                <a:ea typeface="+mj-ea"/>
                <a:cs typeface="+mj-cs"/>
              </a:rPr>
              <a:t>@</a:t>
            </a:r>
            <a:r>
              <a:rPr lang="tr-TR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00"/>
                </a:solidFill>
                <a:latin typeface="+mj-lt"/>
                <a:ea typeface="+mj-ea"/>
                <a:cs typeface="+mj-cs"/>
              </a:rPr>
              <a:t>gmail</a:t>
            </a:r>
            <a:r>
              <a:rPr lang="tr-TR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00"/>
                </a:solidFill>
                <a:latin typeface="+mj-lt"/>
                <a:ea typeface="+mj-ea"/>
                <a:cs typeface="+mj-cs"/>
              </a:rPr>
              <a:t>.com</a:t>
            </a:r>
          </a:p>
          <a:p>
            <a:pPr algn="ctr">
              <a:defRPr/>
            </a:pPr>
            <a:r>
              <a:rPr lang="tr-TR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00"/>
                </a:solidFill>
                <a:latin typeface="+mj-lt"/>
                <a:ea typeface="+mj-ea"/>
                <a:cs typeface="+mj-cs"/>
              </a:rPr>
              <a:t>Ankara Üniversitesi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360612" y="419100"/>
            <a:ext cx="8915400" cy="3777622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4343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5560" y="332657"/>
            <a:ext cx="4515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>
                <a:solidFill>
                  <a:srgbClr val="FFFFFF"/>
                </a:solidFill>
              </a:rPr>
              <a:t>Zihin ve vücut farklıdır.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1864" y="1052736"/>
            <a:ext cx="55446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tr-TR" sz="2800" dirty="0"/>
              <a:t>Düşüncelerimiz fiziksel durumlarımızdan bağımsızdırlar. </a:t>
            </a:r>
          </a:p>
          <a:p>
            <a:pPr marL="457200" indent="-457200">
              <a:buFont typeface="Wingdings" charset="2"/>
              <a:buChar char="ü"/>
            </a:pPr>
            <a:r>
              <a:rPr lang="tr-TR" sz="2800" dirty="0"/>
              <a:t>Zihnimiz yorgun iken vücudumuz yorgun olmayabilir. </a:t>
            </a:r>
          </a:p>
          <a:p>
            <a:pPr marL="457200" indent="-457200">
              <a:buFont typeface="Wingdings" charset="2"/>
              <a:buChar char="ü"/>
            </a:pPr>
            <a:r>
              <a:rPr lang="tr-TR" sz="2800" dirty="0"/>
              <a:t>Ya da vücudumuz yorgun iken zihnimiz yorgun olmayabilir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4038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8000"/>
                </a:solidFill>
              </a:rPr>
              <a:t>ZİHİN KURAMI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16051" y="1844824"/>
            <a:ext cx="8546152" cy="357071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charset="2"/>
              <a:buChar char="ü"/>
            </a:pPr>
            <a:r>
              <a:rPr lang="en-US" sz="2800" dirty="0">
                <a:solidFill>
                  <a:srgbClr val="000090"/>
                </a:solidFill>
              </a:rPr>
              <a:t>Baron-Cohen, </a:t>
            </a:r>
            <a:r>
              <a:rPr lang="en-US" sz="2800" dirty="0" err="1">
                <a:solidFill>
                  <a:srgbClr val="000090"/>
                </a:solidFill>
              </a:rPr>
              <a:t>zihin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kuramını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zihin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okuma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olarak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açıklamıştır</a:t>
            </a:r>
            <a:r>
              <a:rPr lang="en-US" sz="2800" dirty="0">
                <a:solidFill>
                  <a:srgbClr val="000090"/>
                </a:solidFill>
              </a:rPr>
              <a:t>. </a:t>
            </a:r>
          </a:p>
          <a:p>
            <a:pPr>
              <a:lnSpc>
                <a:spcPct val="130000"/>
              </a:lnSpc>
              <a:buFont typeface="Wingdings" charset="2"/>
              <a:buChar char="ü"/>
            </a:pPr>
            <a:r>
              <a:rPr lang="en-US" sz="2800" dirty="0" err="1">
                <a:solidFill>
                  <a:srgbClr val="000090"/>
                </a:solidFill>
              </a:rPr>
              <a:t>Zihin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kuramı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gelişiminin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dört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yaş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civarında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gerçekleşebilmesi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için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çocukların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başkalarının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niyetlerini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anlamaya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yönelik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bazı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becerilerinin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olması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gerekmektedir</a:t>
            </a:r>
            <a:r>
              <a:rPr lang="en-US" sz="2800" dirty="0">
                <a:solidFill>
                  <a:srgbClr val="00009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85995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8000"/>
                </a:solidFill>
              </a:rPr>
              <a:t>Başkalarının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niyetlerini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anlamaya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yönelik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beceriler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beş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aşamada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gerçekleşir</a:t>
            </a:r>
            <a:r>
              <a:rPr lang="en-US" sz="2800" dirty="0">
                <a:solidFill>
                  <a:srgbClr val="008000"/>
                </a:solidFill>
              </a:rPr>
              <a:t>;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51584" y="1700808"/>
            <a:ext cx="7776864" cy="4002760"/>
          </a:xfrm>
        </p:spPr>
        <p:txBody>
          <a:bodyPr>
            <a:normAutofit lnSpcReduction="10000"/>
          </a:bodyPr>
          <a:lstStyle/>
          <a:p>
            <a:pPr marL="454914" indent="-457200">
              <a:buFont typeface="+mj-ea"/>
              <a:buAutoNum type="circleNumDbPlain"/>
            </a:pPr>
            <a:r>
              <a:rPr lang="en-US" sz="2800" dirty="0" err="1">
                <a:solidFill>
                  <a:srgbClr val="000090"/>
                </a:solidFill>
              </a:rPr>
              <a:t>Düşüncenin</a:t>
            </a:r>
            <a:r>
              <a:rPr lang="en-US" sz="2800" dirty="0">
                <a:solidFill>
                  <a:srgbClr val="000090"/>
                </a:solidFill>
              </a:rPr>
              <a:t> / </a:t>
            </a:r>
            <a:r>
              <a:rPr lang="en-US" sz="2800" dirty="0" err="1">
                <a:solidFill>
                  <a:srgbClr val="000090"/>
                </a:solidFill>
              </a:rPr>
              <a:t>Zihnin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var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olması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</a:p>
          <a:p>
            <a:pPr marL="454914" indent="-457200">
              <a:buFont typeface="+mj-ea"/>
              <a:buAutoNum type="circleNumDbPlain"/>
            </a:pPr>
            <a:r>
              <a:rPr lang="en-US" sz="2800" dirty="0" err="1">
                <a:solidFill>
                  <a:srgbClr val="000090"/>
                </a:solidFill>
              </a:rPr>
              <a:t>Fiziksel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dünya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ile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bağlantı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kurabilme</a:t>
            </a:r>
            <a:endParaRPr lang="en-US" sz="2800" dirty="0">
              <a:solidFill>
                <a:srgbClr val="000090"/>
              </a:solidFill>
            </a:endParaRPr>
          </a:p>
          <a:p>
            <a:pPr marL="454914" indent="-457200">
              <a:buFont typeface="+mj-ea"/>
              <a:buAutoNum type="circleNumDbPlain"/>
            </a:pPr>
            <a:r>
              <a:rPr lang="en-US" sz="2800" dirty="0" err="1">
                <a:solidFill>
                  <a:srgbClr val="000090"/>
                </a:solidFill>
              </a:rPr>
              <a:t>Düşünce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ile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fiziksel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dünya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arasındaki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ayrımı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yapabilme</a:t>
            </a:r>
            <a:endParaRPr lang="en-US" sz="2800" dirty="0">
              <a:solidFill>
                <a:srgbClr val="000090"/>
              </a:solidFill>
            </a:endParaRPr>
          </a:p>
          <a:p>
            <a:pPr marL="454914" indent="-457200">
              <a:buFont typeface="+mj-ea"/>
              <a:buAutoNum type="circleNumDbPlain"/>
            </a:pPr>
            <a:r>
              <a:rPr lang="en-US" sz="2800" dirty="0" err="1">
                <a:solidFill>
                  <a:srgbClr val="000090"/>
                </a:solidFill>
              </a:rPr>
              <a:t>Düşüncenin</a:t>
            </a:r>
            <a:r>
              <a:rPr lang="en-US" sz="2800" dirty="0">
                <a:solidFill>
                  <a:srgbClr val="000090"/>
                </a:solidFill>
              </a:rPr>
              <a:t> / </a:t>
            </a:r>
            <a:r>
              <a:rPr lang="en-US" sz="2800" dirty="0" err="1">
                <a:solidFill>
                  <a:srgbClr val="000090"/>
                </a:solidFill>
              </a:rPr>
              <a:t>Zihnin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nesne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ve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olayları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doğru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ve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yanlış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olarak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temsil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edebilmesi</a:t>
            </a:r>
            <a:endParaRPr lang="en-US" sz="2800" dirty="0">
              <a:solidFill>
                <a:srgbClr val="000090"/>
              </a:solidFill>
            </a:endParaRPr>
          </a:p>
          <a:p>
            <a:pPr marL="454914" indent="-457200">
              <a:buFont typeface="+mj-ea"/>
              <a:buAutoNum type="circleNumDbPlain"/>
            </a:pPr>
            <a:r>
              <a:rPr lang="en-US" sz="2800" dirty="0" err="1">
                <a:solidFill>
                  <a:srgbClr val="000090"/>
                </a:solidFill>
              </a:rPr>
              <a:t>Düşüncenin</a:t>
            </a:r>
            <a:r>
              <a:rPr lang="en-US" sz="2800" dirty="0">
                <a:solidFill>
                  <a:srgbClr val="000090"/>
                </a:solidFill>
              </a:rPr>
              <a:t> / </a:t>
            </a:r>
            <a:r>
              <a:rPr lang="en-US" sz="2800" dirty="0" err="1">
                <a:solidFill>
                  <a:srgbClr val="000090"/>
                </a:solidFill>
              </a:rPr>
              <a:t>Zihnin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duygusal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deneyimler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ver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gerçeleri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anlamlarımda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aracı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olması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7312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1412777"/>
            <a:ext cx="8591550" cy="1066801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solidFill>
                  <a:srgbClr val="008000"/>
                </a:solidFill>
              </a:rPr>
              <a:t>Düşüncenin</a:t>
            </a:r>
            <a:r>
              <a:rPr lang="en-US" sz="4000" dirty="0">
                <a:solidFill>
                  <a:srgbClr val="008000"/>
                </a:solidFill>
              </a:rPr>
              <a:t> / </a:t>
            </a:r>
            <a:r>
              <a:rPr lang="en-US" sz="4000" dirty="0" err="1">
                <a:solidFill>
                  <a:srgbClr val="008000"/>
                </a:solidFill>
              </a:rPr>
              <a:t>Zihnin</a:t>
            </a:r>
            <a:r>
              <a:rPr lang="en-US" sz="4000" dirty="0">
                <a:solidFill>
                  <a:srgbClr val="008000"/>
                </a:solidFill>
              </a:rPr>
              <a:t> </a:t>
            </a:r>
            <a:r>
              <a:rPr lang="en-US" sz="4000" dirty="0" err="1">
                <a:solidFill>
                  <a:srgbClr val="008000"/>
                </a:solidFill>
              </a:rPr>
              <a:t>var</a:t>
            </a:r>
            <a:r>
              <a:rPr lang="en-US" sz="4000" dirty="0">
                <a:solidFill>
                  <a:srgbClr val="008000"/>
                </a:solidFill>
              </a:rPr>
              <a:t> </a:t>
            </a:r>
            <a:r>
              <a:rPr lang="en-US" sz="4000" dirty="0" err="1">
                <a:solidFill>
                  <a:srgbClr val="008000"/>
                </a:solidFill>
              </a:rPr>
              <a:t>olması</a:t>
            </a:r>
            <a:r>
              <a:rPr lang="en-US" sz="4000" dirty="0">
                <a:solidFill>
                  <a:srgbClr val="008000"/>
                </a:solidFill>
              </a:rPr>
              <a:t> </a:t>
            </a:r>
            <a:br>
              <a:rPr lang="en-US" sz="4000" dirty="0">
                <a:solidFill>
                  <a:srgbClr val="008000"/>
                </a:solidFill>
              </a:rPr>
            </a:b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47528" y="2852936"/>
            <a:ext cx="8546152" cy="1986536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ü"/>
            </a:pPr>
            <a:r>
              <a:rPr lang="en-US" sz="2800" dirty="0" err="1">
                <a:solidFill>
                  <a:srgbClr val="000090"/>
                </a:solidFill>
              </a:rPr>
              <a:t>Nesneleri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bilme</a:t>
            </a:r>
            <a:r>
              <a:rPr lang="en-US" sz="2800" dirty="0">
                <a:solidFill>
                  <a:srgbClr val="000090"/>
                </a:solidFill>
              </a:rPr>
              <a:t>, </a:t>
            </a:r>
            <a:r>
              <a:rPr lang="en-US" sz="2800" dirty="0" err="1">
                <a:solidFill>
                  <a:srgbClr val="000090"/>
                </a:solidFill>
              </a:rPr>
              <a:t>zihinde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canlandırma</a:t>
            </a:r>
            <a:r>
              <a:rPr lang="mr-IN" sz="2800" dirty="0">
                <a:solidFill>
                  <a:srgbClr val="000090"/>
                </a:solidFill>
              </a:rPr>
              <a:t>…</a:t>
            </a:r>
            <a:endParaRPr lang="en-US" sz="2800" dirty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  <a:buFont typeface="Wingdings" charset="2"/>
              <a:buChar char="ü"/>
            </a:pPr>
            <a:r>
              <a:rPr lang="en-US" sz="2800" dirty="0" err="1">
                <a:solidFill>
                  <a:srgbClr val="000090"/>
                </a:solidFill>
              </a:rPr>
              <a:t>Örneğin</a:t>
            </a:r>
            <a:r>
              <a:rPr lang="en-US" sz="2800" dirty="0">
                <a:solidFill>
                  <a:srgbClr val="000090"/>
                </a:solidFill>
              </a:rPr>
              <a:t>; </a:t>
            </a:r>
            <a:r>
              <a:rPr lang="en-US" sz="2800" dirty="0" err="1">
                <a:solidFill>
                  <a:srgbClr val="000090"/>
                </a:solidFill>
              </a:rPr>
              <a:t>anne-babanın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yüzüne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bakarak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onların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kaygılı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oldukları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hakkında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bir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çıkarımda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bulunma</a:t>
            </a:r>
            <a:r>
              <a:rPr lang="mr-IN" sz="2800" dirty="0">
                <a:solidFill>
                  <a:srgbClr val="000090"/>
                </a:solidFill>
              </a:rPr>
              <a:t>…</a:t>
            </a:r>
            <a:endParaRPr lang="en-US" sz="2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91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err="1">
                <a:solidFill>
                  <a:srgbClr val="008000"/>
                </a:solidFill>
              </a:rPr>
              <a:t>Fiziksel</a:t>
            </a:r>
            <a:r>
              <a:rPr lang="en-US" sz="4000" dirty="0">
                <a:solidFill>
                  <a:srgbClr val="008000"/>
                </a:solidFill>
              </a:rPr>
              <a:t> </a:t>
            </a:r>
            <a:r>
              <a:rPr lang="en-US" sz="4000" dirty="0" err="1">
                <a:solidFill>
                  <a:srgbClr val="008000"/>
                </a:solidFill>
              </a:rPr>
              <a:t>dünya</a:t>
            </a:r>
            <a:r>
              <a:rPr lang="en-US" sz="4000" dirty="0">
                <a:solidFill>
                  <a:srgbClr val="008000"/>
                </a:solidFill>
              </a:rPr>
              <a:t> </a:t>
            </a:r>
            <a:r>
              <a:rPr lang="en-US" sz="4000" dirty="0" err="1">
                <a:solidFill>
                  <a:srgbClr val="008000"/>
                </a:solidFill>
              </a:rPr>
              <a:t>ile</a:t>
            </a:r>
            <a:r>
              <a:rPr lang="en-US" sz="4000" dirty="0">
                <a:solidFill>
                  <a:srgbClr val="008000"/>
                </a:solidFill>
              </a:rPr>
              <a:t> </a:t>
            </a:r>
            <a:r>
              <a:rPr lang="en-US" sz="4000" dirty="0" err="1">
                <a:solidFill>
                  <a:srgbClr val="008000"/>
                </a:solidFill>
              </a:rPr>
              <a:t>bağlantı</a:t>
            </a:r>
            <a:r>
              <a:rPr lang="en-US" sz="4000" dirty="0">
                <a:solidFill>
                  <a:srgbClr val="008000"/>
                </a:solidFill>
              </a:rPr>
              <a:t> </a:t>
            </a:r>
            <a:r>
              <a:rPr lang="en-US" sz="4000" dirty="0" err="1">
                <a:solidFill>
                  <a:srgbClr val="008000"/>
                </a:solidFill>
              </a:rPr>
              <a:t>kurabilme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8320" y="2204864"/>
            <a:ext cx="8595360" cy="4031344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buFont typeface="Wingdings" charset="2"/>
              <a:buChar char="ü"/>
            </a:pPr>
            <a:r>
              <a:rPr lang="en-US" sz="2800" dirty="0" err="1">
                <a:solidFill>
                  <a:srgbClr val="000090"/>
                </a:solidFill>
              </a:rPr>
              <a:t>Belirli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uyarıcılar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belirli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psikolojik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durumlara</a:t>
            </a:r>
            <a:r>
              <a:rPr lang="en-US" sz="2800" dirty="0">
                <a:solidFill>
                  <a:srgbClr val="000090"/>
                </a:solidFill>
              </a:rPr>
              <a:t>, </a:t>
            </a:r>
            <a:r>
              <a:rPr lang="en-US" sz="2800" dirty="0" err="1">
                <a:solidFill>
                  <a:srgbClr val="000090"/>
                </a:solidFill>
              </a:rPr>
              <a:t>belirli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psikolojik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durumlar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belirli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davranışlara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liderlik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eder</a:t>
            </a:r>
            <a:r>
              <a:rPr lang="en-US" sz="2800" dirty="0">
                <a:solidFill>
                  <a:srgbClr val="000090"/>
                </a:solidFill>
              </a:rPr>
              <a:t>.</a:t>
            </a:r>
          </a:p>
          <a:p>
            <a:pPr>
              <a:lnSpc>
                <a:spcPct val="130000"/>
              </a:lnSpc>
              <a:buFont typeface="Wingdings" charset="2"/>
              <a:buChar char="ü"/>
            </a:pPr>
            <a:r>
              <a:rPr lang="en-US" sz="2800" dirty="0">
                <a:solidFill>
                  <a:srgbClr val="000090"/>
                </a:solidFill>
              </a:rPr>
              <a:t>Bu </a:t>
            </a:r>
            <a:r>
              <a:rPr lang="en-US" sz="2800" dirty="0" err="1">
                <a:solidFill>
                  <a:srgbClr val="000090"/>
                </a:solidFill>
              </a:rPr>
              <a:t>uyarıcı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davranış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zincirleri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psikolojik</a:t>
            </a:r>
            <a:r>
              <a:rPr lang="en-US" sz="2800" dirty="0">
                <a:solidFill>
                  <a:srgbClr val="000090"/>
                </a:solidFill>
              </a:rPr>
              <a:t> durum </a:t>
            </a:r>
            <a:r>
              <a:rPr lang="en-US" sz="2800" dirty="0" err="1">
                <a:solidFill>
                  <a:srgbClr val="000090"/>
                </a:solidFill>
              </a:rPr>
              <a:t>hakkında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çıkarımlarda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bulunmayı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sağlar</a:t>
            </a:r>
            <a:r>
              <a:rPr lang="en-US" sz="2800" dirty="0">
                <a:solidFill>
                  <a:srgbClr val="000090"/>
                </a:solidFill>
              </a:rPr>
              <a:t>. </a:t>
            </a:r>
          </a:p>
          <a:p>
            <a:pPr>
              <a:lnSpc>
                <a:spcPct val="130000"/>
              </a:lnSpc>
              <a:buFont typeface="Wingdings" charset="2"/>
              <a:buChar char="ü"/>
            </a:pPr>
            <a:r>
              <a:rPr lang="en-US" sz="2800" dirty="0" err="1">
                <a:solidFill>
                  <a:srgbClr val="000090"/>
                </a:solidFill>
              </a:rPr>
              <a:t>Psikolojik</a:t>
            </a:r>
            <a:r>
              <a:rPr lang="en-US" sz="2800" dirty="0">
                <a:solidFill>
                  <a:srgbClr val="000090"/>
                </a:solidFill>
              </a:rPr>
              <a:t> durum </a:t>
            </a:r>
            <a:r>
              <a:rPr lang="en-US" sz="2800" dirty="0" err="1">
                <a:solidFill>
                  <a:srgbClr val="000090"/>
                </a:solidFill>
              </a:rPr>
              <a:t>duyguları</a:t>
            </a:r>
            <a:r>
              <a:rPr lang="en-US" sz="2800" dirty="0">
                <a:solidFill>
                  <a:srgbClr val="000090"/>
                </a:solidFill>
              </a:rPr>
              <a:t>, </a:t>
            </a:r>
            <a:r>
              <a:rPr lang="en-US" sz="2800" dirty="0" err="1">
                <a:solidFill>
                  <a:srgbClr val="000090"/>
                </a:solidFill>
              </a:rPr>
              <a:t>motivasyonu</a:t>
            </a:r>
            <a:r>
              <a:rPr lang="en-US" sz="2800" dirty="0">
                <a:solidFill>
                  <a:srgbClr val="000090"/>
                </a:solidFill>
              </a:rPr>
              <a:t>, </a:t>
            </a:r>
            <a:r>
              <a:rPr lang="en-US" sz="2800" dirty="0" err="1">
                <a:solidFill>
                  <a:srgbClr val="000090"/>
                </a:solidFill>
              </a:rPr>
              <a:t>tutumları</a:t>
            </a:r>
            <a:r>
              <a:rPr lang="en-US" sz="2800" dirty="0">
                <a:solidFill>
                  <a:srgbClr val="000090"/>
                </a:solidFill>
              </a:rPr>
              <a:t>, </a:t>
            </a:r>
            <a:r>
              <a:rPr lang="en-US" sz="2800" dirty="0" err="1">
                <a:solidFill>
                  <a:srgbClr val="000090"/>
                </a:solidFill>
              </a:rPr>
              <a:t>inançları</a:t>
            </a:r>
            <a:r>
              <a:rPr lang="en-US" sz="2800" dirty="0">
                <a:solidFill>
                  <a:srgbClr val="000090"/>
                </a:solidFill>
              </a:rPr>
              <a:t>, </a:t>
            </a:r>
            <a:r>
              <a:rPr lang="en-US" sz="2800" dirty="0" err="1">
                <a:solidFill>
                  <a:srgbClr val="000090"/>
                </a:solidFill>
              </a:rPr>
              <a:t>bilgiyi</a:t>
            </a:r>
            <a:r>
              <a:rPr lang="en-US" sz="2800" dirty="0">
                <a:solidFill>
                  <a:srgbClr val="000090"/>
                </a:solidFill>
              </a:rPr>
              <a:t>, </a:t>
            </a:r>
            <a:r>
              <a:rPr lang="en-US" sz="2800" dirty="0" err="1">
                <a:solidFill>
                  <a:srgbClr val="000090"/>
                </a:solidFill>
              </a:rPr>
              <a:t>kişisel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eğilimleri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içerir</a:t>
            </a:r>
            <a:r>
              <a:rPr lang="en-US" sz="2800" dirty="0">
                <a:solidFill>
                  <a:srgbClr val="00009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4991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620689"/>
            <a:ext cx="8591550" cy="1066801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solidFill>
                  <a:srgbClr val="008000"/>
                </a:solidFill>
              </a:rPr>
              <a:t>Düşünce</a:t>
            </a:r>
            <a:r>
              <a:rPr lang="en-US" sz="4000" dirty="0">
                <a:solidFill>
                  <a:srgbClr val="008000"/>
                </a:solidFill>
              </a:rPr>
              <a:t> </a:t>
            </a:r>
            <a:r>
              <a:rPr lang="en-US" sz="4000" dirty="0" err="1">
                <a:solidFill>
                  <a:srgbClr val="008000"/>
                </a:solidFill>
              </a:rPr>
              <a:t>ile</a:t>
            </a:r>
            <a:r>
              <a:rPr lang="en-US" sz="4000" dirty="0">
                <a:solidFill>
                  <a:srgbClr val="008000"/>
                </a:solidFill>
              </a:rPr>
              <a:t> </a:t>
            </a:r>
            <a:r>
              <a:rPr lang="en-US" sz="4000" dirty="0" err="1">
                <a:solidFill>
                  <a:srgbClr val="008000"/>
                </a:solidFill>
              </a:rPr>
              <a:t>fiziksel</a:t>
            </a:r>
            <a:r>
              <a:rPr lang="en-US" sz="4000" dirty="0">
                <a:solidFill>
                  <a:srgbClr val="008000"/>
                </a:solidFill>
              </a:rPr>
              <a:t> </a:t>
            </a:r>
            <a:r>
              <a:rPr lang="en-US" sz="4000" dirty="0" err="1">
                <a:solidFill>
                  <a:srgbClr val="008000"/>
                </a:solidFill>
              </a:rPr>
              <a:t>dünya</a:t>
            </a:r>
            <a:r>
              <a:rPr lang="en-US" sz="4000" dirty="0">
                <a:solidFill>
                  <a:srgbClr val="008000"/>
                </a:solidFill>
              </a:rPr>
              <a:t> </a:t>
            </a:r>
            <a:r>
              <a:rPr lang="en-US" sz="4000" dirty="0" err="1">
                <a:solidFill>
                  <a:srgbClr val="008000"/>
                </a:solidFill>
              </a:rPr>
              <a:t>arasındaki</a:t>
            </a:r>
            <a:r>
              <a:rPr lang="en-US" sz="4000" dirty="0">
                <a:solidFill>
                  <a:srgbClr val="008000"/>
                </a:solidFill>
              </a:rPr>
              <a:t> </a:t>
            </a:r>
            <a:br>
              <a:rPr lang="en-US" sz="4000" dirty="0">
                <a:solidFill>
                  <a:srgbClr val="008000"/>
                </a:solidFill>
              </a:rPr>
            </a:br>
            <a:r>
              <a:rPr lang="en-US" sz="4000" dirty="0" err="1">
                <a:solidFill>
                  <a:srgbClr val="008000"/>
                </a:solidFill>
              </a:rPr>
              <a:t>ayrımı</a:t>
            </a:r>
            <a:r>
              <a:rPr lang="en-US" sz="4000" dirty="0">
                <a:solidFill>
                  <a:srgbClr val="008000"/>
                </a:solidFill>
              </a:rPr>
              <a:t> </a:t>
            </a:r>
            <a:r>
              <a:rPr lang="en-US" sz="4000" dirty="0" err="1">
                <a:solidFill>
                  <a:srgbClr val="008000"/>
                </a:solidFill>
              </a:rPr>
              <a:t>yapabilme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47528" y="2420888"/>
            <a:ext cx="8595360" cy="220256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2800" dirty="0" err="1">
                <a:solidFill>
                  <a:srgbClr val="000090"/>
                </a:solidFill>
              </a:rPr>
              <a:t>Başkalarının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düşüncelerini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anlamada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psikolojik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süreçler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ile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bilişsel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süreçler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bağlantılıdır</a:t>
            </a:r>
            <a:r>
              <a:rPr lang="en-US" sz="2800" dirty="0">
                <a:solidFill>
                  <a:srgbClr val="000090"/>
                </a:solidFill>
              </a:rPr>
              <a:t>. </a:t>
            </a:r>
          </a:p>
          <a:p>
            <a:pPr>
              <a:buFont typeface="Wingdings" charset="2"/>
              <a:buChar char="ü"/>
            </a:pPr>
            <a:r>
              <a:rPr lang="en-US" sz="2800" dirty="0" err="1">
                <a:solidFill>
                  <a:srgbClr val="000090"/>
                </a:solidFill>
              </a:rPr>
              <a:t>Piaget’e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göre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iki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yaşındaki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çocuklar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bu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durumda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karışıklık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yaşayabilirler</a:t>
            </a:r>
            <a:r>
              <a:rPr lang="en-US" sz="2800" dirty="0">
                <a:solidFill>
                  <a:srgbClr val="000090"/>
                </a:solidFill>
              </a:rPr>
              <a:t>. </a:t>
            </a:r>
          </a:p>
          <a:p>
            <a:pPr>
              <a:buFont typeface="Wingdings" charset="2"/>
              <a:buChar char="ü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4575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1052737"/>
            <a:ext cx="8591550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008000"/>
                </a:solidFill>
              </a:rPr>
              <a:t>Düşüncenin</a:t>
            </a:r>
            <a:r>
              <a:rPr lang="en-US" dirty="0">
                <a:solidFill>
                  <a:srgbClr val="008000"/>
                </a:solidFill>
              </a:rPr>
              <a:t> / </a:t>
            </a:r>
            <a:r>
              <a:rPr lang="en-US" dirty="0" err="1">
                <a:solidFill>
                  <a:srgbClr val="008000"/>
                </a:solidFill>
              </a:rPr>
              <a:t>Zihnin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nesne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ve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olayları</a:t>
            </a:r>
            <a:r>
              <a:rPr lang="en-US" dirty="0">
                <a:solidFill>
                  <a:srgbClr val="008000"/>
                </a:solidFill>
              </a:rPr>
              <a:t> 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err="1">
                <a:solidFill>
                  <a:srgbClr val="008000"/>
                </a:solidFill>
              </a:rPr>
              <a:t>doğru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ve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yanlış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olarak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temsil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edebilmesi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75520" y="2924944"/>
            <a:ext cx="8595360" cy="213055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buFont typeface="Wingdings" charset="2"/>
              <a:buChar char="ü"/>
            </a:pPr>
            <a:r>
              <a:rPr lang="de-DE" sz="2800" dirty="0" err="1">
                <a:solidFill>
                  <a:srgbClr val="000090"/>
                </a:solidFill>
              </a:rPr>
              <a:t>Nesnelerin</a:t>
            </a:r>
            <a:r>
              <a:rPr lang="de-DE" sz="2800" dirty="0">
                <a:solidFill>
                  <a:srgbClr val="000090"/>
                </a:solidFill>
              </a:rPr>
              <a:t> </a:t>
            </a:r>
            <a:r>
              <a:rPr lang="de-DE" sz="2800" dirty="0" err="1">
                <a:solidFill>
                  <a:srgbClr val="000090"/>
                </a:solidFill>
              </a:rPr>
              <a:t>zihinsel</a:t>
            </a:r>
            <a:r>
              <a:rPr lang="de-DE" sz="2800" dirty="0">
                <a:solidFill>
                  <a:srgbClr val="000090"/>
                </a:solidFill>
              </a:rPr>
              <a:t> </a:t>
            </a:r>
            <a:r>
              <a:rPr lang="de-DE" sz="2800" dirty="0" err="1">
                <a:solidFill>
                  <a:srgbClr val="000090"/>
                </a:solidFill>
              </a:rPr>
              <a:t>temsilleri</a:t>
            </a:r>
            <a:r>
              <a:rPr lang="de-DE" sz="2800" dirty="0">
                <a:solidFill>
                  <a:srgbClr val="000090"/>
                </a:solidFill>
              </a:rPr>
              <a:t> </a:t>
            </a:r>
            <a:r>
              <a:rPr lang="de-DE" sz="2800" dirty="0" err="1">
                <a:solidFill>
                  <a:srgbClr val="000090"/>
                </a:solidFill>
              </a:rPr>
              <a:t>yani</a:t>
            </a:r>
            <a:r>
              <a:rPr lang="de-DE" sz="2800" dirty="0">
                <a:solidFill>
                  <a:srgbClr val="000090"/>
                </a:solidFill>
              </a:rPr>
              <a:t> </a:t>
            </a:r>
            <a:r>
              <a:rPr lang="de-DE" sz="2800" dirty="0" err="1">
                <a:solidFill>
                  <a:srgbClr val="000090"/>
                </a:solidFill>
              </a:rPr>
              <a:t>sembolleri</a:t>
            </a:r>
            <a:r>
              <a:rPr lang="de-DE" sz="2800" dirty="0">
                <a:solidFill>
                  <a:srgbClr val="000090"/>
                </a:solidFill>
              </a:rPr>
              <a:t> </a:t>
            </a:r>
            <a:r>
              <a:rPr lang="de-DE" sz="2800" dirty="0" err="1">
                <a:solidFill>
                  <a:srgbClr val="000090"/>
                </a:solidFill>
              </a:rPr>
              <a:t>bebeklikten</a:t>
            </a:r>
            <a:r>
              <a:rPr lang="de-DE" sz="2800" dirty="0">
                <a:solidFill>
                  <a:srgbClr val="000090"/>
                </a:solidFill>
              </a:rPr>
              <a:t> </a:t>
            </a:r>
            <a:r>
              <a:rPr lang="de-DE" sz="2800" dirty="0" err="1">
                <a:solidFill>
                  <a:srgbClr val="000090"/>
                </a:solidFill>
              </a:rPr>
              <a:t>itibaren</a:t>
            </a:r>
            <a:r>
              <a:rPr lang="de-DE" sz="2800" dirty="0">
                <a:solidFill>
                  <a:srgbClr val="000090"/>
                </a:solidFill>
              </a:rPr>
              <a:t> </a:t>
            </a:r>
            <a:r>
              <a:rPr lang="de-DE" sz="2800" dirty="0" err="1">
                <a:solidFill>
                  <a:srgbClr val="000090"/>
                </a:solidFill>
              </a:rPr>
              <a:t>gelişerek</a:t>
            </a:r>
            <a:r>
              <a:rPr lang="de-DE" sz="2800" dirty="0">
                <a:solidFill>
                  <a:srgbClr val="000090"/>
                </a:solidFill>
              </a:rPr>
              <a:t> </a:t>
            </a:r>
            <a:r>
              <a:rPr lang="de-DE" sz="2800" dirty="0" err="1">
                <a:solidFill>
                  <a:srgbClr val="000090"/>
                </a:solidFill>
              </a:rPr>
              <a:t>ilerir</a:t>
            </a:r>
            <a:r>
              <a:rPr lang="de-DE" sz="2800" dirty="0">
                <a:solidFill>
                  <a:srgbClr val="000090"/>
                </a:solidFill>
              </a:rPr>
              <a:t>.</a:t>
            </a:r>
          </a:p>
          <a:p>
            <a:pPr>
              <a:lnSpc>
                <a:spcPct val="140000"/>
              </a:lnSpc>
              <a:buFont typeface="Wingdings" charset="2"/>
              <a:buChar char="ü"/>
            </a:pPr>
            <a:r>
              <a:rPr lang="de-DE" sz="2800" dirty="0" err="1">
                <a:solidFill>
                  <a:srgbClr val="000090"/>
                </a:solidFill>
              </a:rPr>
              <a:t>Bu</a:t>
            </a:r>
            <a:r>
              <a:rPr lang="de-DE" sz="2800" dirty="0">
                <a:solidFill>
                  <a:srgbClr val="000090"/>
                </a:solidFill>
              </a:rPr>
              <a:t> </a:t>
            </a:r>
            <a:r>
              <a:rPr lang="de-DE" sz="2800" dirty="0" err="1">
                <a:solidFill>
                  <a:srgbClr val="000090"/>
                </a:solidFill>
              </a:rPr>
              <a:t>aşamada</a:t>
            </a:r>
            <a:r>
              <a:rPr lang="de-DE" sz="2800" dirty="0">
                <a:solidFill>
                  <a:srgbClr val="000090"/>
                </a:solidFill>
              </a:rPr>
              <a:t> </a:t>
            </a:r>
            <a:r>
              <a:rPr lang="de-DE" sz="2800" dirty="0" err="1">
                <a:solidFill>
                  <a:srgbClr val="000090"/>
                </a:solidFill>
              </a:rPr>
              <a:t>çocuklar</a:t>
            </a:r>
            <a:r>
              <a:rPr lang="de-DE" sz="2800" dirty="0">
                <a:solidFill>
                  <a:srgbClr val="000090"/>
                </a:solidFill>
              </a:rPr>
              <a:t>, </a:t>
            </a:r>
            <a:r>
              <a:rPr lang="de-DE" sz="2800" dirty="0" err="1">
                <a:solidFill>
                  <a:srgbClr val="000090"/>
                </a:solidFill>
              </a:rPr>
              <a:t>başkalarının</a:t>
            </a:r>
            <a:r>
              <a:rPr lang="de-DE" sz="2800" dirty="0">
                <a:solidFill>
                  <a:srgbClr val="000090"/>
                </a:solidFill>
              </a:rPr>
              <a:t> </a:t>
            </a:r>
            <a:r>
              <a:rPr lang="de-DE" sz="2800" dirty="0" err="1">
                <a:solidFill>
                  <a:srgbClr val="000090"/>
                </a:solidFill>
              </a:rPr>
              <a:t>zihinsel</a:t>
            </a:r>
            <a:r>
              <a:rPr lang="de-DE" sz="2800" dirty="0">
                <a:solidFill>
                  <a:srgbClr val="000090"/>
                </a:solidFill>
              </a:rPr>
              <a:t> </a:t>
            </a:r>
            <a:r>
              <a:rPr lang="de-DE" sz="2800" dirty="0" err="1">
                <a:solidFill>
                  <a:srgbClr val="000090"/>
                </a:solidFill>
              </a:rPr>
              <a:t>durumunu</a:t>
            </a:r>
            <a:r>
              <a:rPr lang="de-DE" sz="2800" dirty="0">
                <a:solidFill>
                  <a:srgbClr val="000090"/>
                </a:solidFill>
              </a:rPr>
              <a:t> </a:t>
            </a:r>
            <a:r>
              <a:rPr lang="de-DE" sz="2800" dirty="0" err="1">
                <a:solidFill>
                  <a:srgbClr val="000090"/>
                </a:solidFill>
              </a:rPr>
              <a:t>sembolleştirebilirler</a:t>
            </a:r>
            <a:r>
              <a:rPr lang="de-DE" sz="2800" dirty="0">
                <a:solidFill>
                  <a:srgbClr val="000090"/>
                </a:solidFill>
              </a:rPr>
              <a:t>.</a:t>
            </a:r>
            <a:endParaRPr lang="en-US" sz="2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79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75520" y="2636912"/>
            <a:ext cx="8595360" cy="292264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charset="2"/>
              <a:buChar char="ü"/>
            </a:pPr>
            <a:r>
              <a:rPr lang="en-US" sz="3000" dirty="0" err="1">
                <a:solidFill>
                  <a:srgbClr val="000090"/>
                </a:solidFill>
              </a:rPr>
              <a:t>Sembolleştirmenin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doğasını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anlama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ve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açıklama</a:t>
            </a:r>
            <a:r>
              <a:rPr lang="en-US" sz="3000" dirty="0">
                <a:solidFill>
                  <a:srgbClr val="000090"/>
                </a:solidFill>
              </a:rPr>
              <a:t>, </a:t>
            </a:r>
            <a:r>
              <a:rPr lang="en-US" sz="3000" dirty="0" err="1">
                <a:solidFill>
                  <a:srgbClr val="000090"/>
                </a:solidFill>
              </a:rPr>
              <a:t>gerçek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deneyimlerin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zihin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aracılığı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ile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bazı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imalara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geldiğini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anlamayı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sağlar</a:t>
            </a:r>
            <a:r>
              <a:rPr lang="en-US" sz="3000" dirty="0">
                <a:solidFill>
                  <a:srgbClr val="000090"/>
                </a:solidFill>
              </a:rPr>
              <a:t>.</a:t>
            </a:r>
          </a:p>
          <a:p>
            <a:pPr marL="457200" indent="-457200">
              <a:lnSpc>
                <a:spcPct val="120000"/>
              </a:lnSpc>
              <a:buFont typeface="Wingdings" charset="2"/>
              <a:buChar char="ü"/>
            </a:pPr>
            <a:r>
              <a:rPr lang="en-US" sz="3000" dirty="0" err="1">
                <a:solidFill>
                  <a:srgbClr val="000090"/>
                </a:solidFill>
              </a:rPr>
              <a:t>Aracılık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olanakları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seçebilmeyi</a:t>
            </a:r>
            <a:r>
              <a:rPr lang="en-US" sz="3000" dirty="0">
                <a:solidFill>
                  <a:srgbClr val="000090"/>
                </a:solidFill>
              </a:rPr>
              <a:t>, organize </a:t>
            </a:r>
            <a:r>
              <a:rPr lang="en-US" sz="3000" dirty="0" err="1">
                <a:solidFill>
                  <a:srgbClr val="000090"/>
                </a:solidFill>
              </a:rPr>
              <a:t>etmeyi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ya</a:t>
            </a:r>
            <a:r>
              <a:rPr lang="en-US" sz="3000" dirty="0">
                <a:solidFill>
                  <a:srgbClr val="000090"/>
                </a:solidFill>
              </a:rPr>
              <a:t> da </a:t>
            </a:r>
            <a:r>
              <a:rPr lang="en-US" sz="3000" dirty="0" err="1">
                <a:solidFill>
                  <a:srgbClr val="000090"/>
                </a:solidFill>
              </a:rPr>
              <a:t>bilgiyi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aktarmayı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çevresel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bilgiyi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ve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gerçeğe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değer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katmayı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ya</a:t>
            </a:r>
            <a:r>
              <a:rPr lang="en-US" sz="3000" dirty="0">
                <a:solidFill>
                  <a:srgbClr val="000090"/>
                </a:solidFill>
              </a:rPr>
              <a:t> da </a:t>
            </a:r>
            <a:r>
              <a:rPr lang="en-US" sz="3000" dirty="0" err="1">
                <a:solidFill>
                  <a:srgbClr val="000090"/>
                </a:solidFill>
              </a:rPr>
              <a:t>başka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anlam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vemeyi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sağlar</a:t>
            </a:r>
            <a:r>
              <a:rPr lang="en-US" sz="3000" dirty="0">
                <a:solidFill>
                  <a:srgbClr val="000090"/>
                </a:solidFill>
              </a:rPr>
              <a:t>.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7528" y="1052737"/>
            <a:ext cx="8591550" cy="1066801"/>
          </a:xfrm>
        </p:spPr>
        <p:txBody>
          <a:bodyPr>
            <a:noAutofit/>
          </a:bodyPr>
          <a:lstStyle/>
          <a:p>
            <a:pPr algn="ctr"/>
            <a:r>
              <a:rPr lang="en-US" dirty="0" err="1">
                <a:solidFill>
                  <a:srgbClr val="008000"/>
                </a:solidFill>
              </a:rPr>
              <a:t>Düşüncenin</a:t>
            </a:r>
            <a:r>
              <a:rPr lang="en-US" dirty="0">
                <a:solidFill>
                  <a:srgbClr val="008000"/>
                </a:solidFill>
              </a:rPr>
              <a:t> / </a:t>
            </a:r>
            <a:r>
              <a:rPr lang="en-US" dirty="0" err="1">
                <a:solidFill>
                  <a:srgbClr val="008000"/>
                </a:solidFill>
              </a:rPr>
              <a:t>Zihnin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duygusal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deneyimler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ver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gerçeleri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anlamlarımda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aracı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olması</a:t>
            </a:r>
            <a:r>
              <a:rPr lang="en-US" dirty="0">
                <a:solidFill>
                  <a:srgbClr val="008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5725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73416" y="253174"/>
            <a:ext cx="8911687" cy="1280890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800000"/>
                </a:solidFill>
              </a:rPr>
              <a:t>Kaynakça</a:t>
            </a:r>
            <a:endParaRPr lang="tr-TR" dirty="0">
              <a:solidFill>
                <a:srgbClr val="8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76144" y="1673082"/>
            <a:ext cx="10041147" cy="3777622"/>
          </a:xfrm>
        </p:spPr>
        <p:txBody>
          <a:bodyPr>
            <a:noAutofit/>
          </a:bodyPr>
          <a:lstStyle/>
          <a:p>
            <a:r>
              <a:rPr lang="tr-TR" dirty="0" err="1"/>
              <a:t>Bee</a:t>
            </a:r>
            <a:r>
              <a:rPr lang="tr-TR" dirty="0"/>
              <a:t>, H. L., </a:t>
            </a:r>
            <a:r>
              <a:rPr lang="tr-TR" dirty="0" err="1"/>
              <a:t>Boyd</a:t>
            </a:r>
            <a:r>
              <a:rPr lang="tr-TR" dirty="0"/>
              <a:t>, D. R., &amp; Gündüz, O. (2009). Çocuk gelişim psikolojisi. </a:t>
            </a:r>
            <a:r>
              <a:rPr lang="tr-TR" dirty="0" err="1"/>
              <a:t>Kaknüs</a:t>
            </a:r>
            <a:r>
              <a:rPr lang="tr-TR" dirty="0"/>
              <a:t> yayınları.</a:t>
            </a:r>
          </a:p>
          <a:p>
            <a:r>
              <a:rPr lang="tr-TR" dirty="0" err="1"/>
              <a:t>Gander</a:t>
            </a:r>
            <a:r>
              <a:rPr lang="tr-TR" dirty="0"/>
              <a:t>, M. J., &amp; </a:t>
            </a:r>
            <a:r>
              <a:rPr lang="tr-TR" dirty="0" err="1"/>
              <a:t>Gardiner</a:t>
            </a:r>
            <a:r>
              <a:rPr lang="tr-TR" dirty="0"/>
              <a:t>, H. W. (2010). Çocuk ve ergen gelişimi (7. Baskı). Ankara: İmge.</a:t>
            </a:r>
          </a:p>
          <a:p>
            <a:r>
              <a:rPr lang="tr-TR" dirty="0"/>
              <a:t>Köksal Akyol, A (2019). Erken Çocukluk Döneminde Gelişim I. Anı Yayıncılık</a:t>
            </a:r>
          </a:p>
          <a:p>
            <a:r>
              <a:rPr lang="tr-TR" dirty="0"/>
              <a:t>Köksal Akyol, A (2019). Erken Çocukluk Döneminde Gelişim II. Anı Yayıncılık</a:t>
            </a:r>
          </a:p>
        </p:txBody>
      </p:sp>
    </p:spTree>
    <p:extLst>
      <p:ext uri="{BB962C8B-B14F-4D97-AF65-F5344CB8AC3E}">
        <p14:creationId xmlns:p14="http://schemas.microsoft.com/office/powerpoint/2010/main" val="234228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5640" y="188640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tr-TR" sz="4000" dirty="0">
                <a:solidFill>
                  <a:srgbClr val="008000"/>
                </a:solidFill>
              </a:rPr>
              <a:t>ZİHİN KURAMI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5015880" y="2060848"/>
            <a:ext cx="4968552" cy="396044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charset="2"/>
              <a:buChar char="ü"/>
            </a:pPr>
            <a:r>
              <a:rPr lang="tr-TR" sz="3200" dirty="0">
                <a:solidFill>
                  <a:srgbClr val="000090"/>
                </a:solidFill>
              </a:rPr>
              <a:t>Zihin kuramı ile ilgili ilk çalışmalar </a:t>
            </a:r>
            <a:r>
              <a:rPr lang="tr-TR" sz="3200" dirty="0" err="1">
                <a:solidFill>
                  <a:srgbClr val="000090"/>
                </a:solidFill>
              </a:rPr>
              <a:t>Piaget’in</a:t>
            </a:r>
            <a:r>
              <a:rPr lang="tr-TR" sz="3200" dirty="0">
                <a:solidFill>
                  <a:srgbClr val="000090"/>
                </a:solidFill>
              </a:rPr>
              <a:t> çalışmalarına dayanır. </a:t>
            </a:r>
          </a:p>
          <a:p>
            <a:pPr marL="457200" indent="-457200">
              <a:buFont typeface="Wingdings" charset="2"/>
              <a:buChar char="ü"/>
            </a:pPr>
            <a:r>
              <a:rPr lang="tr-TR" sz="3200" dirty="0">
                <a:solidFill>
                  <a:srgbClr val="000090"/>
                </a:solidFill>
              </a:rPr>
              <a:t>İlk olarak 1978 yılında </a:t>
            </a:r>
            <a:r>
              <a:rPr lang="tr-TR" sz="3200" b="1" dirty="0" err="1">
                <a:solidFill>
                  <a:srgbClr val="FF0000"/>
                </a:solidFill>
              </a:rPr>
              <a:t>Premack</a:t>
            </a:r>
            <a:r>
              <a:rPr lang="tr-TR" sz="3200" dirty="0"/>
              <a:t> </a:t>
            </a:r>
            <a:r>
              <a:rPr lang="tr-TR" sz="3200" dirty="0">
                <a:solidFill>
                  <a:srgbClr val="000090"/>
                </a:solidFill>
              </a:rPr>
              <a:t>ve </a:t>
            </a:r>
            <a:r>
              <a:rPr lang="tr-TR" sz="3200" b="1" dirty="0" err="1">
                <a:solidFill>
                  <a:srgbClr val="FF0000"/>
                </a:solidFill>
              </a:rPr>
              <a:t>Woodruf</a:t>
            </a:r>
            <a:r>
              <a:rPr lang="tr-TR" sz="3200" dirty="0"/>
              <a:t> </a:t>
            </a:r>
            <a:r>
              <a:rPr lang="tr-TR" sz="3200" dirty="0">
                <a:solidFill>
                  <a:srgbClr val="000090"/>
                </a:solidFill>
              </a:rPr>
              <a:t>tarafından ortaya atılan bir kuramdır. </a:t>
            </a:r>
          </a:p>
          <a:p>
            <a:pPr marL="457200" indent="-457200">
              <a:buFont typeface="Wingdings" charset="2"/>
              <a:buChar char="ü"/>
            </a:pPr>
            <a:endParaRPr lang="tr-TR" sz="3200" dirty="0">
              <a:solidFill>
                <a:srgbClr val="00009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71664" y="3429001"/>
            <a:ext cx="163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David </a:t>
            </a:r>
            <a:r>
              <a:rPr lang="tr-TR" dirty="0" err="1"/>
              <a:t>Premack</a:t>
            </a:r>
            <a:endParaRPr lang="tr-TR" dirty="0"/>
          </a:p>
        </p:txBody>
      </p:sp>
      <p:sp>
        <p:nvSpPr>
          <p:cNvPr id="8" name="Rectangle 7"/>
          <p:cNvSpPr/>
          <p:nvPr/>
        </p:nvSpPr>
        <p:spPr>
          <a:xfrm>
            <a:off x="3144117" y="5134935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William </a:t>
            </a:r>
            <a:r>
              <a:rPr lang="tr-TR" dirty="0" err="1"/>
              <a:t>Woodruff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773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008000"/>
                </a:solidFill>
              </a:rPr>
              <a:t>ZİHİN KURAMI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2423592" y="1556792"/>
            <a:ext cx="7416824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     </a:t>
            </a:r>
            <a:r>
              <a:rPr lang="tr-TR" sz="2800" dirty="0">
                <a:solidFill>
                  <a:srgbClr val="FF0000"/>
                </a:solidFill>
              </a:rPr>
              <a:t> Zihin kuramı;</a:t>
            </a:r>
          </a:p>
          <a:p>
            <a:pPr>
              <a:buFont typeface="Wingdings" charset="2"/>
              <a:buChar char="ü"/>
            </a:pPr>
            <a:r>
              <a:rPr lang="tr-TR" sz="2800" dirty="0">
                <a:solidFill>
                  <a:srgbClr val="000090"/>
                </a:solidFill>
              </a:rPr>
              <a:t>Başkalarının zihinsel durumlarından (düşünceler, inançlar, istekler ve niyetler vb) anlam çıkarma, </a:t>
            </a:r>
          </a:p>
          <a:p>
            <a:pPr>
              <a:buFont typeface="Wingdings" charset="2"/>
              <a:buChar char="ü"/>
            </a:pPr>
            <a:r>
              <a:rPr lang="tr-TR" sz="2800" dirty="0">
                <a:solidFill>
                  <a:srgbClr val="000090"/>
                </a:solidFill>
              </a:rPr>
              <a:t>Bu bilgiyi onların ne söyleyeceklerini yorumlamada kullanabilme, </a:t>
            </a:r>
          </a:p>
          <a:p>
            <a:pPr>
              <a:buFont typeface="Wingdings" charset="2"/>
              <a:buChar char="ü"/>
            </a:pPr>
            <a:r>
              <a:rPr lang="tr-TR" sz="2800" dirty="0">
                <a:solidFill>
                  <a:srgbClr val="000090"/>
                </a:solidFill>
              </a:rPr>
              <a:t>Nasıl davranacaklarını sezebilme,</a:t>
            </a:r>
          </a:p>
          <a:p>
            <a:pPr>
              <a:buFont typeface="Wingdings" charset="2"/>
              <a:buChar char="ü"/>
            </a:pPr>
            <a:r>
              <a:rPr lang="tr-TR" sz="2800" dirty="0">
                <a:solidFill>
                  <a:srgbClr val="000090"/>
                </a:solidFill>
              </a:rPr>
              <a:t>Bir sonra ne yapacaklarını tahmin edebilme becerisi olarak tanımlanır.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488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008000"/>
                </a:solidFill>
              </a:rPr>
              <a:t>ZİHİN KURAMI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2279576" y="1412776"/>
            <a:ext cx="7970088" cy="5111464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ü"/>
            </a:pPr>
            <a:r>
              <a:rPr lang="tr-TR" sz="2800" dirty="0">
                <a:solidFill>
                  <a:srgbClr val="000090"/>
                </a:solidFill>
              </a:rPr>
              <a:t>Normal gelişim gösteren bireylerde zihin kuramı gelişimi bebeklikten itibaren ortaya çıkmakta ve yıllar ile birlikte ilerlemektedir.</a:t>
            </a:r>
          </a:p>
          <a:p>
            <a:pPr>
              <a:buFont typeface="Wingdings" charset="2"/>
              <a:buChar char="ü"/>
            </a:pPr>
            <a:r>
              <a:rPr lang="tr-TR" sz="2800" dirty="0">
                <a:solidFill>
                  <a:srgbClr val="000090"/>
                </a:solidFill>
              </a:rPr>
              <a:t>Dolayısıyla çocuklar, zihin kuramı (zihin okuma) geliştirdikçe;</a:t>
            </a:r>
          </a:p>
          <a:p>
            <a:pPr lvl="2">
              <a:buFont typeface="Wingdings" charset="2"/>
              <a:buChar char="§"/>
            </a:pPr>
            <a:r>
              <a:rPr lang="tr-TR" sz="2800" dirty="0">
                <a:solidFill>
                  <a:srgbClr val="008000"/>
                </a:solidFill>
              </a:rPr>
              <a:t>kasıtlı ve kasıtlı olmayan davranışlar, </a:t>
            </a:r>
          </a:p>
          <a:p>
            <a:pPr lvl="2">
              <a:buFont typeface="Wingdings" charset="2"/>
              <a:buChar char="§"/>
            </a:pPr>
            <a:r>
              <a:rPr lang="tr-TR" sz="2800" dirty="0">
                <a:solidFill>
                  <a:srgbClr val="008000"/>
                </a:solidFill>
              </a:rPr>
              <a:t>arzular, </a:t>
            </a:r>
          </a:p>
          <a:p>
            <a:pPr lvl="2">
              <a:buFont typeface="Wingdings" charset="2"/>
              <a:buChar char="§"/>
            </a:pPr>
            <a:r>
              <a:rPr lang="tr-TR" sz="2800" dirty="0">
                <a:solidFill>
                  <a:srgbClr val="008000"/>
                </a:solidFill>
              </a:rPr>
              <a:t>planlar ve sonuçlar, </a:t>
            </a:r>
          </a:p>
          <a:p>
            <a:pPr lvl="2">
              <a:buFont typeface="Wingdings" charset="2"/>
              <a:buChar char="§"/>
            </a:pPr>
            <a:r>
              <a:rPr lang="tr-TR" sz="2800" dirty="0">
                <a:solidFill>
                  <a:srgbClr val="008000"/>
                </a:solidFill>
              </a:rPr>
              <a:t>gerçekler ve gerçeği yansıtmayan şeyler arasındaki ayrımı yapabilecek bilince ulaşırlar.</a:t>
            </a:r>
          </a:p>
          <a:p>
            <a:endParaRPr lang="tr-TR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60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tr-TR" sz="4000" dirty="0">
                <a:solidFill>
                  <a:srgbClr val="0070C0"/>
                </a:solidFill>
              </a:rPr>
            </a:br>
            <a:r>
              <a:rPr lang="tr-TR" sz="4000" dirty="0">
                <a:solidFill>
                  <a:srgbClr val="008000"/>
                </a:solidFill>
              </a:rPr>
              <a:t>ZİHİN KURAMI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2855640" y="1700808"/>
            <a:ext cx="7033984" cy="4146776"/>
          </a:xfrm>
        </p:spPr>
        <p:txBody>
          <a:bodyPr>
            <a:normAutofit fontScale="92500"/>
          </a:bodyPr>
          <a:lstStyle/>
          <a:p>
            <a:pPr marL="858838" lvl="2" indent="-514350">
              <a:lnSpc>
                <a:spcPct val="120000"/>
              </a:lnSpc>
              <a:buFont typeface="+mj-ea"/>
              <a:buAutoNum type="circleNumDbPlain"/>
            </a:pPr>
            <a:r>
              <a:rPr lang="tr-TR" sz="2800" b="1" dirty="0">
                <a:solidFill>
                  <a:srgbClr val="000090"/>
                </a:solidFill>
              </a:rPr>
              <a:t>Düşünceler ve şeyler farklı olabilirler</a:t>
            </a:r>
          </a:p>
          <a:p>
            <a:pPr marL="858838" lvl="2" indent="-514350">
              <a:lnSpc>
                <a:spcPct val="120000"/>
              </a:lnSpc>
              <a:buFont typeface="+mj-ea"/>
              <a:buAutoNum type="circleNumDbPlain"/>
            </a:pPr>
            <a:r>
              <a:rPr lang="tr-TR" sz="2800" b="1" dirty="0">
                <a:solidFill>
                  <a:srgbClr val="000090"/>
                </a:solidFill>
              </a:rPr>
              <a:t> İnançlar gerçeklerden farlıdır</a:t>
            </a:r>
          </a:p>
          <a:p>
            <a:pPr marL="858838" lvl="2" indent="-514350">
              <a:lnSpc>
                <a:spcPct val="120000"/>
              </a:lnSpc>
              <a:buFont typeface="+mj-ea"/>
              <a:buAutoNum type="circleNumDbPlain"/>
            </a:pPr>
            <a:r>
              <a:rPr lang="tr-TR" sz="2800" b="1" dirty="0">
                <a:solidFill>
                  <a:srgbClr val="000090"/>
                </a:solidFill>
              </a:rPr>
              <a:t>Arzular/niyetler sonuçlardan farklıdır</a:t>
            </a:r>
          </a:p>
          <a:p>
            <a:pPr marL="858838" lvl="2" indent="-514350">
              <a:lnSpc>
                <a:spcPct val="120000"/>
              </a:lnSpc>
              <a:buFont typeface="+mj-ea"/>
              <a:buAutoNum type="circleNumDbPlain"/>
            </a:pPr>
            <a:r>
              <a:rPr lang="en-US" sz="2800" b="1" dirty="0">
                <a:solidFill>
                  <a:srgbClr val="000090"/>
                </a:solidFill>
              </a:rPr>
              <a:t>G</a:t>
            </a:r>
            <a:r>
              <a:rPr lang="tr-TR" sz="2800" b="1" dirty="0" err="1">
                <a:solidFill>
                  <a:srgbClr val="000090"/>
                </a:solidFill>
              </a:rPr>
              <a:t>erçekler</a:t>
            </a:r>
            <a:r>
              <a:rPr lang="tr-TR" sz="2800" b="1" dirty="0">
                <a:solidFill>
                  <a:srgbClr val="000090"/>
                </a:solidFill>
              </a:rPr>
              <a:t> hayalleri </a:t>
            </a:r>
            <a:r>
              <a:rPr lang="tr-TR" sz="2800" b="1" dirty="0" err="1">
                <a:solidFill>
                  <a:srgbClr val="000090"/>
                </a:solidFill>
              </a:rPr>
              <a:t>sınılandıramaz</a:t>
            </a:r>
            <a:endParaRPr lang="tr-TR" sz="2800" b="1" dirty="0">
              <a:solidFill>
                <a:srgbClr val="000090"/>
              </a:solidFill>
            </a:endParaRPr>
          </a:p>
          <a:p>
            <a:pPr marL="858838" lvl="2" indent="-514350">
              <a:lnSpc>
                <a:spcPct val="120000"/>
              </a:lnSpc>
              <a:buFont typeface="+mj-ea"/>
              <a:buAutoNum type="circleNumDbPlain"/>
            </a:pPr>
            <a:r>
              <a:rPr lang="tr-TR" sz="2800" b="1" dirty="0">
                <a:solidFill>
                  <a:srgbClr val="000090"/>
                </a:solidFill>
              </a:rPr>
              <a:t>Zihin özel ve bireyseldir</a:t>
            </a:r>
          </a:p>
          <a:p>
            <a:pPr marL="858838" lvl="2" indent="-514350">
              <a:lnSpc>
                <a:spcPct val="120000"/>
              </a:lnSpc>
              <a:buFont typeface="+mj-ea"/>
              <a:buAutoNum type="circleNumDbPlain"/>
            </a:pPr>
            <a:r>
              <a:rPr lang="en-US" sz="2800" b="1" dirty="0">
                <a:solidFill>
                  <a:srgbClr val="000090"/>
                </a:solidFill>
              </a:rPr>
              <a:t>B</a:t>
            </a:r>
            <a:r>
              <a:rPr lang="tr-TR" sz="2800" b="1" dirty="0">
                <a:solidFill>
                  <a:srgbClr val="000090"/>
                </a:solidFill>
              </a:rPr>
              <a:t>eden zihin değildir</a:t>
            </a:r>
          </a:p>
          <a:p>
            <a:pPr marL="344488" lvl="2" indent="0">
              <a:lnSpc>
                <a:spcPct val="120000"/>
              </a:lnSpc>
              <a:buNone/>
            </a:pPr>
            <a:endParaRPr lang="tr-TR" sz="2800" dirty="0"/>
          </a:p>
          <a:p>
            <a:pPr marL="457200" indent="-457200">
              <a:lnSpc>
                <a:spcPct val="120000"/>
              </a:lnSpc>
              <a:buFont typeface="Wingdings" charset="2"/>
              <a:buChar char="ü"/>
            </a:pPr>
            <a:endParaRPr lang="tr-TR" sz="2800" dirty="0"/>
          </a:p>
          <a:p>
            <a:pPr>
              <a:lnSpc>
                <a:spcPct val="120000"/>
              </a:lnSpc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77579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6839" b="6839"/>
          <a:stretch>
            <a:fillRect/>
          </a:stretch>
        </p:blipFill>
        <p:spPr>
          <a:xfrm>
            <a:off x="1519572" y="0"/>
            <a:ext cx="9148428" cy="6858000"/>
          </a:xfrm>
        </p:spPr>
      </p:pic>
      <p:sp>
        <p:nvSpPr>
          <p:cNvPr id="5" name="Rectangle 4"/>
          <p:cNvSpPr/>
          <p:nvPr/>
        </p:nvSpPr>
        <p:spPr>
          <a:xfrm>
            <a:off x="2495601" y="332657"/>
            <a:ext cx="6912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>
                <a:solidFill>
                  <a:schemeClr val="bg1"/>
                </a:solidFill>
              </a:rPr>
              <a:t>Gerçek ve inançlar farklı olabilirler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9536" y="1412777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tr-TR" sz="2800" dirty="0">
                <a:solidFill>
                  <a:srgbClr val="FFFFFF"/>
                </a:solidFill>
              </a:rPr>
              <a:t>Düşünceler, inançlar her zaman gerçeğin kendisini yansıtmayabilir. </a:t>
            </a:r>
          </a:p>
          <a:p>
            <a:pPr marL="457200" indent="-457200">
              <a:buFont typeface="Wingdings" charset="2"/>
              <a:buChar char="ü"/>
            </a:pPr>
            <a:r>
              <a:rPr lang="tr-TR" sz="2800" dirty="0">
                <a:solidFill>
                  <a:srgbClr val="FFFFFF"/>
                </a:solidFill>
              </a:rPr>
              <a:t>Dünya küre şeklinde olmasına rağmen, bazı kişiler dünyanın düz olduğuna dair yanlış bir inanca sahip olabilirler.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8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1063" r="1063"/>
          <a:stretch>
            <a:fillRect/>
          </a:stretch>
        </p:blipFill>
        <p:spPr>
          <a:xfrm>
            <a:off x="1524000" y="-99392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524000" y="4653137"/>
            <a:ext cx="6918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/>
              <a:t>Arzular ve sonuçlar farklı olabilirler.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460627" y="5157192"/>
            <a:ext cx="7184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solidFill>
                  <a:srgbClr val="FFFFFF"/>
                </a:solidFill>
              </a:rPr>
              <a:t>Planlamak ve uygulamak farklı şeylerdir. 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9536" y="6165305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Mısır’a gitmeyi planlayabiliriz, ama </a:t>
            </a:r>
            <a:r>
              <a:rPr lang="tr-TR" sz="2800" dirty="0" err="1"/>
              <a:t>gidemeyebiliz</a:t>
            </a:r>
            <a:r>
              <a:rPr lang="tr-TR" sz="2800" dirty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8675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4805" r="4805"/>
          <a:stretch>
            <a:fillRect/>
          </a:stretch>
        </p:blipFill>
        <p:spPr>
          <a:xfrm>
            <a:off x="1524001" y="0"/>
            <a:ext cx="9170015" cy="6858000"/>
          </a:xfrm>
        </p:spPr>
      </p:pic>
      <p:sp>
        <p:nvSpPr>
          <p:cNvPr id="5" name="Rectangle 4"/>
          <p:cNvSpPr/>
          <p:nvPr/>
        </p:nvSpPr>
        <p:spPr>
          <a:xfrm>
            <a:off x="5735960" y="2780928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>
                <a:solidFill>
                  <a:srgbClr val="FFFFFF"/>
                </a:solidFill>
              </a:rPr>
              <a:t>Gerçek hayali kısıtlamaz.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7848" y="4149080"/>
            <a:ext cx="3744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tr-TR" sz="2800" dirty="0">
                <a:solidFill>
                  <a:srgbClr val="FFFFFF"/>
                </a:solidFill>
              </a:rPr>
              <a:t>Uçan bir ev</a:t>
            </a:r>
          </a:p>
          <a:p>
            <a:pPr marL="457200" indent="-457200">
              <a:buFont typeface="Wingdings" charset="2"/>
              <a:buChar char="ü"/>
            </a:pPr>
            <a:r>
              <a:rPr lang="tr-TR" sz="2800" dirty="0">
                <a:solidFill>
                  <a:srgbClr val="FFFFFF"/>
                </a:solidFill>
              </a:rPr>
              <a:t>Tek boynuzlu bir at</a:t>
            </a:r>
          </a:p>
          <a:p>
            <a:pPr marL="457200" indent="-457200">
              <a:buFont typeface="Wingdings" charset="2"/>
              <a:buChar char="ü"/>
            </a:pPr>
            <a:r>
              <a:rPr lang="tr-TR" sz="2800" dirty="0">
                <a:solidFill>
                  <a:srgbClr val="FFFFFF"/>
                </a:solidFill>
              </a:rPr>
              <a:t>Ölümsüz bir yaşam</a:t>
            </a:r>
          </a:p>
          <a:p>
            <a:pPr marL="457200" indent="-457200">
              <a:buFont typeface="Wingdings" charset="2"/>
              <a:buChar char="ü"/>
            </a:pPr>
            <a:r>
              <a:rPr lang="tr-TR" sz="2800" dirty="0">
                <a:solidFill>
                  <a:srgbClr val="FFFFFF"/>
                </a:solidFill>
              </a:rPr>
              <a:t>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20002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3512" y="476673"/>
            <a:ext cx="3236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>
                <a:solidFill>
                  <a:srgbClr val="FFFFFF"/>
                </a:solidFill>
              </a:rPr>
              <a:t>Zihin bireyseldir.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6588" y="4365105"/>
            <a:ext cx="54114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rgbClr val="FFFFFF"/>
                </a:solidFill>
              </a:rPr>
              <a:t>Herkesin kendine has kişisel zihni olduğundan, bireyler arasında inançlar, düşünceler, tavırlar ve davranışlar </a:t>
            </a:r>
            <a:r>
              <a:rPr lang="tr-TR" sz="2800" dirty="0">
                <a:solidFill>
                  <a:schemeClr val="bg1"/>
                </a:solidFill>
              </a:rPr>
              <a:t>farklılık göstermektedir.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40135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Yeşi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306</TotalTime>
  <Words>632</Words>
  <Application>Microsoft Office PowerPoint</Application>
  <PresentationFormat>Geniş ekran</PresentationFormat>
  <Paragraphs>77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Mangal</vt:lpstr>
      <vt:lpstr>Wingdings</vt:lpstr>
      <vt:lpstr>Wingdings 3</vt:lpstr>
      <vt:lpstr>Duman</vt:lpstr>
      <vt:lpstr> GELİŞİM KURAMLARI</vt:lpstr>
      <vt:lpstr>ZİHİN KURAMI</vt:lpstr>
      <vt:lpstr>ZİHİN KURAMI</vt:lpstr>
      <vt:lpstr>ZİHİN KURAMI</vt:lpstr>
      <vt:lpstr> ZİHİN KURAMI</vt:lpstr>
      <vt:lpstr>PowerPoint Sunusu</vt:lpstr>
      <vt:lpstr>PowerPoint Sunusu</vt:lpstr>
      <vt:lpstr>PowerPoint Sunusu</vt:lpstr>
      <vt:lpstr>PowerPoint Sunusu</vt:lpstr>
      <vt:lpstr>PowerPoint Sunusu</vt:lpstr>
      <vt:lpstr>ZİHİN KURAMI</vt:lpstr>
      <vt:lpstr>Başkalarının niyetlerini anlamaya yönelik beceriler beş aşamada gerçekleşir; </vt:lpstr>
      <vt:lpstr>Düşüncenin / Zihnin var olması  </vt:lpstr>
      <vt:lpstr>Fiziksel dünya ile bağlantı kurabilme</vt:lpstr>
      <vt:lpstr>Düşünce ile fiziksel dünya arasındaki  ayrımı yapabilme</vt:lpstr>
      <vt:lpstr>Düşüncenin / Zihnin nesne ve olayları  doğru ve yanlış olarak temsil edebilmesi</vt:lpstr>
      <vt:lpstr>Düşüncenin / Zihnin duygusal deneyimler ver gerçeleri anlamlarımda aracı olması </vt:lpstr>
      <vt:lpstr>Kaynakça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GELİŞİM KURAMLARI GİRİŞ</dc:title>
  <dc:creator>asus</dc:creator>
  <cp:lastModifiedBy>Emin Demir</cp:lastModifiedBy>
  <cp:revision>32</cp:revision>
  <dcterms:created xsi:type="dcterms:W3CDTF">2017-09-25T14:34:57Z</dcterms:created>
  <dcterms:modified xsi:type="dcterms:W3CDTF">2020-05-04T21:29:14Z</dcterms:modified>
</cp:coreProperties>
</file>