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6" r:id="rId6"/>
    <p:sldId id="265" r:id="rId7"/>
    <p:sldId id="267" r:id="rId8"/>
    <p:sldId id="262"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564926-B698-4CCD-A32C-1D9F7C8EA9E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DD8A9DB-58B3-45D2-AA79-7F0019244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F4972FA-8F4B-4F1D-B0AF-BAD47BA794E2}"/>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E5C44513-DBB0-4A91-9CB2-2A1350D50BE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E8AB2F-511F-445D-AFAB-BA66C86D0280}"/>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41433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550D4EA-901B-425E-B117-72DCAB51061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BDA6D3A-7C9D-4639-8FE2-597719551ED8}"/>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94601CA-B91F-4C5E-877F-468A03EC40B6}"/>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146B76CF-D1E2-4589-BD42-8F402CA79EB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7461BC8-53E0-4AF3-82DC-D32357D27B41}"/>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53906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74C06F9-819E-453E-926D-AE588BD90E6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B5DE8A1-E329-4EB0-B033-673F20F742EA}"/>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49BE1CC-47F3-482A-918F-634C8E4F1AC4}"/>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A2AD4C42-5ED6-4624-A2D6-DF4EBB989E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F4B72A-DDAB-4DBE-B9F7-2BE52DC63AEE}"/>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68395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36065CC-6576-421D-B068-39A4B1B69AB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71BFBAF-B8A3-4088-B654-161617B4AA98}"/>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69B3949-BBE7-45E1-A979-D64BD241D329}"/>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CDB7DD0C-6D89-4990-99F2-171A806785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1C2BE6C-AA40-49B7-83C3-032B413116A5}"/>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49826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7A36BD1-602A-4E03-8A54-85D048E2612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1E40850-6B45-4556-9E06-C492AAA9A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8498DA85-682D-4CB3-9F7B-64401A53E12A}"/>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1C897C1E-36C5-45BF-8352-4E0FA0529BA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AC1A3A-FEF2-444D-90FC-F6121EEDEF4F}"/>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209775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6F2A6BF-A043-4FCB-802D-17C598EB58B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D1AEDC4-778E-47A5-87E1-643705E9DC7B}"/>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C133F58-50DD-499F-9730-15936704133E}"/>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316FD37-B4A2-4DCF-ADAA-960A17A9E6FA}"/>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6" name="Alt Bilgi Yer Tutucusu 5">
            <a:extLst>
              <a:ext uri="{FF2B5EF4-FFF2-40B4-BE49-F238E27FC236}">
                <a16:creationId xmlns:a16="http://schemas.microsoft.com/office/drawing/2014/main" id="{75A48401-FE7B-451E-987B-0BB0050044A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F6E1299-96F3-46E4-A6BC-179142D09459}"/>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143683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9B3E92-56E8-4B20-BBA9-94088E186D9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1AE3B06-0B23-4211-9B82-A1354049EC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92E47941-6E62-42D4-8642-47B93669408D}"/>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76F9871-CB48-47E8-A64F-E6FB2FD43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989EDF9-70C2-46E8-88C0-204C16A9468B}"/>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8AA903C-8503-4C4B-A99F-D1FC8E375BB2}"/>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8" name="Alt Bilgi Yer Tutucusu 7">
            <a:extLst>
              <a:ext uri="{FF2B5EF4-FFF2-40B4-BE49-F238E27FC236}">
                <a16:creationId xmlns:a16="http://schemas.microsoft.com/office/drawing/2014/main" id="{D777D919-CE41-4D64-A69F-E2AF3F4C033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535C495-1865-433A-A2DE-6902EB0510D7}"/>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56396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A677667-5308-4084-88C9-02D28B69084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5D8A171-CD56-463C-A5D5-607282E00AC6}"/>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4" name="Alt Bilgi Yer Tutucusu 3">
            <a:extLst>
              <a:ext uri="{FF2B5EF4-FFF2-40B4-BE49-F238E27FC236}">
                <a16:creationId xmlns:a16="http://schemas.microsoft.com/office/drawing/2014/main" id="{919F278B-340B-44BC-9B62-61E38104209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DBCF793-1C52-4AD5-899B-E74E61B6BB67}"/>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3954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4218D30-AB62-452F-B0FB-A03A11791C93}"/>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3" name="Alt Bilgi Yer Tutucusu 2">
            <a:extLst>
              <a:ext uri="{FF2B5EF4-FFF2-40B4-BE49-F238E27FC236}">
                <a16:creationId xmlns:a16="http://schemas.microsoft.com/office/drawing/2014/main" id="{FB716B68-840E-4D4F-8AAB-21F751BC570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26FD14E-0EFD-48F0-A16B-67BA0495EE34}"/>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379402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9C0ECDD-087C-4B75-ABAD-01DE1A99685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7EBA5E9-7929-4424-B360-EA43E7235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C873BC7-342E-47E0-BFF3-7A1A5CE9F9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CBFFC62-189D-41F6-82BE-AFAF5E0129FE}"/>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6" name="Alt Bilgi Yer Tutucusu 5">
            <a:extLst>
              <a:ext uri="{FF2B5EF4-FFF2-40B4-BE49-F238E27FC236}">
                <a16:creationId xmlns:a16="http://schemas.microsoft.com/office/drawing/2014/main" id="{ECB0B6CF-B8C2-425A-8772-12CE906DF2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BFC501D-C954-41C4-9985-19E2672DD488}"/>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26291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6432326-459B-404A-A6EF-2EB7B46AFDA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07A9514-629C-4B97-9BD3-648D568230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49BF11B-2456-4CE8-8F47-40154A70D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D0A853AA-1FE2-4607-BFF2-BFE94273DC8E}"/>
              </a:ext>
            </a:extLst>
          </p:cNvPr>
          <p:cNvSpPr>
            <a:spLocks noGrp="1"/>
          </p:cNvSpPr>
          <p:nvPr>
            <p:ph type="dt" sz="half" idx="10"/>
          </p:nvPr>
        </p:nvSpPr>
        <p:spPr/>
        <p:txBody>
          <a:bodyPr/>
          <a:lstStyle/>
          <a:p>
            <a:fld id="{1157BE91-AB97-443A-A636-5747DBCCE45A}" type="datetimeFigureOut">
              <a:rPr lang="tr-TR" smtClean="0"/>
              <a:t>3.05.2020</a:t>
            </a:fld>
            <a:endParaRPr lang="tr-TR"/>
          </a:p>
        </p:txBody>
      </p:sp>
      <p:sp>
        <p:nvSpPr>
          <p:cNvPr id="6" name="Alt Bilgi Yer Tutucusu 5">
            <a:extLst>
              <a:ext uri="{FF2B5EF4-FFF2-40B4-BE49-F238E27FC236}">
                <a16:creationId xmlns:a16="http://schemas.microsoft.com/office/drawing/2014/main" id="{500C9C99-64C8-452B-8320-FAECAA2D06D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DC6149-9530-400D-84BF-9347C9F571C2}"/>
              </a:ext>
            </a:extLst>
          </p:cNvPr>
          <p:cNvSpPr>
            <a:spLocks noGrp="1"/>
          </p:cNvSpPr>
          <p:nvPr>
            <p:ph type="sldNum" sz="quarter" idx="12"/>
          </p:nvPr>
        </p:nvSpPr>
        <p:spPr/>
        <p:txBody>
          <a:bodyPr/>
          <a:lstStyle/>
          <a:p>
            <a:fld id="{722FC1E6-D8A8-499E-9AEB-40A0B979CF03}" type="slidenum">
              <a:rPr lang="tr-TR" smtClean="0"/>
              <a:t>‹#›</a:t>
            </a:fld>
            <a:endParaRPr lang="tr-TR"/>
          </a:p>
        </p:txBody>
      </p:sp>
    </p:spTree>
    <p:extLst>
      <p:ext uri="{BB962C8B-B14F-4D97-AF65-F5344CB8AC3E}">
        <p14:creationId xmlns:p14="http://schemas.microsoft.com/office/powerpoint/2010/main" val="156578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3B64D03-3882-480F-B666-5110F38774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C6010C5-ACE5-439D-BF12-8994468879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D40E7D4-C8D4-4922-8515-82C4ABD96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7BE91-AB97-443A-A636-5747DBCCE45A}" type="datetimeFigureOut">
              <a:rPr lang="tr-TR" smtClean="0"/>
              <a:t>3.05.2020</a:t>
            </a:fld>
            <a:endParaRPr lang="tr-TR"/>
          </a:p>
        </p:txBody>
      </p:sp>
      <p:sp>
        <p:nvSpPr>
          <p:cNvPr id="5" name="Alt Bilgi Yer Tutucusu 4">
            <a:extLst>
              <a:ext uri="{FF2B5EF4-FFF2-40B4-BE49-F238E27FC236}">
                <a16:creationId xmlns:a16="http://schemas.microsoft.com/office/drawing/2014/main" id="{4191EC6C-8F45-4156-B784-29E383C47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5F5C6EC-6673-4F2E-9492-51347A354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FC1E6-D8A8-499E-9AEB-40A0B979CF03}" type="slidenum">
              <a:rPr lang="tr-TR" smtClean="0"/>
              <a:t>‹#›</a:t>
            </a:fld>
            <a:endParaRPr lang="tr-TR"/>
          </a:p>
        </p:txBody>
      </p:sp>
    </p:spTree>
    <p:extLst>
      <p:ext uri="{BB962C8B-B14F-4D97-AF65-F5344CB8AC3E}">
        <p14:creationId xmlns:p14="http://schemas.microsoft.com/office/powerpoint/2010/main" val="378427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3C5D3825-888C-4E98-81A1-15911E4B5C7B}"/>
              </a:ext>
            </a:extLst>
          </p:cNvPr>
          <p:cNvSpPr>
            <a:spLocks noGrp="1"/>
          </p:cNvSpPr>
          <p:nvPr>
            <p:ph type="ctrTitle"/>
          </p:nvPr>
        </p:nvSpPr>
        <p:spPr>
          <a:xfrm>
            <a:off x="5445299" y="4592325"/>
            <a:ext cx="5946579" cy="1514185"/>
          </a:xfrm>
        </p:spPr>
        <p:txBody>
          <a:bodyPr anchor="t">
            <a:normAutofit fontScale="90000"/>
          </a:bodyPr>
          <a:lstStyle/>
          <a:p>
            <a:pPr algn="r"/>
            <a:r>
              <a:rPr lang="tr-TR" sz="3700" dirty="0">
                <a:solidFill>
                  <a:srgbClr val="000000"/>
                </a:solidFill>
                <a:latin typeface="Calibri" panose="020F0502020204030204" pitchFamily="34" charset="0"/>
                <a:cs typeface="Calibri" panose="020F0502020204030204" pitchFamily="34" charset="0"/>
              </a:rPr>
              <a:t>Havuzda Yapılan Su Sporlarının İçeriklerinin Tanıtılması-4</a:t>
            </a:r>
          </a:p>
        </p:txBody>
      </p:sp>
      <p:sp>
        <p:nvSpPr>
          <p:cNvPr id="14"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ankara Ã¼niversitesi ile ilgili gÃ¶rsel sonucu">
            <a:extLst>
              <a:ext uri="{FF2B5EF4-FFF2-40B4-BE49-F238E27FC236}">
                <a16:creationId xmlns:a16="http://schemas.microsoft.com/office/drawing/2014/main" id="{884C9DFF-9625-4B33-9D8F-3A937CCDE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181" y="2839031"/>
            <a:ext cx="3163437" cy="3163437"/>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descr="Ä°lgili resim">
            <a:extLst>
              <a:ext uri="{FF2B5EF4-FFF2-40B4-BE49-F238E27FC236}">
                <a16:creationId xmlns:a16="http://schemas.microsoft.com/office/drawing/2014/main" id="{89480AAB-79AE-4D9F-B3D6-A436AA77267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18595" y="573467"/>
            <a:ext cx="2754249" cy="137712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58CD3878-A67F-41A5-AF9B-073DAB05E710}"/>
              </a:ext>
            </a:extLst>
          </p:cNvPr>
          <p:cNvSpPr/>
          <p:nvPr/>
        </p:nvSpPr>
        <p:spPr>
          <a:xfrm>
            <a:off x="5418595" y="4451684"/>
            <a:ext cx="6131721" cy="1696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6574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su topu ile ilgili gÃ¶rsel sonucu">
            <a:extLst>
              <a:ext uri="{FF2B5EF4-FFF2-40B4-BE49-F238E27FC236}">
                <a16:creationId xmlns:a16="http://schemas.microsoft.com/office/drawing/2014/main" id="{03D941B8-C3CA-4DC6-A09D-641394B6AF5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0751" r="27248" b="-1"/>
          <a:stretch/>
        </p:blipFill>
        <p:spPr bwMode="auto">
          <a:xfrm>
            <a:off x="5491133" y="286529"/>
            <a:ext cx="2275744" cy="2275744"/>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7" name="Picture 4" descr="su voleybolu ile ilgili gÃ¶rsel sonucu">
            <a:extLst>
              <a:ext uri="{FF2B5EF4-FFF2-40B4-BE49-F238E27FC236}">
                <a16:creationId xmlns:a16="http://schemas.microsoft.com/office/drawing/2014/main" id="{A7AEB1E9-9407-449A-9187-818FF5866B2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a:stretch/>
        </p:blipFill>
        <p:spPr bwMode="auto">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6" name="Picture 6" descr="su basketbolu ile ilgili gÃ¶rsel sonucu">
            <a:extLst>
              <a:ext uri="{FF2B5EF4-FFF2-40B4-BE49-F238E27FC236}">
                <a16:creationId xmlns:a16="http://schemas.microsoft.com/office/drawing/2014/main" id="{2DD2C1DF-FEEE-4DED-86E5-2BF15D12769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1" b="14265"/>
          <a:stretch/>
        </p:blipFill>
        <p:spPr bwMode="auto">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8" name="Picture 8" descr="havuzda kano ile ilgili gÃ¶rsel sonucu">
            <a:extLst>
              <a:ext uri="{FF2B5EF4-FFF2-40B4-BE49-F238E27FC236}">
                <a16:creationId xmlns:a16="http://schemas.microsoft.com/office/drawing/2014/main" id="{9D4692EA-D1E6-42AC-9969-1A25A4F9B7E2}"/>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6564" r="15197" b="-1"/>
          <a:stretch/>
        </p:blipFill>
        <p:spPr bwMode="auto">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8557749F-B943-4D30-8F08-8AA92F25A8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310EE21A-596D-459C-9631-02D8B096B462}"/>
              </a:ext>
            </a:extLst>
          </p:cNvPr>
          <p:cNvSpPr>
            <a:spLocks noGrp="1"/>
          </p:cNvSpPr>
          <p:nvPr>
            <p:ph type="title"/>
          </p:nvPr>
        </p:nvSpPr>
        <p:spPr>
          <a:xfrm>
            <a:off x="811845" y="802955"/>
            <a:ext cx="4283082" cy="1454051"/>
          </a:xfrm>
        </p:spPr>
        <p:txBody>
          <a:bodyPr>
            <a:normAutofit/>
          </a:bodyPr>
          <a:lstStyle/>
          <a:p>
            <a:r>
              <a:rPr lang="tr-TR" sz="4000" b="1" dirty="0">
                <a:solidFill>
                  <a:srgbClr val="0070C0"/>
                </a:solidFill>
                <a:latin typeface="Calibri" panose="020F0502020204030204" pitchFamily="34" charset="0"/>
                <a:cs typeface="Calibri" panose="020F0502020204030204" pitchFamily="34" charset="0"/>
              </a:rPr>
              <a:t>Ders İçeriği</a:t>
            </a:r>
          </a:p>
        </p:txBody>
      </p:sp>
      <p:sp>
        <p:nvSpPr>
          <p:cNvPr id="3" name="İçerik Yer Tutucusu 2">
            <a:extLst>
              <a:ext uri="{FF2B5EF4-FFF2-40B4-BE49-F238E27FC236}">
                <a16:creationId xmlns:a16="http://schemas.microsoft.com/office/drawing/2014/main" id="{0581A459-A892-49D7-83F4-F5B2BD6EBBB0}"/>
              </a:ext>
            </a:extLst>
          </p:cNvPr>
          <p:cNvSpPr>
            <a:spLocks noGrp="1"/>
          </p:cNvSpPr>
          <p:nvPr>
            <p:ph idx="1"/>
          </p:nvPr>
        </p:nvSpPr>
        <p:spPr>
          <a:xfrm>
            <a:off x="808232" y="2421682"/>
            <a:ext cx="4282740" cy="3639289"/>
          </a:xfrm>
        </p:spPr>
        <p:txBody>
          <a:bodyPr anchor="ctr">
            <a:normAutofit/>
          </a:bodyPr>
          <a:lstStyle/>
          <a:p>
            <a:r>
              <a:rPr lang="tr-TR" sz="2400" b="1" dirty="0">
                <a:solidFill>
                  <a:srgbClr val="000000"/>
                </a:solidFill>
                <a:latin typeface="Calibri" panose="020F0502020204030204" pitchFamily="34" charset="0"/>
                <a:cs typeface="Calibri" panose="020F0502020204030204" pitchFamily="34" charset="0"/>
              </a:rPr>
              <a:t>Yüzme</a:t>
            </a:r>
          </a:p>
          <a:p>
            <a:r>
              <a:rPr lang="tr-TR" sz="2400" b="1" dirty="0">
                <a:solidFill>
                  <a:srgbClr val="000000"/>
                </a:solidFill>
                <a:latin typeface="Calibri" panose="020F0502020204030204" pitchFamily="34" charset="0"/>
                <a:cs typeface="Calibri" panose="020F0502020204030204" pitchFamily="34" charset="0"/>
              </a:rPr>
              <a:t>Yüzme Stilleri</a:t>
            </a:r>
            <a:endParaRPr lang="es-ES" sz="2400" b="1" dirty="0">
              <a:solidFill>
                <a:srgbClr val="000000"/>
              </a:solidFill>
              <a:latin typeface="Calibri" panose="020F0502020204030204" pitchFamily="34" charset="0"/>
              <a:cs typeface="Calibri" panose="020F0502020204030204" pitchFamily="34" charset="0"/>
            </a:endParaRPr>
          </a:p>
          <a:p>
            <a:pPr marL="0" indent="0">
              <a:buNone/>
            </a:pPr>
            <a:endParaRPr lang="tr-TR" sz="2400" dirty="0">
              <a:solidFill>
                <a:srgbClr val="000000"/>
              </a:solidFill>
            </a:endParaRPr>
          </a:p>
        </p:txBody>
      </p:sp>
    </p:spTree>
    <p:extLst>
      <p:ext uri="{BB962C8B-B14F-4D97-AF65-F5344CB8AC3E}">
        <p14:creationId xmlns:p14="http://schemas.microsoft.com/office/powerpoint/2010/main" val="300398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YÜZEREK FORMDA KAL! | FitBlog.com.tr">
            <a:extLst>
              <a:ext uri="{FF2B5EF4-FFF2-40B4-BE49-F238E27FC236}">
                <a16:creationId xmlns:a16="http://schemas.microsoft.com/office/drawing/2014/main" id="{5C88459E-3C68-4FEF-B0BB-C7253AC4ED4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37765" r="-1"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Unvan 1">
            <a:extLst>
              <a:ext uri="{FF2B5EF4-FFF2-40B4-BE49-F238E27FC236}">
                <a16:creationId xmlns:a16="http://schemas.microsoft.com/office/drawing/2014/main" id="{1186E17B-6974-4342-956D-3E3D3771BF0B}"/>
              </a:ext>
            </a:extLst>
          </p:cNvPr>
          <p:cNvSpPr>
            <a:spLocks noGrp="1"/>
          </p:cNvSpPr>
          <p:nvPr>
            <p:ph type="title"/>
          </p:nvPr>
        </p:nvSpPr>
        <p:spPr>
          <a:xfrm>
            <a:off x="804998" y="798445"/>
            <a:ext cx="4803636" cy="1311664"/>
          </a:xfrm>
        </p:spPr>
        <p:txBody>
          <a:bodyPr>
            <a:normAutofit/>
          </a:bodyPr>
          <a:lstStyle/>
          <a:p>
            <a:r>
              <a:rPr lang="tr-TR" b="1">
                <a:solidFill>
                  <a:srgbClr val="000000"/>
                </a:solidFill>
                <a:latin typeface="Calibri" panose="020F0502020204030204" pitchFamily="34" charset="0"/>
                <a:cs typeface="Calibri" panose="020F0502020204030204" pitchFamily="34" charset="0"/>
              </a:rPr>
              <a:t>Yüzme</a:t>
            </a:r>
          </a:p>
        </p:txBody>
      </p:sp>
      <p:sp>
        <p:nvSpPr>
          <p:cNvPr id="3" name="İçerik Yer Tutucusu 2">
            <a:extLst>
              <a:ext uri="{FF2B5EF4-FFF2-40B4-BE49-F238E27FC236}">
                <a16:creationId xmlns:a16="http://schemas.microsoft.com/office/drawing/2014/main" id="{7976E62A-E20F-4465-A1F1-70C80A8341FA}"/>
              </a:ext>
            </a:extLst>
          </p:cNvPr>
          <p:cNvSpPr>
            <a:spLocks noGrp="1"/>
          </p:cNvSpPr>
          <p:nvPr>
            <p:ph idx="1"/>
          </p:nvPr>
        </p:nvSpPr>
        <p:spPr>
          <a:xfrm>
            <a:off x="804997" y="2272143"/>
            <a:ext cx="4706803" cy="3788830"/>
          </a:xfrm>
        </p:spPr>
        <p:txBody>
          <a:bodyPr anchor="ctr">
            <a:normAutofit/>
          </a:bodyPr>
          <a:lstStyle/>
          <a:p>
            <a:pPr algn="just"/>
            <a:r>
              <a:rPr lang="tr-TR" sz="2000" b="1" dirty="0">
                <a:solidFill>
                  <a:srgbClr val="000000"/>
                </a:solidFill>
                <a:latin typeface="Calibri" panose="020F0502020204030204" pitchFamily="34" charset="0"/>
                <a:cs typeface="Calibri" panose="020F0502020204030204" pitchFamily="34" charset="0"/>
              </a:rPr>
              <a:t>Yüzme diğer spor branşlarına göre, belli bir fiziksel özelliğe sahiptir. Suyun bir direnci vardır. Bu direnci aşmak belli </a:t>
            </a:r>
            <a:r>
              <a:rPr lang="tr-TR" sz="2000" b="1" dirty="0" err="1">
                <a:solidFill>
                  <a:srgbClr val="000000"/>
                </a:solidFill>
                <a:latin typeface="Calibri" panose="020F0502020204030204" pitchFamily="34" charset="0"/>
                <a:cs typeface="Calibri" panose="020F0502020204030204" pitchFamily="34" charset="0"/>
              </a:rPr>
              <a:t>motorik</a:t>
            </a:r>
            <a:r>
              <a:rPr lang="tr-TR" sz="2000" b="1" dirty="0">
                <a:solidFill>
                  <a:srgbClr val="000000"/>
                </a:solidFill>
                <a:latin typeface="Calibri" panose="020F0502020204030204" pitchFamily="34" charset="0"/>
                <a:cs typeface="Calibri" panose="020F0502020204030204" pitchFamily="34" charset="0"/>
              </a:rPr>
              <a:t> özellikleri gerektirir (kuvvet, sürat, dayanıklılık, esneklik).</a:t>
            </a:r>
          </a:p>
        </p:txBody>
      </p:sp>
      <p:sp>
        <p:nvSpPr>
          <p:cNvPr id="4" name="Dikdörtgen 3">
            <a:extLst>
              <a:ext uri="{FF2B5EF4-FFF2-40B4-BE49-F238E27FC236}">
                <a16:creationId xmlns:a16="http://schemas.microsoft.com/office/drawing/2014/main" id="{27C4C477-089C-44F5-B600-0436C44E0ABD}"/>
              </a:ext>
            </a:extLst>
          </p:cNvPr>
          <p:cNvSpPr/>
          <p:nvPr/>
        </p:nvSpPr>
        <p:spPr>
          <a:xfrm>
            <a:off x="601579" y="938463"/>
            <a:ext cx="3332747" cy="1179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0271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a:extLst>
              <a:ext uri="{FF2B5EF4-FFF2-40B4-BE49-F238E27FC236}">
                <a16:creationId xmlns:a16="http://schemas.microsoft.com/office/drawing/2014/main" id="{1186E17B-6974-4342-956D-3E3D3771BF0B}"/>
              </a:ext>
            </a:extLst>
          </p:cNvPr>
          <p:cNvSpPr>
            <a:spLocks noGrp="1"/>
          </p:cNvSpPr>
          <p:nvPr>
            <p:ph type="title"/>
          </p:nvPr>
        </p:nvSpPr>
        <p:spPr>
          <a:xfrm>
            <a:off x="804998" y="798445"/>
            <a:ext cx="4803636" cy="1311664"/>
          </a:xfrm>
        </p:spPr>
        <p:txBody>
          <a:bodyPr>
            <a:normAutofit/>
          </a:bodyPr>
          <a:lstStyle/>
          <a:p>
            <a:r>
              <a:rPr lang="tr-TR" b="1">
                <a:solidFill>
                  <a:srgbClr val="000000"/>
                </a:solidFill>
                <a:latin typeface="Calibri" panose="020F0502020204030204" pitchFamily="34" charset="0"/>
                <a:cs typeface="Calibri" panose="020F0502020204030204" pitchFamily="34" charset="0"/>
              </a:rPr>
              <a:t>Yüzme</a:t>
            </a:r>
          </a:p>
        </p:txBody>
      </p:sp>
      <p:sp>
        <p:nvSpPr>
          <p:cNvPr id="3" name="İçerik Yer Tutucusu 2">
            <a:extLst>
              <a:ext uri="{FF2B5EF4-FFF2-40B4-BE49-F238E27FC236}">
                <a16:creationId xmlns:a16="http://schemas.microsoft.com/office/drawing/2014/main" id="{7976E62A-E20F-4465-A1F1-70C80A8341FA}"/>
              </a:ext>
            </a:extLst>
          </p:cNvPr>
          <p:cNvSpPr>
            <a:spLocks noGrp="1"/>
          </p:cNvSpPr>
          <p:nvPr>
            <p:ph idx="1"/>
          </p:nvPr>
        </p:nvSpPr>
        <p:spPr>
          <a:xfrm>
            <a:off x="804997" y="2272143"/>
            <a:ext cx="4706803" cy="3788830"/>
          </a:xfrm>
        </p:spPr>
        <p:txBody>
          <a:bodyPr anchor="ctr">
            <a:normAutofit/>
          </a:bodyPr>
          <a:lstStyle/>
          <a:p>
            <a:pPr algn="just"/>
            <a:r>
              <a:rPr lang="tr-TR" sz="2000" b="1" dirty="0">
                <a:solidFill>
                  <a:srgbClr val="000000"/>
                </a:solidFill>
                <a:latin typeface="Calibri" panose="020F0502020204030204" pitchFamily="34" charset="0"/>
                <a:cs typeface="Calibri" panose="020F0502020204030204" pitchFamily="34" charset="0"/>
              </a:rPr>
              <a:t>En eski spor dallarından olan yüzme sporunun yararlarından bahsedecek olursak eğer , beden gelişiminde en etkili spor yöntemidir, vücudun tüm kaslarını çalıştıran temel sporlardan biridir.</a:t>
            </a:r>
          </a:p>
          <a:p>
            <a:pPr algn="just"/>
            <a:r>
              <a:rPr lang="tr-TR" sz="2000" b="1" dirty="0">
                <a:solidFill>
                  <a:srgbClr val="000000"/>
                </a:solidFill>
                <a:latin typeface="Calibri" panose="020F0502020204030204" pitchFamily="34" charset="0"/>
                <a:cs typeface="Calibri" panose="020F0502020204030204" pitchFamily="34" charset="0"/>
              </a:rPr>
              <a:t>Suyun direncine karşı yapılan bir spor olduğu için kasların kuvvetlenmesinde ve vücut direncini arttırmakta büyük katkı sağlamaktadır. Yüzme sporu yaşam disiplinini en iyi sağlayan spordur.</a:t>
            </a:r>
          </a:p>
        </p:txBody>
      </p:sp>
      <p:sp>
        <p:nvSpPr>
          <p:cNvPr id="139"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Stiller - Spor Alemi">
            <a:extLst>
              <a:ext uri="{FF2B5EF4-FFF2-40B4-BE49-F238E27FC236}">
                <a16:creationId xmlns:a16="http://schemas.microsoft.com/office/drawing/2014/main" id="{FA19CF12-25D4-42CB-A368-2038DB3964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321" r="9892" b="1"/>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27C4C477-089C-44F5-B600-0436C44E0ABD}"/>
              </a:ext>
            </a:extLst>
          </p:cNvPr>
          <p:cNvSpPr/>
          <p:nvPr/>
        </p:nvSpPr>
        <p:spPr>
          <a:xfrm>
            <a:off x="601579" y="938463"/>
            <a:ext cx="3332747" cy="1179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1742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1186E17B-6974-4342-956D-3E3D3771BF0B}"/>
              </a:ext>
            </a:extLst>
          </p:cNvPr>
          <p:cNvSpPr>
            <a:spLocks noGrp="1"/>
          </p:cNvSpPr>
          <p:nvPr>
            <p:ph type="title"/>
          </p:nvPr>
        </p:nvSpPr>
        <p:spPr>
          <a:xfrm>
            <a:off x="6094105" y="802955"/>
            <a:ext cx="4977976" cy="1454051"/>
          </a:xfrm>
        </p:spPr>
        <p:txBody>
          <a:bodyPr>
            <a:normAutofit/>
          </a:bodyPr>
          <a:lstStyle/>
          <a:p>
            <a:r>
              <a:rPr lang="tr-TR" b="1">
                <a:solidFill>
                  <a:srgbClr val="000000"/>
                </a:solidFill>
                <a:latin typeface="Calibri" panose="020F0502020204030204" pitchFamily="34" charset="0"/>
                <a:cs typeface="Calibri" panose="020F0502020204030204" pitchFamily="34" charset="0"/>
              </a:rPr>
              <a:t>Yüzme</a:t>
            </a:r>
          </a:p>
        </p:txBody>
      </p:sp>
      <p:sp>
        <p:nvSpPr>
          <p:cNvPr id="13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yüzme stilleri Archives - Brandlife">
            <a:extLst>
              <a:ext uri="{FF2B5EF4-FFF2-40B4-BE49-F238E27FC236}">
                <a16:creationId xmlns:a16="http://schemas.microsoft.com/office/drawing/2014/main" id="{43427983-542A-4497-9D40-5564E9F6BCE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2331" r="24135"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7976E62A-E20F-4465-A1F1-70C80A8341FA}"/>
              </a:ext>
            </a:extLst>
          </p:cNvPr>
          <p:cNvSpPr>
            <a:spLocks noGrp="1"/>
          </p:cNvSpPr>
          <p:nvPr>
            <p:ph idx="1"/>
          </p:nvPr>
        </p:nvSpPr>
        <p:spPr>
          <a:xfrm>
            <a:off x="6090574" y="2421682"/>
            <a:ext cx="4977578" cy="3639289"/>
          </a:xfrm>
        </p:spPr>
        <p:txBody>
          <a:bodyPr anchor="ctr">
            <a:normAutofit/>
          </a:bodyPr>
          <a:lstStyle/>
          <a:p>
            <a:pPr algn="just"/>
            <a:r>
              <a:rPr lang="tr-TR" sz="2000" b="1" dirty="0">
                <a:solidFill>
                  <a:srgbClr val="000000"/>
                </a:solidFill>
                <a:latin typeface="Calibri" panose="020F0502020204030204" pitchFamily="34" charset="0"/>
                <a:cs typeface="Calibri" panose="020F0502020204030204" pitchFamily="34" charset="0"/>
              </a:rPr>
              <a:t>Türkiye’de ilk yüzme yarışları Moda da yapılmıştır.(1937 )</a:t>
            </a:r>
          </a:p>
          <a:p>
            <a:pPr algn="just"/>
            <a:endParaRPr lang="tr-TR" sz="2000" b="1" dirty="0">
              <a:solidFill>
                <a:srgbClr val="000000"/>
              </a:solidFill>
              <a:latin typeface="Calibri" panose="020F0502020204030204" pitchFamily="34" charset="0"/>
              <a:cs typeface="Calibri" panose="020F0502020204030204" pitchFamily="34" charset="0"/>
            </a:endParaRPr>
          </a:p>
          <a:p>
            <a:pPr algn="just"/>
            <a:r>
              <a:rPr lang="tr-TR" sz="2000" b="1" dirty="0">
                <a:solidFill>
                  <a:srgbClr val="000000"/>
                </a:solidFill>
                <a:latin typeface="Calibri" panose="020F0502020204030204" pitchFamily="34" charset="0"/>
                <a:cs typeface="Calibri" panose="020F0502020204030204" pitchFamily="34" charset="0"/>
              </a:rPr>
              <a:t>1942 yılında Ortaköy’de inşa edilen ilk modern yüzme havuzu açılmıştır. Ülkemizde ve dünyada yaygınlaşan açık ve kapalı yüzme havuzları sayesinde yaz kış yüzme sporu yapılabilmektedir.</a:t>
            </a:r>
          </a:p>
        </p:txBody>
      </p:sp>
      <p:sp>
        <p:nvSpPr>
          <p:cNvPr id="4" name="Dikdörtgen 3">
            <a:extLst>
              <a:ext uri="{FF2B5EF4-FFF2-40B4-BE49-F238E27FC236}">
                <a16:creationId xmlns:a16="http://schemas.microsoft.com/office/drawing/2014/main" id="{27C4C477-089C-44F5-B600-0436C44E0ABD}"/>
              </a:ext>
            </a:extLst>
          </p:cNvPr>
          <p:cNvSpPr/>
          <p:nvPr/>
        </p:nvSpPr>
        <p:spPr>
          <a:xfrm>
            <a:off x="5848828" y="797029"/>
            <a:ext cx="3332747" cy="1179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9429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a:extLst>
              <a:ext uri="{FF2B5EF4-FFF2-40B4-BE49-F238E27FC236}">
                <a16:creationId xmlns:a16="http://schemas.microsoft.com/office/drawing/2014/main" id="{1186E17B-6974-4342-956D-3E3D3771BF0B}"/>
              </a:ext>
            </a:extLst>
          </p:cNvPr>
          <p:cNvSpPr>
            <a:spLocks noGrp="1"/>
          </p:cNvSpPr>
          <p:nvPr>
            <p:ph type="title"/>
          </p:nvPr>
        </p:nvSpPr>
        <p:spPr>
          <a:xfrm>
            <a:off x="6094105" y="802955"/>
            <a:ext cx="4977976" cy="1454051"/>
          </a:xfrm>
        </p:spPr>
        <p:txBody>
          <a:bodyPr>
            <a:normAutofit/>
          </a:bodyPr>
          <a:lstStyle/>
          <a:p>
            <a:r>
              <a:rPr lang="tr-TR" b="1">
                <a:solidFill>
                  <a:srgbClr val="000000"/>
                </a:solidFill>
                <a:latin typeface="Calibri" panose="020F0502020204030204" pitchFamily="34" charset="0"/>
                <a:cs typeface="Calibri" panose="020F0502020204030204" pitchFamily="34" charset="0"/>
              </a:rPr>
              <a:t>Yüzme Stilleri</a:t>
            </a:r>
          </a:p>
        </p:txBody>
      </p:sp>
      <p:sp>
        <p:nvSpPr>
          <p:cNvPr id="8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a:extLst>
              <a:ext uri="{FF2B5EF4-FFF2-40B4-BE49-F238E27FC236}">
                <a16:creationId xmlns:a16="http://schemas.microsoft.com/office/drawing/2014/main" id="{E5C0C8C8-2C89-46EA-A092-B9725C414033}"/>
              </a:ext>
            </a:extLst>
          </p:cNvPr>
          <p:cNvPicPr>
            <a:picLocks noChangeAspect="1"/>
          </p:cNvPicPr>
          <p:nvPr/>
        </p:nvPicPr>
        <p:blipFill rotWithShape="1">
          <a:blip r:embed="rId3">
            <a:alphaModFix/>
          </a:blip>
          <a:srcRect l="22580" r="13398"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İçerik Yer Tutucusu 2">
            <a:extLst>
              <a:ext uri="{FF2B5EF4-FFF2-40B4-BE49-F238E27FC236}">
                <a16:creationId xmlns:a16="http://schemas.microsoft.com/office/drawing/2014/main" id="{7976E62A-E20F-4465-A1F1-70C80A8341FA}"/>
              </a:ext>
            </a:extLst>
          </p:cNvPr>
          <p:cNvSpPr>
            <a:spLocks noGrp="1"/>
          </p:cNvSpPr>
          <p:nvPr>
            <p:ph idx="1"/>
          </p:nvPr>
        </p:nvSpPr>
        <p:spPr>
          <a:xfrm>
            <a:off x="6090574" y="2421682"/>
            <a:ext cx="4977578" cy="3639289"/>
          </a:xfrm>
        </p:spPr>
        <p:txBody>
          <a:bodyPr anchor="ctr">
            <a:normAutofit/>
          </a:bodyPr>
          <a:lstStyle/>
          <a:p>
            <a:r>
              <a:rPr lang="tr-TR" sz="2000" b="1">
                <a:solidFill>
                  <a:srgbClr val="000000"/>
                </a:solidFill>
                <a:latin typeface="Calibri" panose="020F0502020204030204" pitchFamily="34" charset="0"/>
                <a:cs typeface="Calibri" panose="020F0502020204030204" pitchFamily="34" charset="0"/>
              </a:rPr>
              <a:t>Serbest stil yüzme</a:t>
            </a:r>
          </a:p>
          <a:p>
            <a:r>
              <a:rPr lang="tr-TR" sz="2000" b="1">
                <a:solidFill>
                  <a:srgbClr val="000000"/>
                </a:solidFill>
                <a:latin typeface="Calibri" panose="020F0502020204030204" pitchFamily="34" charset="0"/>
                <a:cs typeface="Calibri" panose="020F0502020204030204" pitchFamily="34" charset="0"/>
              </a:rPr>
              <a:t>Kurbağalama yüzme</a:t>
            </a:r>
          </a:p>
          <a:p>
            <a:r>
              <a:rPr lang="tr-TR" sz="2000" b="1">
                <a:solidFill>
                  <a:srgbClr val="000000"/>
                </a:solidFill>
                <a:latin typeface="Calibri" panose="020F0502020204030204" pitchFamily="34" charset="0"/>
                <a:cs typeface="Calibri" panose="020F0502020204030204" pitchFamily="34" charset="0"/>
              </a:rPr>
              <a:t>Kelebekleme yüzme</a:t>
            </a:r>
          </a:p>
          <a:p>
            <a:r>
              <a:rPr lang="tr-TR" sz="2000" b="1">
                <a:solidFill>
                  <a:srgbClr val="000000"/>
                </a:solidFill>
                <a:latin typeface="Calibri" panose="020F0502020204030204" pitchFamily="34" charset="0"/>
                <a:cs typeface="Calibri" panose="020F0502020204030204" pitchFamily="34" charset="0"/>
              </a:rPr>
              <a:t>Sırtüstü yüzme</a:t>
            </a:r>
          </a:p>
          <a:p>
            <a:r>
              <a:rPr lang="tr-TR" sz="2000" b="1">
                <a:solidFill>
                  <a:srgbClr val="000000"/>
                </a:solidFill>
                <a:latin typeface="Calibri" panose="020F0502020204030204" pitchFamily="34" charset="0"/>
                <a:cs typeface="Calibri" panose="020F0502020204030204" pitchFamily="34" charset="0"/>
              </a:rPr>
              <a:t>Karışık yüzme</a:t>
            </a:r>
          </a:p>
        </p:txBody>
      </p:sp>
      <p:sp>
        <p:nvSpPr>
          <p:cNvPr id="4" name="Dikdörtgen 3">
            <a:extLst>
              <a:ext uri="{FF2B5EF4-FFF2-40B4-BE49-F238E27FC236}">
                <a16:creationId xmlns:a16="http://schemas.microsoft.com/office/drawing/2014/main" id="{27C4C477-089C-44F5-B600-0436C44E0ABD}"/>
              </a:ext>
            </a:extLst>
          </p:cNvPr>
          <p:cNvSpPr/>
          <p:nvPr/>
        </p:nvSpPr>
        <p:spPr>
          <a:xfrm>
            <a:off x="5897801" y="900062"/>
            <a:ext cx="5363123" cy="1179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5365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86E17B-6974-4342-956D-3E3D3771BF0B}"/>
              </a:ext>
            </a:extLst>
          </p:cNvPr>
          <p:cNvSpPr>
            <a:spLocks noGrp="1"/>
          </p:cNvSpPr>
          <p:nvPr>
            <p:ph type="title"/>
          </p:nvPr>
        </p:nvSpPr>
        <p:spPr>
          <a:xfrm>
            <a:off x="481013" y="3752849"/>
            <a:ext cx="3290887" cy="2452687"/>
          </a:xfrm>
        </p:spPr>
        <p:txBody>
          <a:bodyPr anchor="ctr">
            <a:normAutofit/>
          </a:bodyPr>
          <a:lstStyle/>
          <a:p>
            <a:r>
              <a:rPr lang="tr-TR" sz="3600" b="1">
                <a:latin typeface="Calibri" panose="020F0502020204030204" pitchFamily="34" charset="0"/>
                <a:cs typeface="Calibri" panose="020F0502020204030204" pitchFamily="34" charset="0"/>
              </a:rPr>
              <a:t>Yüzme</a:t>
            </a:r>
          </a:p>
        </p:txBody>
      </p:sp>
      <p:pic>
        <p:nvPicPr>
          <p:cNvPr id="1026" name="Picture 2" descr="Yüzme Stilleri Nelerdir – İzmir Yüzücü">
            <a:extLst>
              <a:ext uri="{FF2B5EF4-FFF2-40B4-BE49-F238E27FC236}">
                <a16:creationId xmlns:a16="http://schemas.microsoft.com/office/drawing/2014/main" id="{C24A7928-9335-4786-9487-FF38BFB22B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19" b="7613"/>
          <a:stretch/>
        </p:blipFill>
        <p:spPr bwMode="auto">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7976E62A-E20F-4465-A1F1-70C80A8341FA}"/>
              </a:ext>
            </a:extLst>
          </p:cNvPr>
          <p:cNvSpPr>
            <a:spLocks noGrp="1"/>
          </p:cNvSpPr>
          <p:nvPr>
            <p:ph idx="1"/>
          </p:nvPr>
        </p:nvSpPr>
        <p:spPr>
          <a:xfrm>
            <a:off x="4223982" y="3752850"/>
            <a:ext cx="7485413" cy="2452687"/>
          </a:xfrm>
        </p:spPr>
        <p:txBody>
          <a:bodyPr anchor="ctr">
            <a:normAutofit/>
          </a:bodyPr>
          <a:lstStyle/>
          <a:p>
            <a:pPr algn="just"/>
            <a:r>
              <a:rPr lang="tr-TR" sz="2000" b="1" dirty="0">
                <a:latin typeface="Calibri" panose="020F0502020204030204" pitchFamily="34" charset="0"/>
                <a:cs typeface="Calibri" panose="020F0502020204030204" pitchFamily="34" charset="0"/>
              </a:rPr>
              <a:t>Yüzme sporu, uluslararası standartlarda boyutu olan (50 metre, 8 kulvar) havuzlarda bedenin kulaç ve ayak hareketlerinden başka bir yardım almadan, her yarışmacının kendi kulvarında, serbest, sırtüstü, kelebek ve kurbağa stillerinin her birinde veya dördü birden karışık olarak, 50, 100, 200, 400, 800, 1500 metrelerde bireysel veya ekip olarak yaptıkları yarışmaya denir.</a:t>
            </a:r>
          </a:p>
        </p:txBody>
      </p:sp>
      <p:sp>
        <p:nvSpPr>
          <p:cNvPr id="4" name="Dikdörtgen 3">
            <a:extLst>
              <a:ext uri="{FF2B5EF4-FFF2-40B4-BE49-F238E27FC236}">
                <a16:creationId xmlns:a16="http://schemas.microsoft.com/office/drawing/2014/main" id="{27C4C477-089C-44F5-B600-0436C44E0ABD}"/>
              </a:ext>
            </a:extLst>
          </p:cNvPr>
          <p:cNvSpPr/>
          <p:nvPr/>
        </p:nvSpPr>
        <p:spPr>
          <a:xfrm>
            <a:off x="224171" y="4389644"/>
            <a:ext cx="3332747" cy="11790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91759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nkara Ã¼niversitesi ile ilgili gÃ¶rsel sonucu">
            <a:extLst>
              <a:ext uri="{FF2B5EF4-FFF2-40B4-BE49-F238E27FC236}">
                <a16:creationId xmlns:a16="http://schemas.microsoft.com/office/drawing/2014/main" id="{F6CA7370-59CC-4AFA-97C7-28FA3AF35D1C}"/>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6818" r="-2" b="20378"/>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5" name="Picture 2" descr="Ä°lgili resim">
            <a:extLst>
              <a:ext uri="{FF2B5EF4-FFF2-40B4-BE49-F238E27FC236}">
                <a16:creationId xmlns:a16="http://schemas.microsoft.com/office/drawing/2014/main" id="{863F934B-B48A-463F-A59F-E2CCBDC8AA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96" r="12809"/>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a:extLst>
              <a:ext uri="{FF2B5EF4-FFF2-40B4-BE49-F238E27FC236}">
                <a16:creationId xmlns:a16="http://schemas.microsoft.com/office/drawing/2014/main" id="{8C601D89-B26C-4130-A3C6-A868253BB378}"/>
              </a:ext>
            </a:extLst>
          </p:cNvPr>
          <p:cNvSpPr>
            <a:spLocks noGrp="1"/>
          </p:cNvSpPr>
          <p:nvPr>
            <p:ph idx="1"/>
          </p:nvPr>
        </p:nvSpPr>
        <p:spPr>
          <a:xfrm>
            <a:off x="804997" y="2272143"/>
            <a:ext cx="4803637" cy="3788830"/>
          </a:xfrm>
        </p:spPr>
        <p:txBody>
          <a:bodyPr anchor="ctr">
            <a:normAutofit/>
          </a:bodyPr>
          <a:lstStyle/>
          <a:p>
            <a:r>
              <a:rPr lang="tr-TR" sz="3200" dirty="0">
                <a:solidFill>
                  <a:srgbClr val="000000"/>
                </a:solidFill>
                <a:latin typeface="Calibri" panose="020F0502020204030204" pitchFamily="34" charset="0"/>
                <a:cs typeface="Calibri" panose="020F0502020204030204" pitchFamily="34" charset="0"/>
              </a:rPr>
              <a:t>Teşekkürler</a:t>
            </a:r>
          </a:p>
        </p:txBody>
      </p:sp>
    </p:spTree>
    <p:extLst>
      <p:ext uri="{BB962C8B-B14F-4D97-AF65-F5344CB8AC3E}">
        <p14:creationId xmlns:p14="http://schemas.microsoft.com/office/powerpoint/2010/main" val="318423149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Words>
  <Application>Microsoft Office PowerPoint</Application>
  <PresentationFormat>Geniş ekran</PresentationFormat>
  <Paragraphs>22</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Calibri Light</vt:lpstr>
      <vt:lpstr>Office Teması</vt:lpstr>
      <vt:lpstr>Havuzda Yapılan Su Sporlarının İçeriklerinin Tanıtılması-4</vt:lpstr>
      <vt:lpstr>Ders İçeriği</vt:lpstr>
      <vt:lpstr>Yüzme</vt:lpstr>
      <vt:lpstr>Yüzme</vt:lpstr>
      <vt:lpstr>Yüzme</vt:lpstr>
      <vt:lpstr>Yüzme Stilleri</vt:lpstr>
      <vt:lpstr>Yüzme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Havuzda Yapılan Su Sporlarının İçeriklerinin Tanıtılması-4</dc:title>
  <dc:creator>Nurettin Göksu Çini-Akademik</dc:creator>
  <cp:lastModifiedBy>Nurettin Göksu Çini-Akademik</cp:lastModifiedBy>
  <cp:revision>1</cp:revision>
  <dcterms:created xsi:type="dcterms:W3CDTF">2020-05-03T18:57:21Z</dcterms:created>
  <dcterms:modified xsi:type="dcterms:W3CDTF">2020-05-03T18:57:37Z</dcterms:modified>
</cp:coreProperties>
</file>