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5"/>
  </p:normalViewPr>
  <p:slideViewPr>
    <p:cSldViewPr snapToGrid="0" snapToObjects="1">
      <p:cViewPr varScale="1">
        <p:scale>
          <a:sx n="90" d="100"/>
          <a:sy n="90" d="100"/>
        </p:scale>
        <p:origin x="23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9CDDC6-43E3-E545-8B02-BE7ED764598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3BD05F2-8FDC-2140-A05B-AE844286A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E8DD79C-6114-6942-8610-F51B0B4F1C92}"/>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5F3311C0-84D8-B44E-8F39-F5418874F5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40EB8D-7F72-1E48-8EEA-FCC1EA272034}"/>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194219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0003433-7F4B-3B44-8195-E91FFC1563E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EF8D629-8A84-B44B-8474-45AE864253B7}"/>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AB2EB61D-051C-E54D-A17C-914747097387}"/>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DC56BB31-0C4F-E64A-B7DB-FCEA081811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D0CC92-D279-564E-84DF-2762CDF4BD78}"/>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116870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609B8D-61EA-C540-A335-08C9E17A15B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5A356A1-26D9-894C-A836-043FC3F2D14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3A1A4245-41BE-7B44-9ADF-6BDF2AAADD0C}"/>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1F065E30-6EA1-6F4C-BFFF-D820319FEA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0C1DEE-6131-9B47-B74F-709DDF0B68BE}"/>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334846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7959EB-C96D-374A-BD6D-8100B9A5DF7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4E1B00E-9307-1642-A645-AC5BF6B5DAE2}"/>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EF4D88E3-4E5C-9047-9423-43138716D036}"/>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C452FDEA-89DC-CD4E-AFC7-00946C3730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BC789A-5D7C-2341-B188-B283DC943549}"/>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51411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BC2741-8C64-374D-A647-1F583FCFD23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DE65BAD-0B01-8F4B-B32E-2148BB796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0E528DE-4575-A644-9BD4-BB4564A491C5}"/>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EAC831F5-3D3B-4E4F-A00F-2EEDE2AAABB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CA466B8-F491-3748-89B4-DA69AF322AF5}"/>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239841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6699BD1-386A-0345-A11B-7D9678E48C9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3580D82-93D0-694F-953E-4969A78642A0}"/>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C65686-DD6C-2340-B6D6-218FB88AFF56}"/>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DF3FDF7-8D06-9B4D-AC75-C3146E247146}"/>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6" name="Alt Bilgi Yer Tutucusu 5">
            <a:extLst>
              <a:ext uri="{FF2B5EF4-FFF2-40B4-BE49-F238E27FC236}">
                <a16:creationId xmlns:a16="http://schemas.microsoft.com/office/drawing/2014/main" id="{42B334D8-A050-7147-98D0-54F4D371500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981DA82-E8D8-2040-A81D-930AC08E9288}"/>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418141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323659-657E-CA43-B16F-58BE76AA896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56FC75A-D4B6-8A42-873B-1146FB932F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F4D9E1AF-5840-7042-964F-480AEB6B38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C9FF109-C175-4F42-A8E8-14CF79FE3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E1A1FA09-B84D-ED40-AA46-C235724B3FA8}"/>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5B595C46-383A-6245-97B4-03B911E6D64F}"/>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8" name="Alt Bilgi Yer Tutucusu 7">
            <a:extLst>
              <a:ext uri="{FF2B5EF4-FFF2-40B4-BE49-F238E27FC236}">
                <a16:creationId xmlns:a16="http://schemas.microsoft.com/office/drawing/2014/main" id="{6ED28185-9963-8640-AEB6-D43990FC500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BEFF46B-D32B-D44F-956B-0E83B8EDD8F8}"/>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103310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D6B0BBC-D030-0F4E-BCA3-DBDC765941A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2E9C2FF-C7A5-254D-9568-CB027E0BBB03}"/>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4" name="Alt Bilgi Yer Tutucusu 3">
            <a:extLst>
              <a:ext uri="{FF2B5EF4-FFF2-40B4-BE49-F238E27FC236}">
                <a16:creationId xmlns:a16="http://schemas.microsoft.com/office/drawing/2014/main" id="{509077C1-A853-1040-910F-5D9618161C1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B6EFFC9-A554-3D46-9C55-626D973A68B1}"/>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179920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F1FA866-88BA-9348-B6F9-BD842A95AC7B}"/>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3" name="Alt Bilgi Yer Tutucusu 2">
            <a:extLst>
              <a:ext uri="{FF2B5EF4-FFF2-40B4-BE49-F238E27FC236}">
                <a16:creationId xmlns:a16="http://schemas.microsoft.com/office/drawing/2014/main" id="{7C711F95-5075-0B45-ADF9-A017158C920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5E708B6-2A36-1346-B9B3-48EE132F9EF5}"/>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25956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279B9F-27F3-1B43-8B47-27FE51CBDE4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23BD88C-6E1E-5446-AE5E-CC7D06981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8A4278F0-F71B-E34E-8AD2-08D1BADE1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F17E2A-E268-5C4C-8370-EBB04BACC5A1}"/>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6" name="Alt Bilgi Yer Tutucusu 5">
            <a:extLst>
              <a:ext uri="{FF2B5EF4-FFF2-40B4-BE49-F238E27FC236}">
                <a16:creationId xmlns:a16="http://schemas.microsoft.com/office/drawing/2014/main" id="{87522A17-AB8A-B34B-9758-C9B293F790B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8304197-B00A-F74F-8E81-80DDD124EE97}"/>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1279429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BBADC67-F8EA-0740-AC1F-64A3E247A31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AFD1726-FE55-7E40-9497-DE02EBCEC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04F20C2-A9E6-D44C-9EDE-CB68FA25A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857A65CA-DBD5-D04A-84CB-705B310C39EF}"/>
              </a:ext>
            </a:extLst>
          </p:cNvPr>
          <p:cNvSpPr>
            <a:spLocks noGrp="1"/>
          </p:cNvSpPr>
          <p:nvPr>
            <p:ph type="dt" sz="half" idx="10"/>
          </p:nvPr>
        </p:nvSpPr>
        <p:spPr/>
        <p:txBody>
          <a:bodyPr/>
          <a:lstStyle/>
          <a:p>
            <a:fld id="{E3FA2C37-7628-A146-807D-319F955F85BE}" type="datetimeFigureOut">
              <a:rPr lang="tr-TR" smtClean="0"/>
              <a:t>5.05.2020</a:t>
            </a:fld>
            <a:endParaRPr lang="tr-TR"/>
          </a:p>
        </p:txBody>
      </p:sp>
      <p:sp>
        <p:nvSpPr>
          <p:cNvPr id="6" name="Alt Bilgi Yer Tutucusu 5">
            <a:extLst>
              <a:ext uri="{FF2B5EF4-FFF2-40B4-BE49-F238E27FC236}">
                <a16:creationId xmlns:a16="http://schemas.microsoft.com/office/drawing/2014/main" id="{2A8A5950-ABA6-6841-9425-95C290C70C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1D36A91-5B8F-6744-873A-099B0CA28B2F}"/>
              </a:ext>
            </a:extLst>
          </p:cNvPr>
          <p:cNvSpPr>
            <a:spLocks noGrp="1"/>
          </p:cNvSpPr>
          <p:nvPr>
            <p:ph type="sldNum" sz="quarter" idx="12"/>
          </p:nvPr>
        </p:nvSpPr>
        <p:spPr/>
        <p:txBody>
          <a:bodyPr/>
          <a:lstStyle/>
          <a:p>
            <a:fld id="{FFF4AE56-40A7-CA40-BB81-ED9932F244DC}" type="slidenum">
              <a:rPr lang="tr-TR" smtClean="0"/>
              <a:t>‹#›</a:t>
            </a:fld>
            <a:endParaRPr lang="tr-TR"/>
          </a:p>
        </p:txBody>
      </p:sp>
    </p:spTree>
    <p:extLst>
      <p:ext uri="{BB962C8B-B14F-4D97-AF65-F5344CB8AC3E}">
        <p14:creationId xmlns:p14="http://schemas.microsoft.com/office/powerpoint/2010/main" val="49003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7DDD576-0AF4-914D-8C41-8A7F6BEF4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0AF0C05-DD78-AE43-8305-EDB9318C2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7467A0C0-74A2-B945-80EA-15DDFA5C08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A2C37-7628-A146-807D-319F955F85BE}" type="datetimeFigureOut">
              <a:rPr lang="tr-TR" smtClean="0"/>
              <a:t>5.05.2020</a:t>
            </a:fld>
            <a:endParaRPr lang="tr-TR"/>
          </a:p>
        </p:txBody>
      </p:sp>
      <p:sp>
        <p:nvSpPr>
          <p:cNvPr id="5" name="Alt Bilgi Yer Tutucusu 4">
            <a:extLst>
              <a:ext uri="{FF2B5EF4-FFF2-40B4-BE49-F238E27FC236}">
                <a16:creationId xmlns:a16="http://schemas.microsoft.com/office/drawing/2014/main" id="{8884C63B-C97E-EE42-884A-A25D43AE8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0F25768-FA8D-2F46-BD18-4DFB73E42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4AE56-40A7-CA40-BB81-ED9932F244DC}" type="slidenum">
              <a:rPr lang="tr-TR" smtClean="0"/>
              <a:t>‹#›</a:t>
            </a:fld>
            <a:endParaRPr lang="tr-TR"/>
          </a:p>
        </p:txBody>
      </p:sp>
    </p:spTree>
    <p:extLst>
      <p:ext uri="{BB962C8B-B14F-4D97-AF65-F5344CB8AC3E}">
        <p14:creationId xmlns:p14="http://schemas.microsoft.com/office/powerpoint/2010/main" val="165112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32" y="643467"/>
            <a:ext cx="11210925" cy="744836"/>
          </a:xfrm>
        </p:spPr>
        <p:txBody>
          <a:bodyPr vert="horz" lIns="91440" tIns="45720" rIns="91440" bIns="45720" rtlCol="0" anchor="ctr">
            <a:normAutofit/>
          </a:bodyPr>
          <a:lstStyle/>
          <a:p>
            <a:r>
              <a:rPr lang="en-US" sz="3200" b="1" kern="1200">
                <a:solidFill>
                  <a:schemeClr val="bg1"/>
                </a:solidFill>
                <a:latin typeface="+mj-lt"/>
                <a:ea typeface="+mj-ea"/>
                <a:cs typeface="+mj-cs"/>
              </a:rPr>
              <a:t>COMMON AGRICULTURAL POLICY (CAP)</a:t>
            </a:r>
            <a:endParaRPr lang="en-US" sz="3200" kern="1200">
              <a:solidFill>
                <a:schemeClr val="bg1"/>
              </a:solidFill>
              <a:latin typeface="+mj-lt"/>
              <a:ea typeface="+mj-ea"/>
              <a:cs typeface="+mj-cs"/>
            </a:endParaRPr>
          </a:p>
        </p:txBody>
      </p:sp>
      <p:pic>
        <p:nvPicPr>
          <p:cNvPr id="10" name="Resim 9">
            <a:extLst>
              <a:ext uri="{FF2B5EF4-FFF2-40B4-BE49-F238E27FC236}">
                <a16:creationId xmlns:a16="http://schemas.microsoft.com/office/drawing/2014/main" id="{C096DB0E-A3DE-BD49-B3F0-BA63AE93F5E8}"/>
              </a:ext>
            </a:extLst>
          </p:cNvPr>
          <p:cNvPicPr>
            <a:picLocks noChangeAspect="1"/>
          </p:cNvPicPr>
          <p:nvPr/>
        </p:nvPicPr>
        <p:blipFill>
          <a:blip r:embed="rId2"/>
          <a:stretch>
            <a:fillRect/>
          </a:stretch>
        </p:blipFill>
        <p:spPr>
          <a:xfrm>
            <a:off x="643467" y="2379618"/>
            <a:ext cx="10905066" cy="2985417"/>
          </a:xfrm>
          <a:prstGeom prst="rect">
            <a:avLst/>
          </a:prstGeom>
        </p:spPr>
      </p:pic>
      <p:sp>
        <p:nvSpPr>
          <p:cNvPr id="4" name="Dikdörtgen 3"/>
          <p:cNvSpPr/>
          <p:nvPr/>
        </p:nvSpPr>
        <p:spPr>
          <a:xfrm>
            <a:off x="9913626" y="6483100"/>
            <a:ext cx="754375" cy="37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FEF677A6-5411-374A-B94E-3E731960349C}"/>
              </a:ext>
            </a:extLst>
          </p:cNvPr>
          <p:cNvSpPr txBox="1"/>
          <p:nvPr/>
        </p:nvSpPr>
        <p:spPr>
          <a:xfrm>
            <a:off x="1562979" y="5098669"/>
            <a:ext cx="2669052" cy="461665"/>
          </a:xfrm>
          <a:prstGeom prst="rect">
            <a:avLst/>
          </a:prstGeom>
          <a:noFill/>
        </p:spPr>
        <p:txBody>
          <a:bodyPr wrap="square" rtlCol="0">
            <a:spAutoFit/>
          </a:bodyPr>
          <a:lstStyle/>
          <a:p>
            <a:pPr>
              <a:spcAft>
                <a:spcPts val="600"/>
              </a:spcAft>
            </a:pPr>
            <a:r>
              <a:rPr lang="tr-TR" sz="2400">
                <a:highlight>
                  <a:srgbClr val="808000"/>
                </a:highlight>
              </a:rPr>
              <a:t>CHAPTER </a:t>
            </a:r>
            <a:r>
              <a:rPr lang="tr-TR" sz="2400" dirty="0">
                <a:highlight>
                  <a:srgbClr val="808000"/>
                </a:highlight>
              </a:rPr>
              <a:t>5</a:t>
            </a:r>
            <a:r>
              <a:rPr lang="tr-TR" sz="2400">
                <a:highlight>
                  <a:srgbClr val="808000"/>
                </a:highlight>
              </a:rPr>
              <a:t>-PART </a:t>
            </a:r>
            <a:r>
              <a:rPr lang="tr-TR" sz="2400" dirty="0">
                <a:highlight>
                  <a:srgbClr val="808000"/>
                </a:highlight>
              </a:rPr>
              <a:t>2</a:t>
            </a:r>
          </a:p>
        </p:txBody>
      </p:sp>
      <p:sp>
        <p:nvSpPr>
          <p:cNvPr id="8" name="Metin kutusu 7">
            <a:extLst>
              <a:ext uri="{FF2B5EF4-FFF2-40B4-BE49-F238E27FC236}">
                <a16:creationId xmlns:a16="http://schemas.microsoft.com/office/drawing/2014/main" id="{D168C579-D02C-E948-BECC-6035710AD2BB}"/>
              </a:ext>
            </a:extLst>
          </p:cNvPr>
          <p:cNvSpPr txBox="1"/>
          <p:nvPr/>
        </p:nvSpPr>
        <p:spPr>
          <a:xfrm>
            <a:off x="5790591" y="5904755"/>
            <a:ext cx="4733855" cy="369332"/>
          </a:xfrm>
          <a:prstGeom prst="rect">
            <a:avLst/>
          </a:prstGeom>
          <a:noFill/>
        </p:spPr>
        <p:txBody>
          <a:bodyPr wrap="square" rtlCol="0">
            <a:spAutoFit/>
          </a:bodyPr>
          <a:lstStyle/>
          <a:p>
            <a:pPr>
              <a:spcAft>
                <a:spcPts val="600"/>
              </a:spcAft>
            </a:pPr>
            <a:r>
              <a:rPr lang="tr-TR" i="1" dirty="0" err="1">
                <a:latin typeface="Ayuthaya" pitchFamily="2" charset="-34"/>
                <a:ea typeface="Ayuthaya" pitchFamily="2" charset="-34"/>
                <a:cs typeface="Ayuthaya" pitchFamily="2" charset="-34"/>
              </a:rPr>
              <a:t>Res</a:t>
            </a:r>
            <a:r>
              <a:rPr lang="tr-TR" i="1" dirty="0">
                <a:latin typeface="Ayuthaya" pitchFamily="2" charset="-34"/>
                <a:ea typeface="Ayuthaya" pitchFamily="2" charset="-34"/>
                <a:cs typeface="Ayuthaya" pitchFamily="2" charset="-34"/>
              </a:rPr>
              <a:t>. </a:t>
            </a:r>
            <a:r>
              <a:rPr lang="tr-TR" i="1" dirty="0" err="1">
                <a:latin typeface="Ayuthaya" pitchFamily="2" charset="-34"/>
                <a:ea typeface="Ayuthaya" pitchFamily="2" charset="-34"/>
                <a:cs typeface="Ayuthaya" pitchFamily="2" charset="-34"/>
              </a:rPr>
              <a:t>Assist</a:t>
            </a:r>
            <a:r>
              <a:rPr lang="tr-TR" i="1" dirty="0">
                <a:latin typeface="Ayuthaya" pitchFamily="2" charset="-34"/>
                <a:ea typeface="Ayuthaya" pitchFamily="2" charset="-34"/>
                <a:cs typeface="Ayuthaya" pitchFamily="2" charset="-34"/>
              </a:rPr>
              <a:t>. </a:t>
            </a:r>
            <a:r>
              <a:rPr lang="tr-TR" i="1" dirty="0" err="1">
                <a:latin typeface="Ayuthaya" pitchFamily="2" charset="-34"/>
                <a:ea typeface="Ayuthaya" pitchFamily="2" charset="-34"/>
                <a:cs typeface="Ayuthaya" pitchFamily="2" charset="-34"/>
              </a:rPr>
              <a:t>PhD</a:t>
            </a:r>
            <a:r>
              <a:rPr lang="tr-TR" i="1" dirty="0">
                <a:latin typeface="Ayuthaya" pitchFamily="2" charset="-34"/>
                <a:ea typeface="Ayuthaya" pitchFamily="2" charset="-34"/>
                <a:cs typeface="Ayuthaya" pitchFamily="2" charset="-34"/>
              </a:rPr>
              <a:t>. Arzu </a:t>
            </a:r>
            <a:r>
              <a:rPr lang="tr-TR" i="1" dirty="0" err="1">
                <a:latin typeface="Ayuthaya" pitchFamily="2" charset="-34"/>
                <a:ea typeface="Ayuthaya" pitchFamily="2" charset="-34"/>
                <a:cs typeface="Ayuthaya" pitchFamily="2" charset="-34"/>
              </a:rPr>
              <a:t>Gökdai</a:t>
            </a:r>
            <a:endParaRPr lang="tr-TR" i="1">
              <a:latin typeface="Ayuthaya" pitchFamily="2" charset="-34"/>
              <a:ea typeface="Ayuthaya" pitchFamily="2" charset="-34"/>
              <a:cs typeface="Ayuthaya" pitchFamily="2" charset="-34"/>
            </a:endParaRPr>
          </a:p>
        </p:txBody>
      </p:sp>
    </p:spTree>
    <p:extLst>
      <p:ext uri="{BB962C8B-B14F-4D97-AF65-F5344CB8AC3E}">
        <p14:creationId xmlns:p14="http://schemas.microsoft.com/office/powerpoint/2010/main" val="303092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a:extLst>
              <a:ext uri="{FF2B5EF4-FFF2-40B4-BE49-F238E27FC236}">
                <a16:creationId xmlns:a16="http://schemas.microsoft.com/office/drawing/2014/main" id="{F4C1568D-168C-6741-A7E7-ABFE5274D7CE}"/>
              </a:ext>
            </a:extLst>
          </p:cNvPr>
          <p:cNvSpPr>
            <a:spLocks noGrp="1"/>
          </p:cNvSpPr>
          <p:nvPr>
            <p:ph type="title"/>
          </p:nvPr>
        </p:nvSpPr>
        <p:spPr>
          <a:xfrm>
            <a:off x="389916" y="444464"/>
            <a:ext cx="3420305" cy="1906317"/>
          </a:xfrm>
        </p:spPr>
        <p:txBody>
          <a:bodyPr>
            <a:normAutofit/>
          </a:bodyPr>
          <a:lstStyle/>
          <a:p>
            <a:pPr algn="ctr"/>
            <a:r>
              <a:rPr lang="en" sz="2800" b="1" dirty="0"/>
              <a:t>NEW MEMBER STATES,NEW CHALLENGES </a:t>
            </a:r>
            <a:endParaRPr lang="tr-TR" sz="2800" b="1" dirty="0"/>
          </a:p>
        </p:txBody>
      </p:sp>
      <p:pic>
        <p:nvPicPr>
          <p:cNvPr id="4" name="Resim 3">
            <a:extLst>
              <a:ext uri="{FF2B5EF4-FFF2-40B4-BE49-F238E27FC236}">
                <a16:creationId xmlns:a16="http://schemas.microsoft.com/office/drawing/2014/main" id="{19142429-C0F8-0346-9B63-D82B39EAF7AB}"/>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20" y="2768743"/>
            <a:ext cx="4278264" cy="4089258"/>
          </a:xfrm>
          <a:prstGeom prst="rect">
            <a:avLst/>
          </a:prstGeom>
        </p:spPr>
      </p:pic>
      <p:sp>
        <p:nvSpPr>
          <p:cNvPr id="15"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İçerik Yer Tutucusu 2">
            <a:extLst>
              <a:ext uri="{FF2B5EF4-FFF2-40B4-BE49-F238E27FC236}">
                <a16:creationId xmlns:a16="http://schemas.microsoft.com/office/drawing/2014/main" id="{FD2C8454-243E-0B42-97BE-43204D1282DE}"/>
              </a:ext>
            </a:extLst>
          </p:cNvPr>
          <p:cNvSpPr>
            <a:spLocks noGrp="1"/>
          </p:cNvSpPr>
          <p:nvPr>
            <p:ph idx="1"/>
          </p:nvPr>
        </p:nvSpPr>
        <p:spPr>
          <a:xfrm>
            <a:off x="5473922" y="1141663"/>
            <a:ext cx="5586448" cy="5409743"/>
          </a:xfrm>
        </p:spPr>
        <p:txBody>
          <a:bodyPr anchor="ctr">
            <a:normAutofit lnSpcReduction="10000"/>
          </a:bodyPr>
          <a:lstStyle/>
          <a:p>
            <a:pPr marL="0" indent="0" algn="ctr">
              <a:buNone/>
            </a:pPr>
            <a:r>
              <a:rPr lang="en" sz="2400" i="1" dirty="0"/>
              <a:t>Numerically, enlargement’s impact on EU agriculture is dramatic.</a:t>
            </a:r>
          </a:p>
          <a:p>
            <a:pPr marL="0" indent="0" algn="ctr">
              <a:buNone/>
            </a:pPr>
            <a:br>
              <a:rPr lang="en" sz="2400" dirty="0"/>
            </a:br>
            <a:r>
              <a:rPr lang="en" sz="2400" dirty="0"/>
              <a:t>A further </a:t>
            </a:r>
            <a:r>
              <a:rPr lang="en" sz="2400" b="1" dirty="0"/>
              <a:t>7 million farmers </a:t>
            </a:r>
            <a:r>
              <a:rPr lang="en" sz="2400" dirty="0"/>
              <a:t>have been added to the EU’s existing farming population of </a:t>
            </a:r>
            <a:r>
              <a:rPr lang="en" sz="2400" b="1" dirty="0"/>
              <a:t>6 million of the farmer </a:t>
            </a:r>
            <a:r>
              <a:rPr lang="en" sz="2400" dirty="0"/>
              <a:t>15 Member States. The new 12 Member States add about </a:t>
            </a:r>
            <a:r>
              <a:rPr lang="en" sz="2400" b="1" dirty="0"/>
              <a:t>55 million hectares </a:t>
            </a:r>
            <a:r>
              <a:rPr lang="en" sz="2400" dirty="0"/>
              <a:t>of agricultural land to the </a:t>
            </a:r>
            <a:r>
              <a:rPr lang="en" sz="2400" b="1" dirty="0"/>
              <a:t>130 million hectares </a:t>
            </a:r>
            <a:r>
              <a:rPr lang="en" sz="2400" dirty="0"/>
              <a:t>in the old EU of 15, an increase of </a:t>
            </a:r>
            <a:r>
              <a:rPr lang="en" sz="2400" b="1" dirty="0"/>
              <a:t>40 %, </a:t>
            </a:r>
            <a:r>
              <a:rPr lang="en" sz="2400" dirty="0"/>
              <a:t>although production in the EU of 27 </a:t>
            </a:r>
            <a:r>
              <a:rPr lang="en" sz="2400" b="1" i="1" dirty="0"/>
              <a:t>will only expand by about 10–20 % for most products. </a:t>
            </a:r>
            <a:endParaRPr lang="en" sz="2400" b="1" i="1" dirty="0">
              <a:effectLst/>
            </a:endParaRPr>
          </a:p>
          <a:p>
            <a:pPr marL="0" indent="0" algn="ctr">
              <a:buNone/>
            </a:pPr>
            <a:r>
              <a:rPr lang="en" sz="2400" b="1" dirty="0"/>
              <a:t>as well as from the expansion of the internal EU market from 380 to nearly 500 million people. </a:t>
            </a:r>
          </a:p>
          <a:p>
            <a:pPr marL="0" indent="0">
              <a:buNone/>
            </a:pPr>
            <a:endParaRPr lang="en" sz="2000" dirty="0">
              <a:effectLst/>
            </a:endParaRPr>
          </a:p>
          <a:p>
            <a:pPr marL="0" indent="0">
              <a:buNone/>
            </a:pPr>
            <a:endParaRPr lang="tr-TR" sz="20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14672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77627A2-E07E-1C42-B900-F01DA39C364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A7A67F75-C10E-FC4E-ADEE-6FA1B85FBE1D}"/>
              </a:ext>
            </a:extLst>
          </p:cNvPr>
          <p:cNvSpPr>
            <a:spLocks noGrp="1"/>
          </p:cNvSpPr>
          <p:nvPr>
            <p:ph type="title"/>
          </p:nvPr>
        </p:nvSpPr>
        <p:spPr>
          <a:xfrm>
            <a:off x="594805" y="640263"/>
            <a:ext cx="5221266" cy="1344975"/>
          </a:xfrm>
        </p:spPr>
        <p:txBody>
          <a:bodyPr>
            <a:normAutofit/>
          </a:bodyPr>
          <a:lstStyle/>
          <a:p>
            <a:r>
              <a:rPr lang="tr-TR" sz="4000" b="1"/>
              <a:t>NEW CHALLENGES </a:t>
            </a:r>
            <a:endParaRPr lang="tr-TR" sz="4000"/>
          </a:p>
        </p:txBody>
      </p:sp>
      <p:sp>
        <p:nvSpPr>
          <p:cNvPr id="3" name="İçerik Yer Tutucusu 2">
            <a:extLst>
              <a:ext uri="{FF2B5EF4-FFF2-40B4-BE49-F238E27FC236}">
                <a16:creationId xmlns:a16="http://schemas.microsoft.com/office/drawing/2014/main" id="{BF358CC6-D515-1342-A174-22DEAB29C0F8}"/>
              </a:ext>
            </a:extLst>
          </p:cNvPr>
          <p:cNvSpPr>
            <a:spLocks noGrp="1"/>
          </p:cNvSpPr>
          <p:nvPr>
            <p:ph idx="1"/>
          </p:nvPr>
        </p:nvSpPr>
        <p:spPr>
          <a:xfrm>
            <a:off x="594110" y="2121763"/>
            <a:ext cx="5235490" cy="3773010"/>
          </a:xfrm>
        </p:spPr>
        <p:txBody>
          <a:bodyPr>
            <a:normAutofit/>
          </a:bodyPr>
          <a:lstStyle/>
          <a:p>
            <a:pPr marL="0" indent="0" algn="ctr">
              <a:buNone/>
            </a:pPr>
            <a:r>
              <a:rPr lang="en" sz="2000" i="1" dirty="0"/>
              <a:t>This was a challenge that the EU has already begun to take up</a:t>
            </a:r>
            <a:r>
              <a:rPr lang="en" sz="2000" dirty="0"/>
              <a:t>, by creating new rural development measures designed to address the specific situation of the new Member States. </a:t>
            </a:r>
          </a:p>
          <a:p>
            <a:pPr marL="0" indent="0" algn="ctr">
              <a:buNone/>
            </a:pPr>
            <a:endParaRPr lang="en" sz="2000" dirty="0"/>
          </a:p>
          <a:p>
            <a:pPr marL="0" indent="0" algn="ctr">
              <a:buNone/>
            </a:pPr>
            <a:r>
              <a:rPr lang="en" sz="2000" b="1" dirty="0"/>
              <a:t>It is important to point out that the obligations of EU membership applied immediately to farmers in the new Member States. </a:t>
            </a:r>
            <a:r>
              <a:rPr lang="en" sz="2000" dirty="0"/>
              <a:t>A key example is </a:t>
            </a:r>
            <a:r>
              <a:rPr lang="en" sz="2000" b="1" i="1" dirty="0"/>
              <a:t>food safety,</a:t>
            </a:r>
            <a:r>
              <a:rPr lang="en" sz="2000" dirty="0"/>
              <a:t> which is such an important issue for EU consumers </a:t>
            </a:r>
            <a:r>
              <a:rPr lang="en" sz="2000" b="1" i="1" dirty="0"/>
              <a:t>that no drop in standards at community level could be considered!</a:t>
            </a:r>
            <a:endParaRPr lang="en" sz="2000" b="1" i="1" dirty="0">
              <a:effectLst/>
            </a:endParaRPr>
          </a:p>
          <a:p>
            <a:pPr marL="0" indent="0">
              <a:buNone/>
            </a:pPr>
            <a:endParaRPr lang="tr-TR" sz="2000" dirty="0"/>
          </a:p>
        </p:txBody>
      </p:sp>
    </p:spTree>
    <p:extLst>
      <p:ext uri="{BB962C8B-B14F-4D97-AF65-F5344CB8AC3E}">
        <p14:creationId xmlns:p14="http://schemas.microsoft.com/office/powerpoint/2010/main" val="315233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EAA6BE-F3B3-9049-9980-5C8A3F7351DA}"/>
              </a:ext>
            </a:extLst>
          </p:cNvPr>
          <p:cNvSpPr>
            <a:spLocks noGrp="1"/>
          </p:cNvSpPr>
          <p:nvPr>
            <p:ph type="title"/>
          </p:nvPr>
        </p:nvSpPr>
        <p:spPr>
          <a:xfrm>
            <a:off x="481013" y="3752849"/>
            <a:ext cx="3290887" cy="2452687"/>
          </a:xfrm>
        </p:spPr>
        <p:txBody>
          <a:bodyPr anchor="ctr">
            <a:normAutofit/>
          </a:bodyPr>
          <a:lstStyle/>
          <a:p>
            <a:r>
              <a:rPr lang="en" sz="3300" b="1"/>
              <a:t>THE EU – A MAJOR WORLD TRADER IN AGRICULTURAL GOODS </a:t>
            </a:r>
            <a:endParaRPr lang="tr-TR" sz="3300"/>
          </a:p>
        </p:txBody>
      </p:sp>
      <p:pic>
        <p:nvPicPr>
          <p:cNvPr id="4" name="Resim 3">
            <a:extLst>
              <a:ext uri="{FF2B5EF4-FFF2-40B4-BE49-F238E27FC236}">
                <a16:creationId xmlns:a16="http://schemas.microsoft.com/office/drawing/2014/main" id="{58FD401F-CC96-EB46-8CB6-BC96177E7CE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237EE214-BC5D-0046-A244-DD886AB55EE9}"/>
              </a:ext>
            </a:extLst>
          </p:cNvPr>
          <p:cNvSpPr>
            <a:spLocks noGrp="1"/>
          </p:cNvSpPr>
          <p:nvPr>
            <p:ph idx="1"/>
          </p:nvPr>
        </p:nvSpPr>
        <p:spPr>
          <a:xfrm>
            <a:off x="3470314" y="3710614"/>
            <a:ext cx="8449938" cy="3285098"/>
          </a:xfrm>
        </p:spPr>
        <p:txBody>
          <a:bodyPr anchor="ctr">
            <a:normAutofit/>
          </a:bodyPr>
          <a:lstStyle/>
          <a:p>
            <a:pPr marL="0" indent="0" algn="ctr">
              <a:buNone/>
            </a:pPr>
            <a:r>
              <a:rPr lang="en" sz="1800" b="1" dirty="0"/>
              <a:t>The EU is a major player in global agricultural trade as the biggest importer and second largest exporter of foodstuffs. </a:t>
            </a:r>
          </a:p>
          <a:p>
            <a:pPr marL="0" indent="0" algn="ctr">
              <a:buNone/>
            </a:pPr>
            <a:r>
              <a:rPr lang="en" sz="1800" dirty="0"/>
              <a:t>The EU is clear that the growing trade between all countries, whether developed or less so, must be conducted under multilateral trade rules for the benefit of all countries, in particular developing countries. </a:t>
            </a:r>
            <a:endParaRPr lang="en" sz="1800" dirty="0">
              <a:effectLst/>
            </a:endParaRPr>
          </a:p>
          <a:p>
            <a:pPr marL="0" indent="0" algn="ctr">
              <a:buNone/>
            </a:pPr>
            <a:r>
              <a:rPr lang="en" sz="1800" b="1" dirty="0"/>
              <a:t>The EU is the only big trading group, among the wealthier nations, which is not only granting preferential access to its markets for imports from developing countries, but is in practice actually importing considerable quantities from those countries.</a:t>
            </a:r>
            <a:endParaRPr lang="en" sz="1800" dirty="0">
              <a:effectLst/>
            </a:endParaRPr>
          </a:p>
          <a:p>
            <a:pPr marL="0" indent="0">
              <a:buNone/>
            </a:pPr>
            <a:endParaRPr lang="en" sz="1500" dirty="0">
              <a:effectLst/>
            </a:endParaRPr>
          </a:p>
        </p:txBody>
      </p:sp>
    </p:spTree>
    <p:extLst>
      <p:ext uri="{BB962C8B-B14F-4D97-AF65-F5344CB8AC3E}">
        <p14:creationId xmlns:p14="http://schemas.microsoft.com/office/powerpoint/2010/main" val="38011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94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33F52CA5-9146-4C4A-8D79-6FDDCCCC4A0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tr-TR" sz="2600" b="1">
                <a:solidFill>
                  <a:srgbClr val="FFFFFF"/>
                </a:solidFill>
              </a:rPr>
              <a:t>TRADE WITH DEVELOPING COUNTRIES </a:t>
            </a:r>
            <a:endParaRPr lang="tr-TR" sz="2600">
              <a:solidFill>
                <a:srgbClr val="FFFFFF"/>
              </a:solidFill>
            </a:endParaRPr>
          </a:p>
        </p:txBody>
      </p:sp>
      <p:pic>
        <p:nvPicPr>
          <p:cNvPr id="7" name="Resim 6">
            <a:extLst>
              <a:ext uri="{FF2B5EF4-FFF2-40B4-BE49-F238E27FC236}">
                <a16:creationId xmlns:a16="http://schemas.microsoft.com/office/drawing/2014/main" id="{41D9ED76-624E-F54E-AB86-65F1B02C4F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646583" y="848299"/>
            <a:ext cx="3701668" cy="3510691"/>
          </a:xfrm>
          <a:prstGeom prst="rect">
            <a:avLst/>
          </a:prstGeom>
        </p:spPr>
      </p:pic>
      <p:pic>
        <p:nvPicPr>
          <p:cNvPr id="5" name="Resim 4">
            <a:extLst>
              <a:ext uri="{FF2B5EF4-FFF2-40B4-BE49-F238E27FC236}">
                <a16:creationId xmlns:a16="http://schemas.microsoft.com/office/drawing/2014/main" id="{FB86FAE6-7399-DC48-85A8-118D2DDE06F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557125" y="848299"/>
            <a:ext cx="3701668" cy="3510691"/>
          </a:xfrm>
          <a:prstGeom prst="rect">
            <a:avLst/>
          </a:prstGeom>
        </p:spPr>
      </p:pic>
      <p:sp>
        <p:nvSpPr>
          <p:cNvPr id="3" name="İçerik Yer Tutucusu 2">
            <a:extLst>
              <a:ext uri="{FF2B5EF4-FFF2-40B4-BE49-F238E27FC236}">
                <a16:creationId xmlns:a16="http://schemas.microsoft.com/office/drawing/2014/main" id="{D32FF844-886C-504D-8406-1FE6B9BABE48}"/>
              </a:ext>
            </a:extLst>
          </p:cNvPr>
          <p:cNvSpPr>
            <a:spLocks noGrp="1"/>
          </p:cNvSpPr>
          <p:nvPr>
            <p:ph idx="1"/>
          </p:nvPr>
        </p:nvSpPr>
        <p:spPr>
          <a:xfrm>
            <a:off x="4038600" y="4884873"/>
            <a:ext cx="7188199" cy="1292090"/>
          </a:xfrm>
        </p:spPr>
        <p:txBody>
          <a:bodyPr>
            <a:normAutofit/>
          </a:bodyPr>
          <a:lstStyle/>
          <a:p>
            <a:pPr marL="0" indent="0" algn="ctr">
              <a:buNone/>
            </a:pPr>
            <a:r>
              <a:rPr lang="en" sz="2000" dirty="0"/>
              <a:t>The EU‘s record of importing agricultural products </a:t>
            </a:r>
            <a:r>
              <a:rPr lang="en" sz="2000" b="1" i="1" dirty="0"/>
              <a:t>from developing and least developed countries is already impressive and is greater than the USA, Japan, Canada, Australia, and New Zealand together. </a:t>
            </a:r>
            <a:endParaRPr lang="en" sz="2000" b="1" i="1" dirty="0">
              <a:effectLst/>
            </a:endParaRPr>
          </a:p>
        </p:txBody>
      </p:sp>
    </p:spTree>
    <p:extLst>
      <p:ext uri="{BB962C8B-B14F-4D97-AF65-F5344CB8AC3E}">
        <p14:creationId xmlns:p14="http://schemas.microsoft.com/office/powerpoint/2010/main" val="973511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A52812-9878-4523-9C60-2F5A612AE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4114ED63-9674-3A45-A66E-A76D84BCD889}"/>
              </a:ext>
            </a:extLst>
          </p:cNvPr>
          <p:cNvSpPr>
            <a:spLocks noGrp="1"/>
          </p:cNvSpPr>
          <p:nvPr>
            <p:ph type="title"/>
          </p:nvPr>
        </p:nvSpPr>
        <p:spPr>
          <a:xfrm>
            <a:off x="7516710" y="537670"/>
            <a:ext cx="4245799" cy="1928441"/>
          </a:xfrm>
        </p:spPr>
        <p:txBody>
          <a:bodyPr anchor="ctr">
            <a:normAutofit/>
          </a:bodyPr>
          <a:lstStyle/>
          <a:p>
            <a:pPr algn="ctr"/>
            <a:r>
              <a:rPr lang="en" b="1" dirty="0">
                <a:solidFill>
                  <a:schemeClr val="bg1"/>
                </a:solidFill>
              </a:rPr>
              <a:t>HOW MUCH THE CAP COSTS </a:t>
            </a:r>
            <a:endParaRPr lang="tr-TR" dirty="0">
              <a:solidFill>
                <a:schemeClr val="bg1"/>
              </a:solidFill>
            </a:endParaRPr>
          </a:p>
        </p:txBody>
      </p:sp>
      <p:pic>
        <p:nvPicPr>
          <p:cNvPr id="4" name="Resim 3">
            <a:extLst>
              <a:ext uri="{FF2B5EF4-FFF2-40B4-BE49-F238E27FC236}">
                <a16:creationId xmlns:a16="http://schemas.microsoft.com/office/drawing/2014/main" id="{41FCE94B-FE64-CD4B-A362-F08CECE53094}"/>
              </a:ext>
            </a:extLst>
          </p:cNvPr>
          <p:cNvPicPr>
            <a:picLocks noChangeAspect="1"/>
          </p:cNvPicPr>
          <p:nvPr/>
        </p:nvPicPr>
        <p:blipFill rotWithShape="1">
          <a:blip r:embed="rId2">
            <a:extLst>
              <a:ext uri="{28A0092B-C50C-407E-A947-70E740481C1C}">
                <a14:useLocalDpi xmlns:a14="http://schemas.microsoft.com/office/drawing/2010/main"/>
              </a:ext>
            </a:extLst>
          </a:blip>
          <a:srcRect r="-2" b="-2"/>
          <a:stretch/>
        </p:blipFill>
        <p:spPr>
          <a:xfrm>
            <a:off x="20" y="10"/>
            <a:ext cx="6967708" cy="6857990"/>
          </a:xfrm>
          <a:prstGeom prst="rect">
            <a:avLst/>
          </a:prstGeom>
        </p:spPr>
      </p:pic>
      <p:grpSp>
        <p:nvGrpSpPr>
          <p:cNvPr id="11" name="Group 10">
            <a:extLst>
              <a:ext uri="{FF2B5EF4-FFF2-40B4-BE49-F238E27FC236}">
                <a16:creationId xmlns:a16="http://schemas.microsoft.com/office/drawing/2014/main" id="{597D524D-FD39-44BF-BAD9-417DE3051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85089" y="1119265"/>
            <a:ext cx="554191" cy="765249"/>
            <a:chOff x="6676776" y="1119265"/>
            <a:chExt cx="554191" cy="765249"/>
          </a:xfrm>
        </p:grpSpPr>
        <p:sp>
          <p:nvSpPr>
            <p:cNvPr id="12" name="Rectangle 2">
              <a:extLst>
                <a:ext uri="{FF2B5EF4-FFF2-40B4-BE49-F238E27FC236}">
                  <a16:creationId xmlns:a16="http://schemas.microsoft.com/office/drawing/2014/main" id="{1438F663-CF1B-4958-859B-56C3C4136C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9">
              <a:extLst>
                <a:ext uri="{FF2B5EF4-FFF2-40B4-BE49-F238E27FC236}">
                  <a16:creationId xmlns:a16="http://schemas.microsoft.com/office/drawing/2014/main" id="{02BF9707-EEB1-4960-90F5-12549F531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2">
              <a:extLst>
                <a:ext uri="{FF2B5EF4-FFF2-40B4-BE49-F238E27FC236}">
                  <a16:creationId xmlns:a16="http://schemas.microsoft.com/office/drawing/2014/main" id="{0BACF970-753B-455B-B974-F4012CBA4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6D08E08D-D80C-4A0B-9488-A4A3A0976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275DAD0D-BB82-4059-9FDF-A8139019C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76599"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E685379C-76A2-49B8-BC86-86AAF387E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1B8747AA-DB4F-47CD-8B08-4E95DEE3E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2">
              <a:extLst>
                <a:ext uri="{FF2B5EF4-FFF2-40B4-BE49-F238E27FC236}">
                  <a16:creationId xmlns:a16="http://schemas.microsoft.com/office/drawing/2014/main" id="{0CBC2C3C-C2BB-4320-B959-36B2D3D37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A50C029C-6234-43E7-8BB1-228DB1715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CE899FE4-9127-405D-999C-13DB6BDCF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51643"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A95D989C-870A-4866-B7D0-ED48592E8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5BAC3C37-60C5-47E4-8823-1F79AF03D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7002FE44-CDF0-46F9-99D0-EF041A78F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5EB4C5B3-3AD1-4590-A382-4293DF064C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6D5FB8E-DF24-461A-8E0F-B47F91815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6687"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4FECBB57-7722-4E8E-976C-67755A382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61C02756-E3D4-41F2-BAD3-5A3B4C34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2">
              <a:extLst>
                <a:ext uri="{FF2B5EF4-FFF2-40B4-BE49-F238E27FC236}">
                  <a16:creationId xmlns:a16="http://schemas.microsoft.com/office/drawing/2014/main" id="{471B584A-338B-48D1-A477-3CEFE6167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FA1C9DB-4A35-4DBD-97A8-7497F2E2B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2F3746B-5DA6-40D4-BE15-36C1EEEE5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01732"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2B435EB1-EFDA-42A0-970A-B2A53575C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119265"/>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49CBE63D-BA24-44E3-843D-A485DCBEC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295770"/>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2">
              <a:extLst>
                <a:ext uri="{FF2B5EF4-FFF2-40B4-BE49-F238E27FC236}">
                  <a16:creationId xmlns:a16="http://schemas.microsoft.com/office/drawing/2014/main" id="{513A08D6-0BBA-4291-9FBF-1875767475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472276"/>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1C24C37-0985-48B2-AE6B-4026DA591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648781"/>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4B03EC38-878E-447C-ADE6-2F224F4FD1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76776" y="1825287"/>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195EE974-56C1-459E-AD9D-5B4D6D301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7532" y="2640714"/>
            <a:ext cx="5644468" cy="4217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D20797-52C5-9B41-A345-1AAB63BD0E88}"/>
              </a:ext>
            </a:extLst>
          </p:cNvPr>
          <p:cNvSpPr>
            <a:spLocks noGrp="1"/>
          </p:cNvSpPr>
          <p:nvPr>
            <p:ph idx="1"/>
          </p:nvPr>
        </p:nvSpPr>
        <p:spPr>
          <a:xfrm>
            <a:off x="6953168" y="2721167"/>
            <a:ext cx="5132336" cy="3780218"/>
          </a:xfrm>
        </p:spPr>
        <p:txBody>
          <a:bodyPr anchor="ctr">
            <a:normAutofit/>
          </a:bodyPr>
          <a:lstStyle/>
          <a:p>
            <a:pPr marL="0" indent="0" algn="ctr">
              <a:buNone/>
            </a:pPr>
            <a:r>
              <a:rPr lang="en" sz="1600" dirty="0"/>
              <a:t>During the first years of the EU’s existence </a:t>
            </a:r>
            <a:r>
              <a:rPr lang="en" sz="1600" b="1" dirty="0"/>
              <a:t>the CAP represented a significant proportion of budget expenditure, over two-thirds on occasions</a:t>
            </a:r>
            <a:r>
              <a:rPr lang="en" sz="1600" dirty="0"/>
              <a:t>. </a:t>
            </a:r>
            <a:r>
              <a:rPr lang="en" sz="1600" b="1" i="1" dirty="0"/>
              <a:t>The CAP costs about EUR 55 billion per year. This represents 40 % of the total EU budget, less than 0,5 % of GDP in the EU. </a:t>
            </a:r>
            <a:endParaRPr lang="en" sz="1600" b="1" i="1" dirty="0">
              <a:effectLst/>
            </a:endParaRPr>
          </a:p>
          <a:p>
            <a:pPr marL="0" indent="0" algn="ctr">
              <a:buNone/>
            </a:pPr>
            <a:r>
              <a:rPr lang="en" sz="1600" dirty="0"/>
              <a:t>Unlike for other sectors, such as education, </a:t>
            </a:r>
            <a:r>
              <a:rPr lang="en" sz="1600" dirty="0" err="1"/>
              <a:t>defence</a:t>
            </a:r>
            <a:r>
              <a:rPr lang="en" sz="1600" dirty="0"/>
              <a:t>, transport health care or social security, whose cost is borne by national governments, </a:t>
            </a:r>
            <a:r>
              <a:rPr lang="en" sz="1600" i="1" dirty="0"/>
              <a:t>the Member States have agreed that decisions about the EU‘s agricultural policy be taken at community level, and that an appropriate budget be put in place to do this. </a:t>
            </a:r>
          </a:p>
          <a:p>
            <a:pPr marL="0" indent="0" algn="ctr">
              <a:buNone/>
            </a:pPr>
            <a:r>
              <a:rPr lang="en" sz="1600" dirty="0"/>
              <a:t>On average each citizen contributes around 2 euros a week to finance the CAP. This is hardly a high price to pay for a healthy supply of food and a living countryside. </a:t>
            </a:r>
            <a:endParaRPr lang="en" sz="1600" dirty="0">
              <a:effectLst/>
            </a:endParaRPr>
          </a:p>
          <a:p>
            <a:pPr marL="0" indent="0">
              <a:buNone/>
            </a:pPr>
            <a:endParaRPr lang="tr-TR" sz="1500" dirty="0"/>
          </a:p>
        </p:txBody>
      </p:sp>
      <p:sp>
        <p:nvSpPr>
          <p:cNvPr id="40" name="Rectangle 39">
            <a:extLst>
              <a:ext uri="{FF2B5EF4-FFF2-40B4-BE49-F238E27FC236}">
                <a16:creationId xmlns:a16="http://schemas.microsoft.com/office/drawing/2014/main" id="{E7C2E3A0-1FA7-471F-84CE-08ACFAB40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3372" y="6501384"/>
            <a:ext cx="6008627" cy="3566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55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B4AD101E-2E66-40BD-855E-05AB6F2D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2">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C7563C2C-B9EB-9845-93DF-4FD83DA127E9}"/>
              </a:ext>
            </a:extLst>
          </p:cNvPr>
          <p:cNvSpPr>
            <a:spLocks noGrp="1"/>
          </p:cNvSpPr>
          <p:nvPr>
            <p:ph type="title"/>
          </p:nvPr>
        </p:nvSpPr>
        <p:spPr>
          <a:xfrm>
            <a:off x="701344" y="710273"/>
            <a:ext cx="4352315" cy="2813320"/>
          </a:xfrm>
        </p:spPr>
        <p:txBody>
          <a:bodyPr>
            <a:normAutofit/>
          </a:bodyPr>
          <a:lstStyle/>
          <a:p>
            <a:r>
              <a:rPr lang="tr-TR" sz="4600" b="1"/>
              <a:t>BUDGETARY CONTROL </a:t>
            </a:r>
            <a:endParaRPr lang="tr-TR" sz="4600"/>
          </a:p>
        </p:txBody>
      </p:sp>
      <p:sp>
        <p:nvSpPr>
          <p:cNvPr id="15" name="Rectangle 1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7DD3537-7141-4DCE-87A0-24A9FDECE7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8" name="Rectangle 64">
              <a:extLst>
                <a:ext uri="{FF2B5EF4-FFF2-40B4-BE49-F238E27FC236}">
                  <a16:creationId xmlns:a16="http://schemas.microsoft.com/office/drawing/2014/main" id="{4CA9913A-B1D8-45B4-9957-42C103F2D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CB1F3BD-F556-44C4-A1A7-2CB13B32D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176D79EE-734E-43CF-A5CB-369A381DC4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5B23C19-C5F7-4D3E-9D63-C648D7458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CACAA539-E3A5-4EAB-B861-2671362B7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9D66262B-0C5D-407E-AD43-E35D3D7D4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73A9A192-0D92-42E1-8233-FFCBC0269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0CF8C28B-11D4-43D3-B0FA-1A9D62D20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4DE6CB6-1BA3-4A45-8DF5-8728DB456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12655A1-4DA2-44E9-A217-B968FD5CD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11F6A0A-4682-40E9-AC75-233D3C0D6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5EA6239D-D233-4711-A471-E07BD472A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0776104-DC4B-4056-8197-6F6EF1234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E37F985-0DDA-4764-9078-C71591476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4C09BF5A-C1E9-4446-BD6E-A185B97FE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B01D206-0B6E-445C-9DC1-DB9961CA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4A013BB-FBDD-4BEA-A7D7-836B72051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5196F63B-7395-42FD-B183-3149E3326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052E94C-3771-40D8-AACB-56694FE6E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A6D390F-CDEC-4C7B-91D8-C4E8ADD1A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Resim 5">
            <a:extLst>
              <a:ext uri="{FF2B5EF4-FFF2-40B4-BE49-F238E27FC236}">
                <a16:creationId xmlns:a16="http://schemas.microsoft.com/office/drawing/2014/main" id="{C299611E-3B14-D945-BF83-7E7515FF960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2"/>
          <a:stretch/>
        </p:blipFill>
        <p:spPr>
          <a:xfrm>
            <a:off x="5654843" y="10"/>
            <a:ext cx="6537158" cy="3657590"/>
          </a:xfrm>
          <a:prstGeom prst="rect">
            <a:avLst/>
          </a:prstGeom>
        </p:spPr>
      </p:pic>
      <p:sp>
        <p:nvSpPr>
          <p:cNvPr id="3" name="İçerik Yer Tutucusu 2">
            <a:extLst>
              <a:ext uri="{FF2B5EF4-FFF2-40B4-BE49-F238E27FC236}">
                <a16:creationId xmlns:a16="http://schemas.microsoft.com/office/drawing/2014/main" id="{60ABC34B-7961-FE48-A2FF-FB7558B9A21C}"/>
              </a:ext>
            </a:extLst>
          </p:cNvPr>
          <p:cNvSpPr>
            <a:spLocks noGrp="1"/>
          </p:cNvSpPr>
          <p:nvPr>
            <p:ph idx="1"/>
          </p:nvPr>
        </p:nvSpPr>
        <p:spPr>
          <a:xfrm>
            <a:off x="795528" y="4432563"/>
            <a:ext cx="10785191" cy="2062765"/>
          </a:xfrm>
        </p:spPr>
        <p:txBody>
          <a:bodyPr anchor="ctr">
            <a:normAutofit/>
          </a:bodyPr>
          <a:lstStyle/>
          <a:p>
            <a:pPr marL="0" indent="0" algn="ctr">
              <a:buNone/>
            </a:pPr>
            <a:r>
              <a:rPr lang="en" sz="3200" dirty="0"/>
              <a:t>The proportion of the budget used for market support (cereals, sugar, beef and milk) and for </a:t>
            </a:r>
            <a:r>
              <a:rPr lang="en" sz="3200" b="1" dirty="0"/>
              <a:t>export subsidies has decreased, </a:t>
            </a:r>
            <a:r>
              <a:rPr lang="en" sz="3200" dirty="0"/>
              <a:t>whilst that for direct aid to producers and for </a:t>
            </a:r>
            <a:r>
              <a:rPr lang="en" sz="3200" b="1" dirty="0"/>
              <a:t>rural development has increased. </a:t>
            </a:r>
            <a:endParaRPr lang="en" sz="3200" b="1" dirty="0">
              <a:effectLst/>
            </a:endParaRPr>
          </a:p>
          <a:p>
            <a:pPr marL="0" indent="0">
              <a:buNone/>
            </a:pPr>
            <a:endParaRPr lang="en" sz="2000" dirty="0">
              <a:effectLst/>
            </a:endParaRPr>
          </a:p>
          <a:p>
            <a:endParaRPr lang="tr-TR" sz="2000" dirty="0"/>
          </a:p>
        </p:txBody>
      </p:sp>
      <p:sp>
        <p:nvSpPr>
          <p:cNvPr id="39" name="Rectangle 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582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348AFF-5242-F347-ACD8-2AFD09F516A4}"/>
              </a:ext>
            </a:extLst>
          </p:cNvPr>
          <p:cNvSpPr>
            <a:spLocks noGrp="1"/>
          </p:cNvSpPr>
          <p:nvPr>
            <p:ph type="title"/>
          </p:nvPr>
        </p:nvSpPr>
        <p:spPr>
          <a:xfrm>
            <a:off x="481013" y="3752849"/>
            <a:ext cx="3290887" cy="2452687"/>
          </a:xfrm>
        </p:spPr>
        <p:txBody>
          <a:bodyPr anchor="ctr">
            <a:normAutofit/>
          </a:bodyPr>
          <a:lstStyle/>
          <a:p>
            <a:pPr algn="ctr"/>
            <a:r>
              <a:rPr lang="en" sz="3300" b="1" dirty="0"/>
              <a:t>PROMOTING SUSTAINABLE AGRICULTURE IN A GLOBAL ENVIRONMENT </a:t>
            </a:r>
            <a:endParaRPr lang="tr-TR" sz="3300" dirty="0"/>
          </a:p>
        </p:txBody>
      </p:sp>
      <p:pic>
        <p:nvPicPr>
          <p:cNvPr id="4" name="Resim 3">
            <a:extLst>
              <a:ext uri="{FF2B5EF4-FFF2-40B4-BE49-F238E27FC236}">
                <a16:creationId xmlns:a16="http://schemas.microsoft.com/office/drawing/2014/main" id="{1514F5E7-BB63-904A-B9E2-66BEA1F94C7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0A542AD-FBCE-AF48-A2BF-45883D5320C4}"/>
              </a:ext>
            </a:extLst>
          </p:cNvPr>
          <p:cNvSpPr>
            <a:spLocks noGrp="1"/>
          </p:cNvSpPr>
          <p:nvPr>
            <p:ph idx="1"/>
          </p:nvPr>
        </p:nvSpPr>
        <p:spPr>
          <a:xfrm>
            <a:off x="4223982" y="3752850"/>
            <a:ext cx="7817454" cy="2978456"/>
          </a:xfrm>
        </p:spPr>
        <p:txBody>
          <a:bodyPr anchor="ctr">
            <a:normAutofit/>
          </a:bodyPr>
          <a:lstStyle/>
          <a:p>
            <a:pPr marL="0" indent="0">
              <a:buNone/>
            </a:pPr>
            <a:r>
              <a:rPr lang="en" sz="2000" b="1" dirty="0"/>
              <a:t>The EU’s role in agriculture has always been to help in;</a:t>
            </a:r>
            <a:endParaRPr lang="en" sz="2000" dirty="0">
              <a:effectLst/>
            </a:endParaRPr>
          </a:p>
          <a:p>
            <a:r>
              <a:rPr lang="en" sz="2000" dirty="0"/>
              <a:t>Ensuring a stable supply of affordable and safe food for its population; </a:t>
            </a:r>
          </a:p>
          <a:p>
            <a:r>
              <a:rPr lang="en" sz="2000" dirty="0"/>
              <a:t>Providing a reasonable standard of living for EU farmers, while allowing the agriculture sector to </a:t>
            </a:r>
            <a:r>
              <a:rPr lang="en" sz="2000" dirty="0" err="1"/>
              <a:t>modernise</a:t>
            </a:r>
            <a:r>
              <a:rPr lang="en" sz="2000" dirty="0"/>
              <a:t> and develop; </a:t>
            </a:r>
          </a:p>
          <a:p>
            <a:r>
              <a:rPr lang="en" sz="2000" dirty="0"/>
              <a:t>Enabling that farming could continue in all regions of the EU. </a:t>
            </a:r>
          </a:p>
          <a:p>
            <a:endParaRPr lang="tr-TR" sz="1800" dirty="0"/>
          </a:p>
        </p:txBody>
      </p:sp>
    </p:spTree>
    <p:extLst>
      <p:ext uri="{BB962C8B-B14F-4D97-AF65-F5344CB8AC3E}">
        <p14:creationId xmlns:p14="http://schemas.microsoft.com/office/powerpoint/2010/main" val="205934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BF1700D-FF9F-AB46-95E9-D49ED158540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a:extLst>
              <a:ext uri="{FF2B5EF4-FFF2-40B4-BE49-F238E27FC236}">
                <a16:creationId xmlns:a16="http://schemas.microsoft.com/office/drawing/2014/main" id="{CBF37009-E70B-BE4E-B491-5B944F016642}"/>
              </a:ext>
            </a:extLst>
          </p:cNvPr>
          <p:cNvSpPr>
            <a:spLocks noGrp="1"/>
          </p:cNvSpPr>
          <p:nvPr>
            <p:ph type="title"/>
          </p:nvPr>
        </p:nvSpPr>
        <p:spPr>
          <a:xfrm>
            <a:off x="709448" y="1913950"/>
            <a:ext cx="4204137" cy="1342754"/>
          </a:xfrm>
        </p:spPr>
        <p:txBody>
          <a:bodyPr>
            <a:normAutofit/>
          </a:bodyPr>
          <a:lstStyle/>
          <a:p>
            <a:pPr algn="ctr"/>
            <a:r>
              <a:rPr lang="tr-TR" sz="3600" b="1"/>
              <a:t>SUSTAINABLE AGRICULTURE </a:t>
            </a:r>
            <a:endParaRPr lang="tr-TR" sz="3600"/>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AA102C3-4A97-E54F-9606-E2F1F47418BC}"/>
              </a:ext>
            </a:extLst>
          </p:cNvPr>
          <p:cNvSpPr>
            <a:spLocks noGrp="1"/>
          </p:cNvSpPr>
          <p:nvPr>
            <p:ph idx="1"/>
          </p:nvPr>
        </p:nvSpPr>
        <p:spPr>
          <a:xfrm>
            <a:off x="319488" y="3337146"/>
            <a:ext cx="5266063" cy="3438228"/>
          </a:xfrm>
        </p:spPr>
        <p:txBody>
          <a:bodyPr anchor="ctr">
            <a:normAutofit/>
          </a:bodyPr>
          <a:lstStyle/>
          <a:p>
            <a:pPr marL="0" indent="0">
              <a:buNone/>
            </a:pPr>
            <a:r>
              <a:rPr lang="en" sz="1600" b="1" dirty="0"/>
              <a:t>As the CAP has developed, in line with the requirements of EU citizens, the following factors take on a greater importance: </a:t>
            </a:r>
          </a:p>
          <a:p>
            <a:r>
              <a:rPr lang="en" sz="1600" dirty="0"/>
              <a:t>Improving the quality of Europe’s food; </a:t>
            </a:r>
          </a:p>
          <a:p>
            <a:r>
              <a:rPr lang="en" sz="1600" dirty="0"/>
              <a:t>Guaranteeing food safety; </a:t>
            </a:r>
          </a:p>
          <a:p>
            <a:r>
              <a:rPr lang="en" sz="1600" dirty="0"/>
              <a:t>Looking after the well-being of rural society; </a:t>
            </a:r>
          </a:p>
          <a:p>
            <a:r>
              <a:rPr lang="en" sz="1600" dirty="0"/>
              <a:t>Ensuring that the environment is protected for future generations; </a:t>
            </a:r>
          </a:p>
          <a:p>
            <a:r>
              <a:rPr lang="en" sz="1600" dirty="0"/>
              <a:t>Providing better animal health and welfare conditions; </a:t>
            </a:r>
          </a:p>
          <a:p>
            <a:r>
              <a:rPr lang="en" sz="1600" dirty="0"/>
              <a:t>Doing all this at minimal cost to the EU budget (which is funded mainly by taxpayers, </a:t>
            </a:r>
            <a:r>
              <a:rPr lang="en" sz="1600" dirty="0" err="1"/>
              <a:t>i</a:t>
            </a:r>
            <a:r>
              <a:rPr lang="en" sz="1600" dirty="0"/>
              <a:t>. e. ordinary citizens). </a:t>
            </a:r>
          </a:p>
          <a:p>
            <a:pPr marL="0" indent="0">
              <a:buNone/>
            </a:pPr>
            <a:endParaRPr lang="en" sz="1100" dirty="0">
              <a:effectLst/>
            </a:endParaRPr>
          </a:p>
        </p:txBody>
      </p:sp>
    </p:spTree>
    <p:extLst>
      <p:ext uri="{BB962C8B-B14F-4D97-AF65-F5344CB8AC3E}">
        <p14:creationId xmlns:p14="http://schemas.microsoft.com/office/powerpoint/2010/main" val="427108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A2CB7B99-EF7B-4B50-85F9-BD6639D8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262AF196-A88A-2D48-8A57-2791A9075914}"/>
              </a:ext>
            </a:extLst>
          </p:cNvPr>
          <p:cNvSpPr>
            <a:spLocks noGrp="1"/>
          </p:cNvSpPr>
          <p:nvPr>
            <p:ph type="title"/>
          </p:nvPr>
        </p:nvSpPr>
        <p:spPr>
          <a:xfrm>
            <a:off x="1166648" y="679927"/>
            <a:ext cx="5064470" cy="2270664"/>
          </a:xfrm>
        </p:spPr>
        <p:txBody>
          <a:bodyPr>
            <a:normAutofit/>
          </a:bodyPr>
          <a:lstStyle/>
          <a:p>
            <a:pPr algn="ctr"/>
            <a:r>
              <a:rPr lang="tr-TR" b="1" dirty="0"/>
              <a:t>FUTURE OF CAP</a:t>
            </a:r>
          </a:p>
        </p:txBody>
      </p:sp>
      <p:sp>
        <p:nvSpPr>
          <p:cNvPr id="13" name="Rectangle 1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B501860-732B-4F81-B802-0BC136227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7AEEE40F-5C8B-41BA-99C7-93C0B4F0E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FD7D304-78CD-4FA4-9CC1-A9AF2DEEF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CB485B10-A976-48D3-8B25-66AE766D2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92D136E2-0A2B-4F92-8CD0-4A4627B56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99F940C-EF42-4439-BE4F-5145445B1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B036AE7A-1B5B-43A6-951B-1819EEA88C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2098787F-1ACB-4460-B580-83F0A01212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A3440DA-DA3B-4B20-A990-F540267E0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C336D65B-E377-4439-B6C0-E3D045D7D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BEB6753F-2024-4BCE-9A02-A1C6031BC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4D3283F2-5307-46FF-BB1B-39769D1EAA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EE26DD7-4392-4D58-93D0-2C9A8DBE7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9B470E57-93D2-4139-ABBE-B4A000516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92C2E4C2-ED9D-49E8-B3E2-5EAF36930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C50CAEF-FA0F-4879-941E-BD6614272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4A9FD627-D2FF-43AC-92A2-1C51E987F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00855280-04D6-4350-8EEB-9FC1D5DE9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DD1AEAC2-2591-4A29-8BFA-DB32DCDC5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62BBAD1B-3F45-400B-9E7F-196FCE72A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2E39B33C-A679-45B1-A095-279FEAB8F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Resim 3">
            <a:extLst>
              <a:ext uri="{FF2B5EF4-FFF2-40B4-BE49-F238E27FC236}">
                <a16:creationId xmlns:a16="http://schemas.microsoft.com/office/drawing/2014/main" id="{C86C91B4-B128-5241-89E9-03DA58EA85AA}"/>
              </a:ext>
            </a:extLst>
          </p:cNvPr>
          <p:cNvPicPr>
            <a:picLocks noChangeAspect="1"/>
          </p:cNvPicPr>
          <p:nvPr/>
        </p:nvPicPr>
        <p:blipFill rotWithShape="1">
          <a:blip r:embed="rId2">
            <a:extLst>
              <a:ext uri="{28A0092B-C50C-407E-A947-70E740481C1C}">
                <a14:useLocalDpi xmlns:a14="http://schemas.microsoft.com/office/drawing/2010/main"/>
              </a:ext>
            </a:extLst>
          </a:blip>
          <a:srcRect r="-3"/>
          <a:stretch/>
        </p:blipFill>
        <p:spPr>
          <a:xfrm>
            <a:off x="6606643" y="1"/>
            <a:ext cx="5585357" cy="3026004"/>
          </a:xfrm>
          <a:prstGeom prst="rect">
            <a:avLst/>
          </a:prstGeom>
        </p:spPr>
      </p:pic>
      <p:sp>
        <p:nvSpPr>
          <p:cNvPr id="37" name="Rectangle 3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48AA8FD-8ECE-044E-817A-C9E35E2702AE}"/>
              </a:ext>
            </a:extLst>
          </p:cNvPr>
          <p:cNvSpPr>
            <a:spLocks noGrp="1"/>
          </p:cNvSpPr>
          <p:nvPr>
            <p:ph idx="1"/>
          </p:nvPr>
        </p:nvSpPr>
        <p:spPr>
          <a:xfrm>
            <a:off x="1166647" y="3705931"/>
            <a:ext cx="10456147" cy="3233984"/>
          </a:xfrm>
        </p:spPr>
        <p:txBody>
          <a:bodyPr anchor="ctr">
            <a:normAutofit lnSpcReduction="10000"/>
          </a:bodyPr>
          <a:lstStyle/>
          <a:p>
            <a:pPr marL="0" indent="0">
              <a:buNone/>
            </a:pPr>
            <a:r>
              <a:rPr lang="en" sz="1800" b="1" i="1" dirty="0"/>
              <a:t>During the coming years the CAP will change further in order to continue to: </a:t>
            </a:r>
          </a:p>
          <a:p>
            <a:r>
              <a:rPr lang="en" sz="2000" dirty="0"/>
              <a:t>Be a living policy which reflects the needs and expectations of European society; </a:t>
            </a:r>
          </a:p>
          <a:p>
            <a:r>
              <a:rPr lang="en" sz="2000" dirty="0"/>
              <a:t>Promote a sustainable agriculture offering safe, quality products while protecting the environment and animal welfare; </a:t>
            </a:r>
          </a:p>
          <a:p>
            <a:r>
              <a:rPr lang="en" sz="2000" dirty="0"/>
              <a:t>Support the multifunctional role of farmers as suppliers of public goods to society; </a:t>
            </a:r>
          </a:p>
          <a:p>
            <a:r>
              <a:rPr lang="en" sz="2000" dirty="0"/>
              <a:t>Promote the growth and creation of jobs in rural areas;</a:t>
            </a:r>
          </a:p>
          <a:p>
            <a:r>
              <a:rPr lang="en" sz="2000" dirty="0"/>
              <a:t>Reinforce a competitive and innovative agricultural sector that can respond to the challenges of the world market; </a:t>
            </a:r>
          </a:p>
          <a:p>
            <a:r>
              <a:rPr lang="en" sz="2000" dirty="0"/>
              <a:t>Be managed by simple and transparent rules. </a:t>
            </a:r>
            <a:endParaRPr lang="en" sz="2000" dirty="0">
              <a:effectLst/>
            </a:endParaRPr>
          </a:p>
          <a:p>
            <a:pPr marL="0" indent="0">
              <a:buNone/>
            </a:pPr>
            <a:endParaRPr lang="en" sz="1800" dirty="0">
              <a:effectLst/>
            </a:endParaRPr>
          </a:p>
          <a:p>
            <a:endParaRPr lang="tr-TR" sz="1800" dirty="0"/>
          </a:p>
        </p:txBody>
      </p:sp>
    </p:spTree>
    <p:extLst>
      <p:ext uri="{BB962C8B-B14F-4D97-AF65-F5344CB8AC3E}">
        <p14:creationId xmlns:p14="http://schemas.microsoft.com/office/powerpoint/2010/main" val="306955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AA3BBFC-1F87-9947-9AE9-1E26183F706C}"/>
              </a:ext>
            </a:extLst>
          </p:cNvPr>
          <p:cNvPicPr>
            <a:picLocks noChangeAspect="1"/>
          </p:cNvPicPr>
          <p:nvPr/>
        </p:nvPicPr>
        <p:blipFill rotWithShape="1">
          <a:blip r:embed="rId2">
            <a:extLst>
              <a:ext uri="{28A0092B-C50C-407E-A947-70E740481C1C}">
                <a14:useLocalDpi xmlns:a14="http://schemas.microsoft.com/office/drawing/2010/main"/>
              </a:ext>
            </a:extLst>
          </a:blip>
          <a:srcRect r="-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802EAE02-8B32-DF40-854A-F1CCB8A29FF7}"/>
              </a:ext>
            </a:extLst>
          </p:cNvPr>
          <p:cNvSpPr>
            <a:spLocks noGrp="1"/>
          </p:cNvSpPr>
          <p:nvPr>
            <p:ph idx="1"/>
          </p:nvPr>
        </p:nvSpPr>
        <p:spPr>
          <a:xfrm>
            <a:off x="4223982" y="3752850"/>
            <a:ext cx="7485413" cy="2452687"/>
          </a:xfrm>
        </p:spPr>
        <p:txBody>
          <a:bodyPr anchor="ctr">
            <a:normAutofit/>
          </a:bodyPr>
          <a:lstStyle/>
          <a:p>
            <a:pPr marL="0" indent="0" algn="ctr">
              <a:buNone/>
            </a:pPr>
            <a:r>
              <a:rPr lang="tr-TR" sz="4400" dirty="0" err="1"/>
              <a:t>Any</a:t>
            </a:r>
            <a:r>
              <a:rPr lang="tr-TR" sz="4400" dirty="0"/>
              <a:t> </a:t>
            </a:r>
            <a:r>
              <a:rPr lang="tr-TR" sz="4400" dirty="0" err="1"/>
              <a:t>Questions</a:t>
            </a:r>
            <a:r>
              <a:rPr lang="tr-TR" sz="4400" dirty="0"/>
              <a:t>?!?</a:t>
            </a:r>
          </a:p>
          <a:p>
            <a:pPr marL="0" indent="0">
              <a:buNone/>
            </a:pPr>
            <a:endParaRPr lang="tr-TR" sz="1800" dirty="0"/>
          </a:p>
        </p:txBody>
      </p:sp>
    </p:spTree>
    <p:extLst>
      <p:ext uri="{BB962C8B-B14F-4D97-AF65-F5344CB8AC3E}">
        <p14:creationId xmlns:p14="http://schemas.microsoft.com/office/powerpoint/2010/main" val="345350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806D2-2DB9-BB48-83D8-90ED2127D587}"/>
              </a:ext>
            </a:extLst>
          </p:cNvPr>
          <p:cNvSpPr>
            <a:spLocks noGrp="1"/>
          </p:cNvSpPr>
          <p:nvPr>
            <p:ph type="title"/>
          </p:nvPr>
        </p:nvSpPr>
        <p:spPr>
          <a:xfrm>
            <a:off x="481013" y="3752849"/>
            <a:ext cx="3290887" cy="2452687"/>
          </a:xfrm>
        </p:spPr>
        <p:txBody>
          <a:bodyPr anchor="ctr">
            <a:normAutofit/>
          </a:bodyPr>
          <a:lstStyle/>
          <a:p>
            <a:r>
              <a:rPr lang="en" sz="3300" b="1" dirty="0"/>
              <a:t>KEEPING CONSUMERS CONFIDENT ABOUT FOOD SAFETY</a:t>
            </a:r>
            <a:endParaRPr lang="tr-TR" sz="3300" dirty="0"/>
          </a:p>
        </p:txBody>
      </p:sp>
      <p:pic>
        <p:nvPicPr>
          <p:cNvPr id="4" name="Resim 3">
            <a:extLst>
              <a:ext uri="{FF2B5EF4-FFF2-40B4-BE49-F238E27FC236}">
                <a16:creationId xmlns:a16="http://schemas.microsoft.com/office/drawing/2014/main" id="{9B4C6C7D-A00A-544B-B2CF-471C609292E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9EBDFA6B-AD85-6944-8794-89CE1692BA94}"/>
              </a:ext>
            </a:extLst>
          </p:cNvPr>
          <p:cNvSpPr>
            <a:spLocks noGrp="1"/>
          </p:cNvSpPr>
          <p:nvPr>
            <p:ph idx="1"/>
          </p:nvPr>
        </p:nvSpPr>
        <p:spPr>
          <a:xfrm>
            <a:off x="4225574" y="4042328"/>
            <a:ext cx="7485413" cy="2163208"/>
          </a:xfrm>
        </p:spPr>
        <p:txBody>
          <a:bodyPr anchor="ctr">
            <a:normAutofit lnSpcReduction="10000"/>
          </a:bodyPr>
          <a:lstStyle/>
          <a:p>
            <a:pPr marL="0" indent="0" algn="ctr">
              <a:buNone/>
            </a:pPr>
            <a:r>
              <a:rPr lang="en" sz="2000" dirty="0"/>
              <a:t>This is about increasing concern about </a:t>
            </a:r>
            <a:r>
              <a:rPr lang="en" sz="2000" b="1" i="1" dirty="0"/>
              <a:t>food hygiene and safety </a:t>
            </a:r>
            <a:r>
              <a:rPr lang="en" sz="2000" dirty="0"/>
              <a:t>and animal welfare. CAP and other EU policies, such as consumer protection, have been considerably strengthened since the 1990s.</a:t>
            </a:r>
          </a:p>
          <a:p>
            <a:pPr marL="0" indent="0" algn="ctr">
              <a:buNone/>
            </a:pPr>
            <a:endParaRPr lang="en" sz="2000" dirty="0"/>
          </a:p>
          <a:p>
            <a:pPr marL="0" indent="0" algn="ctr">
              <a:buNone/>
            </a:pPr>
            <a:r>
              <a:rPr lang="en" sz="2000" dirty="0"/>
              <a:t>Food safety starts on the farm. EU rules apply from </a:t>
            </a:r>
            <a:r>
              <a:rPr lang="en" sz="2000" b="1" i="1" dirty="0"/>
              <a:t>‘farm to fork’, </a:t>
            </a:r>
            <a:r>
              <a:rPr lang="en" sz="2000" dirty="0"/>
              <a:t>whether the food is produced in the EU or is imported from elsewhere in the world. </a:t>
            </a:r>
            <a:endParaRPr lang="en" sz="1800" dirty="0">
              <a:effectLst/>
            </a:endParaRPr>
          </a:p>
          <a:p>
            <a:pPr marL="0" indent="0">
              <a:buNone/>
            </a:pPr>
            <a:endParaRPr lang="tr-TR" sz="1800" dirty="0"/>
          </a:p>
        </p:txBody>
      </p:sp>
    </p:spTree>
    <p:extLst>
      <p:ext uri="{BB962C8B-B14F-4D97-AF65-F5344CB8AC3E}">
        <p14:creationId xmlns:p14="http://schemas.microsoft.com/office/powerpoint/2010/main" val="112139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a:extLst>
              <a:ext uri="{FF2B5EF4-FFF2-40B4-BE49-F238E27FC236}">
                <a16:creationId xmlns:a16="http://schemas.microsoft.com/office/drawing/2014/main" id="{20078658-F513-4E4D-80AB-F8C2EBDD0EF8}"/>
              </a:ext>
            </a:extLst>
          </p:cNvPr>
          <p:cNvSpPr>
            <a:spLocks noGrp="1"/>
          </p:cNvSpPr>
          <p:nvPr>
            <p:ph type="title"/>
          </p:nvPr>
        </p:nvSpPr>
        <p:spPr>
          <a:xfrm>
            <a:off x="838201" y="365125"/>
            <a:ext cx="5393360" cy="1325563"/>
          </a:xfrm>
        </p:spPr>
        <p:txBody>
          <a:bodyPr>
            <a:normAutofit/>
          </a:bodyPr>
          <a:lstStyle/>
          <a:p>
            <a:pPr algn="ctr"/>
            <a:r>
              <a:rPr lang="tr-TR" b="1" dirty="0"/>
              <a:t>FOOD SAFETY </a:t>
            </a:r>
            <a:endParaRPr lang="tr-TR" dirty="0"/>
          </a:p>
        </p:txBody>
      </p:sp>
      <p:sp>
        <p:nvSpPr>
          <p:cNvPr id="13" name="Freeform: Shape 12">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FB514A20-93EA-D044-A113-89DA7A4BEA8A}"/>
              </a:ext>
            </a:extLst>
          </p:cNvPr>
          <p:cNvSpPr>
            <a:spLocks noGrp="1"/>
          </p:cNvSpPr>
          <p:nvPr>
            <p:ph idx="1"/>
          </p:nvPr>
        </p:nvSpPr>
        <p:spPr>
          <a:xfrm>
            <a:off x="838200" y="1825625"/>
            <a:ext cx="5393361" cy="4351338"/>
          </a:xfrm>
        </p:spPr>
        <p:txBody>
          <a:bodyPr>
            <a:normAutofit/>
          </a:bodyPr>
          <a:lstStyle/>
          <a:p>
            <a:pPr marL="0" indent="0" algn="ctr">
              <a:buNone/>
            </a:pPr>
            <a:r>
              <a:rPr lang="en" sz="2200" dirty="0"/>
              <a:t>Europe’s consumers want food that is safe and wholesome. The concern of the EU is to make sure that the food consumers eat is of the </a:t>
            </a:r>
            <a:r>
              <a:rPr lang="en" sz="2200" b="1" i="1" dirty="0"/>
              <a:t>same high standard </a:t>
            </a:r>
            <a:r>
              <a:rPr lang="en" sz="2200" dirty="0"/>
              <a:t>for all its citizens. </a:t>
            </a:r>
          </a:p>
          <a:p>
            <a:pPr marL="0" indent="0" algn="ctr">
              <a:buNone/>
            </a:pPr>
            <a:endParaRPr lang="en" sz="2200" dirty="0"/>
          </a:p>
          <a:p>
            <a:pPr marL="0" indent="0" algn="ctr">
              <a:buNone/>
            </a:pPr>
            <a:r>
              <a:rPr lang="en" sz="2200" dirty="0"/>
              <a:t>There was a major overhaul in response to food safety scares, for example </a:t>
            </a:r>
            <a:r>
              <a:rPr lang="en" sz="2200" b="1" i="1" dirty="0"/>
              <a:t>over BSE and dioxin-contaminated feed. </a:t>
            </a:r>
            <a:r>
              <a:rPr lang="en" sz="2200" dirty="0"/>
              <a:t>The purpose was to make sure that EU food safety laws were as comprehensive as possible and that </a:t>
            </a:r>
            <a:r>
              <a:rPr lang="en" sz="2200" i="1" dirty="0"/>
              <a:t>consumers have as much information as possible about potential risks and what is being done to </a:t>
            </a:r>
            <a:r>
              <a:rPr lang="en" sz="2200" i="1" dirty="0" err="1"/>
              <a:t>minimise</a:t>
            </a:r>
            <a:r>
              <a:rPr lang="en" sz="2200" i="1" dirty="0"/>
              <a:t> them. </a:t>
            </a:r>
            <a:endParaRPr lang="en" sz="2200" i="1" dirty="0">
              <a:effectLst/>
            </a:endParaRPr>
          </a:p>
          <a:p>
            <a:endParaRPr lang="tr-TR" sz="2200" dirty="0"/>
          </a:p>
        </p:txBody>
      </p:sp>
      <p:sp>
        <p:nvSpPr>
          <p:cNvPr id="15" name="Oval 14">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Resim 5">
            <a:extLst>
              <a:ext uri="{FF2B5EF4-FFF2-40B4-BE49-F238E27FC236}">
                <a16:creationId xmlns:a16="http://schemas.microsoft.com/office/drawing/2014/main" id="{48455BC3-5231-CB41-AEBD-EB335AC5B44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9" name="Freeform: Shape 18">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12888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42D5F75-49CB-9549-8B0B-C7420CA26B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3" name="Freeform: Shape 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B2DA23C-5C80-C049-9AA1-EF761A108E95}"/>
              </a:ext>
            </a:extLst>
          </p:cNvPr>
          <p:cNvSpPr>
            <a:spLocks noGrp="1"/>
          </p:cNvSpPr>
          <p:nvPr>
            <p:ph type="title"/>
          </p:nvPr>
        </p:nvSpPr>
        <p:spPr>
          <a:xfrm>
            <a:off x="750242" y="632990"/>
            <a:ext cx="4062643" cy="1043409"/>
          </a:xfrm>
        </p:spPr>
        <p:txBody>
          <a:bodyPr>
            <a:normAutofit/>
          </a:bodyPr>
          <a:lstStyle/>
          <a:p>
            <a:r>
              <a:rPr lang="tr-TR" sz="3600" b="1" dirty="0"/>
              <a:t>FOOD SAFETY</a:t>
            </a:r>
          </a:p>
        </p:txBody>
      </p:sp>
      <p:sp>
        <p:nvSpPr>
          <p:cNvPr id="3" name="İçerik Yer Tutucusu 2">
            <a:extLst>
              <a:ext uri="{FF2B5EF4-FFF2-40B4-BE49-F238E27FC236}">
                <a16:creationId xmlns:a16="http://schemas.microsoft.com/office/drawing/2014/main" id="{65A6276E-FD82-C44C-A1DD-CEFD77AFBCB9}"/>
              </a:ext>
            </a:extLst>
          </p:cNvPr>
          <p:cNvSpPr>
            <a:spLocks noGrp="1"/>
          </p:cNvSpPr>
          <p:nvPr>
            <p:ph idx="1"/>
          </p:nvPr>
        </p:nvSpPr>
        <p:spPr>
          <a:xfrm>
            <a:off x="31565" y="1532000"/>
            <a:ext cx="4781320" cy="3425589"/>
          </a:xfrm>
        </p:spPr>
        <p:txBody>
          <a:bodyPr anchor="t">
            <a:normAutofit/>
          </a:bodyPr>
          <a:lstStyle/>
          <a:p>
            <a:pPr marL="0" indent="0" algn="ctr">
              <a:buNone/>
            </a:pPr>
            <a:r>
              <a:rPr lang="en" sz="1800" dirty="0"/>
              <a:t>There are </a:t>
            </a:r>
            <a:r>
              <a:rPr lang="en" sz="1800" b="1" dirty="0"/>
              <a:t>four important elements </a:t>
            </a:r>
            <a:r>
              <a:rPr lang="en" sz="1800" dirty="0"/>
              <a:t>to the EU’s food safety strategy: </a:t>
            </a:r>
          </a:p>
          <a:p>
            <a:pPr algn="ctr"/>
            <a:r>
              <a:rPr lang="en" sz="1800" i="1" dirty="0"/>
              <a:t>Rules on the safety of food and animal feed; </a:t>
            </a:r>
          </a:p>
          <a:p>
            <a:pPr algn="ctr"/>
            <a:r>
              <a:rPr lang="en" sz="1800" i="1" dirty="0"/>
              <a:t>Independent and publicly available scientific advice; </a:t>
            </a:r>
          </a:p>
          <a:p>
            <a:pPr algn="ctr"/>
            <a:r>
              <a:rPr lang="en" sz="1800" i="1" dirty="0"/>
              <a:t>Action to enforce the rules and control the processes; </a:t>
            </a:r>
          </a:p>
          <a:p>
            <a:pPr algn="ctr"/>
            <a:r>
              <a:rPr lang="en" sz="1800" i="1" dirty="0"/>
              <a:t>Recognition of the consumer’s right to make choices based on complete information about </a:t>
            </a:r>
            <a:r>
              <a:rPr lang="en" sz="1800" b="1" i="1" dirty="0"/>
              <a:t>where food has come from and what it contains. </a:t>
            </a:r>
          </a:p>
          <a:p>
            <a:pPr marL="0" indent="0">
              <a:buNone/>
            </a:pPr>
            <a:endParaRPr lang="en" sz="1300" dirty="0">
              <a:effectLst/>
            </a:endParaRPr>
          </a:p>
          <a:p>
            <a:endParaRPr lang="tr-TR" sz="1300" dirty="0"/>
          </a:p>
        </p:txBody>
      </p:sp>
    </p:spTree>
    <p:extLst>
      <p:ext uri="{BB962C8B-B14F-4D97-AF65-F5344CB8AC3E}">
        <p14:creationId xmlns:p14="http://schemas.microsoft.com/office/powerpoint/2010/main" val="351417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E5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BC2E791C-AC13-0A4E-991A-1F545B96426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tr-TR" sz="2600" b="1">
                <a:solidFill>
                  <a:srgbClr val="FFFFFF"/>
                </a:solidFill>
              </a:rPr>
              <a:t>ANIMAL HEALTH AND WELFARE </a:t>
            </a:r>
            <a:endParaRPr lang="tr-TR" sz="2600">
              <a:solidFill>
                <a:srgbClr val="FFFFFF"/>
              </a:solidFill>
            </a:endParaRPr>
          </a:p>
        </p:txBody>
      </p:sp>
      <p:pic>
        <p:nvPicPr>
          <p:cNvPr id="4" name="Resim 3">
            <a:extLst>
              <a:ext uri="{FF2B5EF4-FFF2-40B4-BE49-F238E27FC236}">
                <a16:creationId xmlns:a16="http://schemas.microsoft.com/office/drawing/2014/main" id="{7A629A91-9A43-0349-B48E-AE590FADF3A1}"/>
              </a:ext>
            </a:extLst>
          </p:cNvPr>
          <p:cNvPicPr>
            <a:picLocks noChangeAspect="1"/>
          </p:cNvPicPr>
          <p:nvPr/>
        </p:nvPicPr>
        <p:blipFill>
          <a:blip r:embed="rId2"/>
          <a:stretch>
            <a:fillRect/>
          </a:stretch>
        </p:blipFill>
        <p:spPr>
          <a:xfrm>
            <a:off x="4038600" y="1753686"/>
            <a:ext cx="7188199" cy="2210371"/>
          </a:xfrm>
          <a:prstGeom prst="rect">
            <a:avLst/>
          </a:prstGeom>
        </p:spPr>
      </p:pic>
      <p:sp>
        <p:nvSpPr>
          <p:cNvPr id="3" name="İçerik Yer Tutucusu 2">
            <a:extLst>
              <a:ext uri="{FF2B5EF4-FFF2-40B4-BE49-F238E27FC236}">
                <a16:creationId xmlns:a16="http://schemas.microsoft.com/office/drawing/2014/main" id="{0C20E138-9900-1749-B4BE-B42F0F46A4E7}"/>
              </a:ext>
            </a:extLst>
          </p:cNvPr>
          <p:cNvSpPr>
            <a:spLocks noGrp="1"/>
          </p:cNvSpPr>
          <p:nvPr>
            <p:ph idx="1"/>
          </p:nvPr>
        </p:nvSpPr>
        <p:spPr>
          <a:xfrm>
            <a:off x="3866920" y="4147850"/>
            <a:ext cx="7755875" cy="2743199"/>
          </a:xfrm>
        </p:spPr>
        <p:txBody>
          <a:bodyPr>
            <a:normAutofit/>
          </a:bodyPr>
          <a:lstStyle/>
          <a:p>
            <a:pPr marL="0" indent="0" algn="ctr">
              <a:buNone/>
            </a:pPr>
            <a:r>
              <a:rPr lang="en" sz="1800" dirty="0"/>
              <a:t>If food is to be safe, the animals it comes from </a:t>
            </a:r>
            <a:r>
              <a:rPr lang="en" sz="1800" b="1" dirty="0"/>
              <a:t>must be healthy. </a:t>
            </a:r>
            <a:r>
              <a:rPr lang="en" sz="1800" dirty="0"/>
              <a:t>The need to keep animals healthy through good veterinary practice and to prevent outbreaks of contagious animal diseases, such as </a:t>
            </a:r>
            <a:r>
              <a:rPr lang="en" sz="1800" b="1" dirty="0"/>
              <a:t>foot-and-mouth disease</a:t>
            </a:r>
            <a:r>
              <a:rPr lang="en" sz="1800" dirty="0"/>
              <a:t>, </a:t>
            </a:r>
            <a:r>
              <a:rPr lang="en" sz="1800" b="1" dirty="0"/>
              <a:t>swine fever</a:t>
            </a:r>
            <a:r>
              <a:rPr lang="en" sz="1800" dirty="0"/>
              <a:t>, or </a:t>
            </a:r>
            <a:r>
              <a:rPr lang="en" sz="1800" b="1" dirty="0"/>
              <a:t>bird flu </a:t>
            </a:r>
            <a:r>
              <a:rPr lang="en" sz="1800" dirty="0"/>
              <a:t>is an EU priority. </a:t>
            </a:r>
          </a:p>
          <a:p>
            <a:pPr algn="ctr"/>
            <a:endParaRPr lang="en" sz="1800" dirty="0"/>
          </a:p>
          <a:p>
            <a:pPr marL="0" indent="0" algn="ctr">
              <a:buNone/>
            </a:pPr>
            <a:r>
              <a:rPr lang="en" sz="1800" dirty="0"/>
              <a:t>If an outbreak does occur, </a:t>
            </a:r>
            <a:r>
              <a:rPr lang="en" sz="1800" i="1" dirty="0"/>
              <a:t>it is carefully monitored and steps are taken to prevent it spreading.</a:t>
            </a:r>
            <a:r>
              <a:rPr lang="en" sz="1800" dirty="0"/>
              <a:t> </a:t>
            </a:r>
            <a:r>
              <a:rPr lang="en" sz="1800" b="1" i="1" dirty="0"/>
              <a:t>All animals and animal products must meet strict health requirements before they can be imported into or traded within the EU. </a:t>
            </a:r>
            <a:endParaRPr lang="en" sz="1800" b="1" i="1" dirty="0">
              <a:effectLst/>
            </a:endParaRPr>
          </a:p>
          <a:p>
            <a:endParaRPr lang="tr-TR" sz="1100" dirty="0"/>
          </a:p>
        </p:txBody>
      </p:sp>
    </p:spTree>
    <p:extLst>
      <p:ext uri="{BB962C8B-B14F-4D97-AF65-F5344CB8AC3E}">
        <p14:creationId xmlns:p14="http://schemas.microsoft.com/office/powerpoint/2010/main" val="93299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11DABF-7E54-124B-9FB7-56E18A78FBD6}"/>
              </a:ext>
            </a:extLst>
          </p:cNvPr>
          <p:cNvSpPr>
            <a:spLocks noGrp="1"/>
          </p:cNvSpPr>
          <p:nvPr>
            <p:ph type="title"/>
          </p:nvPr>
        </p:nvSpPr>
        <p:spPr>
          <a:xfrm>
            <a:off x="481013" y="3752849"/>
            <a:ext cx="3290887" cy="2452687"/>
          </a:xfrm>
        </p:spPr>
        <p:txBody>
          <a:bodyPr anchor="ctr">
            <a:normAutofit/>
          </a:bodyPr>
          <a:lstStyle/>
          <a:p>
            <a:r>
              <a:rPr lang="tr-TR" sz="3600" b="1"/>
              <a:t>ASSISTANCE FOR RURAL COMMUNITIES </a:t>
            </a:r>
            <a:endParaRPr lang="tr-TR" sz="3600"/>
          </a:p>
        </p:txBody>
      </p:sp>
      <p:pic>
        <p:nvPicPr>
          <p:cNvPr id="4" name="Resim 3">
            <a:extLst>
              <a:ext uri="{FF2B5EF4-FFF2-40B4-BE49-F238E27FC236}">
                <a16:creationId xmlns:a16="http://schemas.microsoft.com/office/drawing/2014/main" id="{B4404631-F282-A54D-8DD3-E7B592E83D1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19BFBF3A-F859-A045-A1FF-D4A4773A5F1B}"/>
              </a:ext>
            </a:extLst>
          </p:cNvPr>
          <p:cNvSpPr>
            <a:spLocks noGrp="1"/>
          </p:cNvSpPr>
          <p:nvPr>
            <p:ph idx="1"/>
          </p:nvPr>
        </p:nvSpPr>
        <p:spPr>
          <a:xfrm>
            <a:off x="4098275" y="4098275"/>
            <a:ext cx="7855026" cy="2947002"/>
          </a:xfrm>
        </p:spPr>
        <p:txBody>
          <a:bodyPr anchor="ctr">
            <a:normAutofit/>
          </a:bodyPr>
          <a:lstStyle/>
          <a:p>
            <a:pPr marL="0" indent="0" algn="ctr">
              <a:buNone/>
            </a:pPr>
            <a:r>
              <a:rPr lang="en" sz="1600" dirty="0"/>
              <a:t>Given that nearly </a:t>
            </a:r>
            <a:r>
              <a:rPr lang="en" sz="1600" b="1" dirty="0"/>
              <a:t>60 % of the population </a:t>
            </a:r>
            <a:r>
              <a:rPr lang="en" sz="1600" dirty="0"/>
              <a:t>of the 27 Member States of the EU live in rural areas covering </a:t>
            </a:r>
            <a:r>
              <a:rPr lang="en" sz="1600" b="1" dirty="0"/>
              <a:t>90 % of the territory</a:t>
            </a:r>
            <a:r>
              <a:rPr lang="en" sz="1600" dirty="0"/>
              <a:t>, rural development is a vitally important policy area. </a:t>
            </a:r>
          </a:p>
          <a:p>
            <a:pPr marL="0" indent="0" algn="ctr">
              <a:buNone/>
            </a:pPr>
            <a:r>
              <a:rPr lang="en" sz="1600" b="1" dirty="0"/>
              <a:t>A SPECIFIC FUND FOR RURAL DEVELOPMENT </a:t>
            </a:r>
            <a:endParaRPr lang="en" sz="1600" dirty="0">
              <a:effectLst/>
            </a:endParaRPr>
          </a:p>
          <a:p>
            <a:pPr marL="0" indent="0" algn="ctr">
              <a:buNone/>
            </a:pPr>
            <a:r>
              <a:rPr lang="en" sz="1600" dirty="0"/>
              <a:t>European strategic guidelines for rural development were set out in </a:t>
            </a:r>
            <a:r>
              <a:rPr lang="en" sz="1600" b="1" dirty="0"/>
              <a:t>February 2006. </a:t>
            </a:r>
            <a:endParaRPr lang="en" sz="1600" b="1" dirty="0">
              <a:effectLst/>
            </a:endParaRPr>
          </a:p>
          <a:p>
            <a:pPr marL="0" indent="0" algn="ctr">
              <a:buNone/>
            </a:pPr>
            <a:r>
              <a:rPr lang="en" sz="1600" i="1" dirty="0"/>
              <a:t>Rural Development policy was strengthened to help rural areas respond to economic, social and environmental issues of the 21st century. </a:t>
            </a:r>
          </a:p>
          <a:p>
            <a:pPr marL="0" indent="0" algn="ctr">
              <a:buNone/>
            </a:pPr>
            <a:r>
              <a:rPr lang="en" sz="1600" dirty="0"/>
              <a:t>The new legal framework and the European Agricultural Fund for Rural Development stress the necessity </a:t>
            </a:r>
            <a:r>
              <a:rPr lang="en" sz="1600" b="1" i="1" dirty="0"/>
              <a:t>to stimulate growth and to create employment in these areas to improve sustainable development</a:t>
            </a:r>
            <a:r>
              <a:rPr lang="en" sz="1600" dirty="0"/>
              <a:t> in accordance with the </a:t>
            </a:r>
            <a:r>
              <a:rPr lang="en" sz="1600" b="1" dirty="0"/>
              <a:t>Lisbon strategy</a:t>
            </a:r>
            <a:r>
              <a:rPr lang="en" sz="1600" dirty="0"/>
              <a:t> and the </a:t>
            </a:r>
            <a:r>
              <a:rPr lang="en" sz="1600" b="1" dirty="0"/>
              <a:t>Council of Gothenburg. </a:t>
            </a:r>
            <a:endParaRPr lang="en" sz="1600" b="1" dirty="0">
              <a:effectLst/>
            </a:endParaRPr>
          </a:p>
          <a:p>
            <a:pPr marL="0" indent="0">
              <a:buNone/>
            </a:pPr>
            <a:endParaRPr lang="en" sz="1400" dirty="0">
              <a:effectLst/>
            </a:endParaRPr>
          </a:p>
          <a:p>
            <a:endParaRPr lang="tr-TR" sz="1400" dirty="0"/>
          </a:p>
        </p:txBody>
      </p:sp>
    </p:spTree>
    <p:extLst>
      <p:ext uri="{BB962C8B-B14F-4D97-AF65-F5344CB8AC3E}">
        <p14:creationId xmlns:p14="http://schemas.microsoft.com/office/powerpoint/2010/main" val="413288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20C2A16-ADDC-8C45-A04F-3B25642907BD}"/>
              </a:ext>
            </a:extLst>
          </p:cNvPr>
          <p:cNvSpPr>
            <a:spLocks noGrp="1"/>
          </p:cNvSpPr>
          <p:nvPr>
            <p:ph type="title"/>
          </p:nvPr>
        </p:nvSpPr>
        <p:spPr>
          <a:xfrm>
            <a:off x="481013" y="327026"/>
            <a:ext cx="3290887" cy="2287588"/>
          </a:xfrm>
        </p:spPr>
        <p:txBody>
          <a:bodyPr anchor="ctr">
            <a:normAutofit/>
          </a:bodyPr>
          <a:lstStyle/>
          <a:p>
            <a:r>
              <a:rPr lang="tr-TR" sz="3600" b="1" dirty="0"/>
              <a:t>RURAL DEVELOPMENT </a:t>
            </a:r>
            <a:endParaRPr lang="tr-TR" sz="3600" dirty="0"/>
          </a:p>
        </p:txBody>
      </p:sp>
      <p:sp>
        <p:nvSpPr>
          <p:cNvPr id="3" name="İçerik Yer Tutucusu 2">
            <a:extLst>
              <a:ext uri="{FF2B5EF4-FFF2-40B4-BE49-F238E27FC236}">
                <a16:creationId xmlns:a16="http://schemas.microsoft.com/office/drawing/2014/main" id="{35802166-241A-E446-BE74-9F71BD744E34}"/>
              </a:ext>
            </a:extLst>
          </p:cNvPr>
          <p:cNvSpPr>
            <a:spLocks noGrp="1"/>
          </p:cNvSpPr>
          <p:nvPr>
            <p:ph idx="1"/>
          </p:nvPr>
        </p:nvSpPr>
        <p:spPr>
          <a:xfrm>
            <a:off x="4124830" y="756684"/>
            <a:ext cx="7485413" cy="2287587"/>
          </a:xfrm>
        </p:spPr>
        <p:txBody>
          <a:bodyPr anchor="ctr">
            <a:normAutofit/>
          </a:bodyPr>
          <a:lstStyle/>
          <a:p>
            <a:pPr marL="0" indent="0" algn="ctr">
              <a:buNone/>
            </a:pPr>
            <a:r>
              <a:rPr lang="en" sz="1800" dirty="0"/>
              <a:t>Rural Development policy for the </a:t>
            </a:r>
            <a:r>
              <a:rPr lang="en" sz="1800" b="1" dirty="0"/>
              <a:t>period 2007–2013 </a:t>
            </a:r>
            <a:r>
              <a:rPr lang="en" sz="1800" dirty="0"/>
              <a:t>will be based on </a:t>
            </a:r>
            <a:r>
              <a:rPr lang="en" sz="1800" b="1" dirty="0"/>
              <a:t>3 themes, </a:t>
            </a:r>
          </a:p>
          <a:p>
            <a:pPr algn="ctr">
              <a:buFont typeface="Wingdings" pitchFamily="2" charset="2"/>
              <a:buChar char="q"/>
            </a:pPr>
            <a:r>
              <a:rPr lang="tr-TR" sz="1800" i="1" dirty="0" err="1"/>
              <a:t>improving</a:t>
            </a:r>
            <a:r>
              <a:rPr lang="tr-TR" sz="1800" i="1" dirty="0"/>
              <a:t> </a:t>
            </a:r>
            <a:r>
              <a:rPr lang="tr-TR" sz="1800" i="1" dirty="0" err="1"/>
              <a:t>agricultural</a:t>
            </a:r>
            <a:r>
              <a:rPr lang="tr-TR" sz="1800" i="1" dirty="0"/>
              <a:t> </a:t>
            </a:r>
            <a:r>
              <a:rPr lang="tr-TR" sz="1800" i="1" dirty="0" err="1"/>
              <a:t>competitiveness</a:t>
            </a:r>
            <a:r>
              <a:rPr lang="tr-TR" sz="1800" i="1" dirty="0"/>
              <a:t>; </a:t>
            </a:r>
            <a:endParaRPr lang="tr-TR" sz="1800" i="1" dirty="0">
              <a:effectLst/>
            </a:endParaRPr>
          </a:p>
          <a:p>
            <a:pPr algn="ctr">
              <a:buFont typeface="Wingdings" pitchFamily="2" charset="2"/>
              <a:buChar char="q"/>
            </a:pPr>
            <a:r>
              <a:rPr lang="en" sz="1800" i="1" dirty="0"/>
              <a:t>improving the environment and supporting land management </a:t>
            </a:r>
            <a:endParaRPr lang="en" sz="1800" i="1" dirty="0">
              <a:effectLst/>
            </a:endParaRPr>
          </a:p>
          <a:p>
            <a:pPr algn="ctr">
              <a:buFont typeface="Wingdings" pitchFamily="2" charset="2"/>
              <a:buChar char="q"/>
            </a:pPr>
            <a:r>
              <a:rPr lang="en" sz="1800" i="1" dirty="0"/>
              <a:t>improving the quality of life and diversifying the </a:t>
            </a:r>
            <a:r>
              <a:rPr lang="tr-TR" sz="1800" i="1" dirty="0" err="1"/>
              <a:t>economy</a:t>
            </a:r>
            <a:r>
              <a:rPr lang="tr-TR" sz="1800" i="1" dirty="0"/>
              <a:t> in </a:t>
            </a:r>
            <a:r>
              <a:rPr lang="tr-TR" sz="1800" i="1" dirty="0" err="1"/>
              <a:t>rural</a:t>
            </a:r>
            <a:r>
              <a:rPr lang="tr-TR" sz="1800" i="1" dirty="0"/>
              <a:t> </a:t>
            </a:r>
            <a:r>
              <a:rPr lang="tr-TR" sz="1800" i="1" dirty="0" err="1"/>
              <a:t>areas</a:t>
            </a:r>
            <a:endParaRPr lang="tr-TR" sz="1800" i="1" dirty="0">
              <a:effectLst/>
            </a:endParaRPr>
          </a:p>
          <a:p>
            <a:pPr marL="0" indent="0">
              <a:buNone/>
            </a:pPr>
            <a:endParaRPr lang="en" sz="1800" dirty="0">
              <a:effectLst/>
            </a:endParaRPr>
          </a:p>
          <a:p>
            <a:pPr marL="0" indent="0">
              <a:buNone/>
            </a:pPr>
            <a:endParaRPr lang="en" sz="1800" dirty="0">
              <a:effectLst/>
            </a:endParaRPr>
          </a:p>
          <a:p>
            <a:endParaRPr lang="tr-TR" sz="1800" dirty="0"/>
          </a:p>
        </p:txBody>
      </p:sp>
      <p:pic>
        <p:nvPicPr>
          <p:cNvPr id="4" name="Resim 3">
            <a:extLst>
              <a:ext uri="{FF2B5EF4-FFF2-40B4-BE49-F238E27FC236}">
                <a16:creationId xmlns:a16="http://schemas.microsoft.com/office/drawing/2014/main" id="{1CDBD5B0-C664-9B42-AE06-5F5550F601B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6711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9C722A3-5CF2-F547-B450-BC17EAABC8A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a:extLst>
              <a:ext uri="{FF2B5EF4-FFF2-40B4-BE49-F238E27FC236}">
                <a16:creationId xmlns:a16="http://schemas.microsoft.com/office/drawing/2014/main" id="{64FE6A4F-2AD5-214F-A825-4FCF32EEAB6B}"/>
              </a:ext>
            </a:extLst>
          </p:cNvPr>
          <p:cNvSpPr>
            <a:spLocks noGrp="1"/>
          </p:cNvSpPr>
          <p:nvPr>
            <p:ph type="title"/>
          </p:nvPr>
        </p:nvSpPr>
        <p:spPr>
          <a:xfrm>
            <a:off x="594805" y="640263"/>
            <a:ext cx="3759240" cy="1344975"/>
          </a:xfrm>
        </p:spPr>
        <p:txBody>
          <a:bodyPr>
            <a:normAutofit/>
          </a:bodyPr>
          <a:lstStyle/>
          <a:p>
            <a:pPr algn="ctr"/>
            <a:r>
              <a:rPr lang="tr-TR" sz="4000" b="1" dirty="0"/>
              <a:t>RURAL DEVELOPMENT </a:t>
            </a:r>
            <a:endParaRPr lang="tr-TR" sz="4000" dirty="0"/>
          </a:p>
        </p:txBody>
      </p:sp>
      <p:sp>
        <p:nvSpPr>
          <p:cNvPr id="3" name="İçerik Yer Tutucusu 2">
            <a:extLst>
              <a:ext uri="{FF2B5EF4-FFF2-40B4-BE49-F238E27FC236}">
                <a16:creationId xmlns:a16="http://schemas.microsoft.com/office/drawing/2014/main" id="{AEAC480E-FADD-8242-BEC5-3898D96DDB60}"/>
              </a:ext>
            </a:extLst>
          </p:cNvPr>
          <p:cNvSpPr>
            <a:spLocks noGrp="1"/>
          </p:cNvSpPr>
          <p:nvPr>
            <p:ph idx="1"/>
          </p:nvPr>
        </p:nvSpPr>
        <p:spPr>
          <a:xfrm>
            <a:off x="195627" y="2121762"/>
            <a:ext cx="4473564" cy="4415062"/>
          </a:xfrm>
        </p:spPr>
        <p:txBody>
          <a:bodyPr>
            <a:normAutofit fontScale="92500" lnSpcReduction="10000"/>
          </a:bodyPr>
          <a:lstStyle/>
          <a:p>
            <a:pPr marL="0" indent="0" algn="ctr">
              <a:buNone/>
            </a:pPr>
            <a:r>
              <a:rPr lang="en" sz="1600" b="1" dirty="0"/>
              <a:t>Assistance is provided for farmers for such actions;</a:t>
            </a:r>
          </a:p>
          <a:p>
            <a:pPr algn="ctr"/>
            <a:r>
              <a:rPr lang="en" sz="1600" i="1" dirty="0"/>
              <a:t>Training in new farming techniques and rural crafts; </a:t>
            </a:r>
          </a:p>
          <a:p>
            <a:pPr algn="ctr"/>
            <a:r>
              <a:rPr lang="en" sz="1600" i="1" dirty="0"/>
              <a:t> Assisting young farmers to set up on farms;</a:t>
            </a:r>
          </a:p>
          <a:p>
            <a:pPr algn="ctr"/>
            <a:r>
              <a:rPr lang="en" sz="1600" i="1" dirty="0"/>
              <a:t>Assisting older farmers to retire;</a:t>
            </a:r>
          </a:p>
          <a:p>
            <a:pPr algn="ctr"/>
            <a:r>
              <a:rPr lang="en" sz="1600" i="1" dirty="0" err="1"/>
              <a:t>Modernising</a:t>
            </a:r>
            <a:r>
              <a:rPr lang="en" sz="1600" i="1" dirty="0"/>
              <a:t> farm buildings and machines; </a:t>
            </a:r>
            <a:endParaRPr lang="en" sz="1600" i="1" dirty="0">
              <a:effectLst/>
            </a:endParaRPr>
          </a:p>
          <a:p>
            <a:pPr algn="ctr"/>
            <a:r>
              <a:rPr lang="en" sz="1600" i="1" dirty="0"/>
              <a:t>Assisting farmers to meet demanding EU standards, e. g. environmental, animal welfare and public health; </a:t>
            </a:r>
            <a:endParaRPr lang="en" sz="1600" i="1" dirty="0">
              <a:effectLst/>
            </a:endParaRPr>
          </a:p>
          <a:p>
            <a:pPr algn="ctr"/>
            <a:r>
              <a:rPr lang="en" sz="1600" i="1" dirty="0"/>
              <a:t>Helping establish food processing facilities on the farm so that farmers can earn more income from farm products by adding value to them; </a:t>
            </a:r>
            <a:endParaRPr lang="en" sz="1600" i="1" dirty="0">
              <a:effectLst/>
            </a:endParaRPr>
          </a:p>
          <a:p>
            <a:pPr algn="ctr"/>
            <a:r>
              <a:rPr lang="en" sz="1600" i="1" dirty="0"/>
              <a:t>Improving product quality and marketing of quality products;</a:t>
            </a:r>
          </a:p>
          <a:p>
            <a:pPr algn="ctr"/>
            <a:r>
              <a:rPr lang="en" sz="1600" i="1" dirty="0"/>
              <a:t>Encouragement of tourism;</a:t>
            </a:r>
          </a:p>
          <a:p>
            <a:pPr algn="ctr"/>
            <a:r>
              <a:rPr lang="en" sz="1600" i="1" dirty="0"/>
              <a:t>Protection and conservation of rural heritage;</a:t>
            </a:r>
            <a:br>
              <a:rPr lang="en" sz="1600" dirty="0"/>
            </a:br>
            <a:endParaRPr lang="en" sz="1600" dirty="0">
              <a:effectLst/>
            </a:endParaRPr>
          </a:p>
        </p:txBody>
      </p:sp>
    </p:spTree>
    <p:extLst>
      <p:ext uri="{BB962C8B-B14F-4D97-AF65-F5344CB8AC3E}">
        <p14:creationId xmlns:p14="http://schemas.microsoft.com/office/powerpoint/2010/main" val="1496997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Unvan 1">
            <a:extLst>
              <a:ext uri="{FF2B5EF4-FFF2-40B4-BE49-F238E27FC236}">
                <a16:creationId xmlns:a16="http://schemas.microsoft.com/office/drawing/2014/main" id="{C1B87C3C-0159-D54A-9939-F3D39A68A359}"/>
              </a:ext>
            </a:extLst>
          </p:cNvPr>
          <p:cNvSpPr>
            <a:spLocks noGrp="1"/>
          </p:cNvSpPr>
          <p:nvPr>
            <p:ph type="title"/>
          </p:nvPr>
        </p:nvSpPr>
        <p:spPr>
          <a:xfrm>
            <a:off x="838201" y="365125"/>
            <a:ext cx="5393360" cy="1325563"/>
          </a:xfrm>
        </p:spPr>
        <p:txBody>
          <a:bodyPr>
            <a:normAutofit/>
          </a:bodyPr>
          <a:lstStyle/>
          <a:p>
            <a:r>
              <a:rPr lang="en" sz="3700" b="1"/>
              <a:t>NEW MEMBER STATES,NEW CHALLENGES </a:t>
            </a:r>
            <a:endParaRPr lang="tr-TR" sz="3700"/>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32378B74-F6AB-E548-896F-BDBC67BF9CFB}"/>
              </a:ext>
            </a:extLst>
          </p:cNvPr>
          <p:cNvSpPr>
            <a:spLocks noGrp="1"/>
          </p:cNvSpPr>
          <p:nvPr>
            <p:ph idx="1"/>
          </p:nvPr>
        </p:nvSpPr>
        <p:spPr>
          <a:xfrm>
            <a:off x="838200" y="1825625"/>
            <a:ext cx="5393361" cy="4351338"/>
          </a:xfrm>
        </p:spPr>
        <p:txBody>
          <a:bodyPr>
            <a:normAutofit/>
          </a:bodyPr>
          <a:lstStyle/>
          <a:p>
            <a:pPr marL="0" indent="0" algn="ctr">
              <a:buNone/>
            </a:pPr>
            <a:r>
              <a:rPr lang="en" dirty="0"/>
              <a:t>Enlargement of the EU to include </a:t>
            </a:r>
            <a:r>
              <a:rPr lang="en" b="1" dirty="0"/>
              <a:t>10 new Member States </a:t>
            </a:r>
            <a:r>
              <a:rPr lang="en" dirty="0"/>
              <a:t>(Cyprus, the Czech Republic, Estonia, Hungary, Latvia, Lithuania, Malta, Poland, Slovakia and Slovenia) </a:t>
            </a:r>
            <a:r>
              <a:rPr lang="en" b="1" dirty="0"/>
              <a:t>from 1st May 2004, </a:t>
            </a:r>
            <a:r>
              <a:rPr lang="en" dirty="0"/>
              <a:t>and Bulgaria and Romania on </a:t>
            </a:r>
            <a:r>
              <a:rPr lang="en" b="1" dirty="0"/>
              <a:t>1st January 2007</a:t>
            </a:r>
            <a:r>
              <a:rPr lang="en" dirty="0"/>
              <a:t>, was a historic milestone in the remaking of Europe after centuries of destructive divisions</a:t>
            </a:r>
          </a:p>
          <a:p>
            <a:pPr marL="0" indent="0">
              <a:buNone/>
            </a:pPr>
            <a:endParaRPr lang="en" dirty="0">
              <a:effectLst/>
            </a:endParaRPr>
          </a:p>
          <a:p>
            <a:endParaRPr lang="tr-TR"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Resim 3">
            <a:extLst>
              <a:ext uri="{FF2B5EF4-FFF2-40B4-BE49-F238E27FC236}">
                <a16:creationId xmlns:a16="http://schemas.microsoft.com/office/drawing/2014/main" id="{2057AC39-DF6B-AF43-9AB0-3ECCC79B5C1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5374830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1374</Words>
  <Application>Microsoft Macintosh PowerPoint</Application>
  <PresentationFormat>Geniş ekran</PresentationFormat>
  <Paragraphs>88</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Ayuthaya</vt:lpstr>
      <vt:lpstr>Calibri</vt:lpstr>
      <vt:lpstr>Calibri Light</vt:lpstr>
      <vt:lpstr>Wingdings</vt:lpstr>
      <vt:lpstr>Office Teması</vt:lpstr>
      <vt:lpstr>COMMON AGRICULTURAL POLICY (CAP)</vt:lpstr>
      <vt:lpstr>KEEPING CONSUMERS CONFIDENT ABOUT FOOD SAFETY</vt:lpstr>
      <vt:lpstr>FOOD SAFETY </vt:lpstr>
      <vt:lpstr>FOOD SAFETY</vt:lpstr>
      <vt:lpstr>ANIMAL HEALTH AND WELFARE </vt:lpstr>
      <vt:lpstr>ASSISTANCE FOR RURAL COMMUNITIES </vt:lpstr>
      <vt:lpstr>RURAL DEVELOPMENT </vt:lpstr>
      <vt:lpstr>RURAL DEVELOPMENT </vt:lpstr>
      <vt:lpstr>NEW MEMBER STATES,NEW CHALLENGES </vt:lpstr>
      <vt:lpstr>NEW MEMBER STATES,NEW CHALLENGES </vt:lpstr>
      <vt:lpstr>NEW CHALLENGES </vt:lpstr>
      <vt:lpstr>THE EU – A MAJOR WORLD TRADER IN AGRICULTURAL GOODS </vt:lpstr>
      <vt:lpstr>TRADE WITH DEVELOPING COUNTRIES </vt:lpstr>
      <vt:lpstr>HOW MUCH THE CAP COSTS </vt:lpstr>
      <vt:lpstr>BUDGETARY CONTROL </vt:lpstr>
      <vt:lpstr>PROMOTING SUSTAINABLE AGRICULTURE IN A GLOBAL ENVIRONMENT </vt:lpstr>
      <vt:lpstr>SUSTAINABLE AGRICULTURE </vt:lpstr>
      <vt:lpstr>FUTURE OF CAP</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AGRICULTURAL POLICY (CAP)</dc:title>
  <dc:creator>Arzu Gökdai</dc:creator>
  <cp:lastModifiedBy>Arzu Gökdai</cp:lastModifiedBy>
  <cp:revision>3</cp:revision>
  <dcterms:created xsi:type="dcterms:W3CDTF">2020-04-03T11:06:05Z</dcterms:created>
  <dcterms:modified xsi:type="dcterms:W3CDTF">2020-05-05T15:31:12Z</dcterms:modified>
</cp:coreProperties>
</file>