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73" r:id="rId6"/>
    <p:sldId id="261" r:id="rId7"/>
    <p:sldId id="262" r:id="rId8"/>
    <p:sldId id="263" r:id="rId9"/>
    <p:sldId id="264" r:id="rId10"/>
    <p:sldId id="265" r:id="rId11"/>
    <p:sldId id="266" r:id="rId12"/>
    <p:sldId id="267" r:id="rId13"/>
    <p:sldId id="268" r:id="rId14"/>
    <p:sldId id="272" r:id="rId15"/>
    <p:sldId id="269" r:id="rId16"/>
    <p:sldId id="270" r:id="rId17"/>
    <p:sldId id="271"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44"/>
    <p:restoredTop sz="94635"/>
  </p:normalViewPr>
  <p:slideViewPr>
    <p:cSldViewPr snapToGrid="0" snapToObjects="1">
      <p:cViewPr varScale="1">
        <p:scale>
          <a:sx n="76" d="100"/>
          <a:sy n="76" d="100"/>
        </p:scale>
        <p:origin x="208" y="10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62AF31A-7009-794C-AD09-5CE353C954D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BBB429B-3ECA-D544-B52C-932BA824F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C17BC00-B239-EE44-A1C6-5D27C2341FDE}"/>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EA807BA6-91E8-CC44-BB9B-9B6A57D8779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475B5B9-A36C-2740-AD37-55E99717DF2C}"/>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84499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2A3538-D845-C048-B7A4-507596EC5C0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5E5B6E3-82FF-1644-9252-77C564348C8B}"/>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14D4F2E5-2801-C148-A599-C0C316E2477E}"/>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F54BB0AA-A310-3A46-AE98-A5F11DAF5AE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28DD1A7-D092-524C-9EAA-C82F6963E358}"/>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60958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EF19B3A-153C-AC48-B5DB-C9D4B292181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BA2FA66-BF3D-614F-A48C-5D7D977F271B}"/>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CDF9F793-88ED-B34A-9086-1211E9AADBC6}"/>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BC8AB2D3-FA08-B54C-BD98-5B12C3FC47D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CCA9584-7753-114A-BD0B-2C1D3425DE4D}"/>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316229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92D4795-3102-554C-AFBA-5257137D726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737E04B-2422-3948-84E3-CF73DFBCD3C6}"/>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5B17455C-5F71-6549-A337-E07866053EFB}"/>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C07C7970-EEB4-8A4D-A289-32BAFBF2872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5DC663-6A07-4B45-BC4D-C0E7AF50B015}"/>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47207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CDE0A81-A717-1541-839C-43B47F75F0A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96FDC7C-9E6E-BD4C-A741-ADBCB90B43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67D61F63-75AC-7245-A011-AF04AFE67D17}"/>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BEADBD98-9100-B445-AA45-373E81D30E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677F03-ADAC-3D4D-92D1-43C67CE8F947}"/>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424394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2368FBF-03FE-F64F-A1F7-5076DCD3F71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2DDE81-DC4E-8946-9DFF-D3C97CCF0553}"/>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39DB89F8-9960-0146-A2DA-ED9AC94719FE}"/>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E3DE855E-11CF-CF43-9EA0-FE0A794859BF}"/>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6" name="Alt Bilgi Yer Tutucusu 5">
            <a:extLst>
              <a:ext uri="{FF2B5EF4-FFF2-40B4-BE49-F238E27FC236}">
                <a16:creationId xmlns:a16="http://schemas.microsoft.com/office/drawing/2014/main" id="{F6FBE726-680C-CC46-85CA-AFB04CCA97F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27B7A9D-B631-9749-BFB5-22C0B63A00EC}"/>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149790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53B9D42-0058-8243-A213-B785BB5E42A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347DFC-2E8A-5345-8AB0-8CF7643C76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3CAB824B-6AC9-9D4D-A142-D39E589B1724}"/>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09924147-4FE0-E341-88BA-74216773EC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22C4EA62-A252-0A45-BB8E-927DCDA07B2A}"/>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B0AE2116-25B2-F64C-988F-8BB2B96687EC}"/>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8" name="Alt Bilgi Yer Tutucusu 7">
            <a:extLst>
              <a:ext uri="{FF2B5EF4-FFF2-40B4-BE49-F238E27FC236}">
                <a16:creationId xmlns:a16="http://schemas.microsoft.com/office/drawing/2014/main" id="{064F8FAD-6830-3E43-9A5E-281D8B99F1C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5FFB8CA-74F0-1740-9E93-525C768EECB2}"/>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36903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B037D6C-BD84-C847-B7E6-36FE6A51402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201D286-13CA-4F49-A94F-9175B6A7CD80}"/>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4" name="Alt Bilgi Yer Tutucusu 3">
            <a:extLst>
              <a:ext uri="{FF2B5EF4-FFF2-40B4-BE49-F238E27FC236}">
                <a16:creationId xmlns:a16="http://schemas.microsoft.com/office/drawing/2014/main" id="{183E87EA-FA45-C24A-81BD-D3A349A4B5E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AE3A782-ABEE-2044-BE57-B10204265852}"/>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288897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8C64586-B4B6-B141-BA58-54F357827D55}"/>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3" name="Alt Bilgi Yer Tutucusu 2">
            <a:extLst>
              <a:ext uri="{FF2B5EF4-FFF2-40B4-BE49-F238E27FC236}">
                <a16:creationId xmlns:a16="http://schemas.microsoft.com/office/drawing/2014/main" id="{D60498F0-286B-DE4E-B196-056C4A0D294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2D5F63A-7DC2-4843-B893-2070E017A0DB}"/>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36783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F6103B-5983-8D4C-81D6-D74614A39F8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49A8934-2CEF-7B47-9C6E-6313F22587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D61778CE-F366-7347-8CB7-A98A1BDA6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C70B3828-D0A5-DD4A-83DF-ACA3AEFF0E7A}"/>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6" name="Alt Bilgi Yer Tutucusu 5">
            <a:extLst>
              <a:ext uri="{FF2B5EF4-FFF2-40B4-BE49-F238E27FC236}">
                <a16:creationId xmlns:a16="http://schemas.microsoft.com/office/drawing/2014/main" id="{5E9F0805-AF24-204D-9875-34FF285369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C5DF7BD-F463-A346-BFE6-824756055F02}"/>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298259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34D9940-6B0C-ED45-9B28-041D23B3D2B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8F374D8-506C-3545-9922-E2906C657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195A048-4F67-1C40-AFF3-3BF28313C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E68FF788-1537-DD40-9EF9-2E1F33C9A49A}"/>
              </a:ext>
            </a:extLst>
          </p:cNvPr>
          <p:cNvSpPr>
            <a:spLocks noGrp="1"/>
          </p:cNvSpPr>
          <p:nvPr>
            <p:ph type="dt" sz="half" idx="10"/>
          </p:nvPr>
        </p:nvSpPr>
        <p:spPr/>
        <p:txBody>
          <a:bodyPr/>
          <a:lstStyle/>
          <a:p>
            <a:fld id="{2B789778-CDD3-FF46-AE02-C7F154E27228}" type="datetimeFigureOut">
              <a:rPr lang="tr-TR" smtClean="0"/>
              <a:t>5.05.2020</a:t>
            </a:fld>
            <a:endParaRPr lang="tr-TR"/>
          </a:p>
        </p:txBody>
      </p:sp>
      <p:sp>
        <p:nvSpPr>
          <p:cNvPr id="6" name="Alt Bilgi Yer Tutucusu 5">
            <a:extLst>
              <a:ext uri="{FF2B5EF4-FFF2-40B4-BE49-F238E27FC236}">
                <a16:creationId xmlns:a16="http://schemas.microsoft.com/office/drawing/2014/main" id="{3D1BB884-F3F0-B542-9CB1-710EDE37F2D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CC98F47-8185-5D48-8352-584E28E0D8A8}"/>
              </a:ext>
            </a:extLst>
          </p:cNvPr>
          <p:cNvSpPr>
            <a:spLocks noGrp="1"/>
          </p:cNvSpPr>
          <p:nvPr>
            <p:ph type="sldNum" sz="quarter" idx="12"/>
          </p:nvPr>
        </p:nvSpPr>
        <p:spPr/>
        <p:txBody>
          <a:bodyPr/>
          <a:lstStyle/>
          <a:p>
            <a:fld id="{18DBE477-3968-9443-8E8F-0CA74D8987EC}" type="slidenum">
              <a:rPr lang="tr-TR" smtClean="0"/>
              <a:t>‹#›</a:t>
            </a:fld>
            <a:endParaRPr lang="tr-TR"/>
          </a:p>
        </p:txBody>
      </p:sp>
    </p:spTree>
    <p:extLst>
      <p:ext uri="{BB962C8B-B14F-4D97-AF65-F5344CB8AC3E}">
        <p14:creationId xmlns:p14="http://schemas.microsoft.com/office/powerpoint/2010/main" val="267801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8B32EF9-C574-CE4C-B97E-25D1C8C4F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5C456B4-AC4F-C245-B6EF-67D7AA7B1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94B4ADFF-26D8-9A40-8CED-EE61556E3A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89778-CDD3-FF46-AE02-C7F154E27228}" type="datetimeFigureOut">
              <a:rPr lang="tr-TR" smtClean="0"/>
              <a:t>5.05.2020</a:t>
            </a:fld>
            <a:endParaRPr lang="tr-TR"/>
          </a:p>
        </p:txBody>
      </p:sp>
      <p:sp>
        <p:nvSpPr>
          <p:cNvPr id="5" name="Alt Bilgi Yer Tutucusu 4">
            <a:extLst>
              <a:ext uri="{FF2B5EF4-FFF2-40B4-BE49-F238E27FC236}">
                <a16:creationId xmlns:a16="http://schemas.microsoft.com/office/drawing/2014/main" id="{1DBCF901-F344-2C4A-8831-515DC1459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2B712C68-B71C-D242-B2DA-74ACF4931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BE477-3968-9443-8E8F-0CA74D8987EC}" type="slidenum">
              <a:rPr lang="tr-TR" smtClean="0"/>
              <a:t>‹#›</a:t>
            </a:fld>
            <a:endParaRPr lang="tr-TR"/>
          </a:p>
        </p:txBody>
      </p:sp>
    </p:spTree>
    <p:extLst>
      <p:ext uri="{BB962C8B-B14F-4D97-AF65-F5344CB8AC3E}">
        <p14:creationId xmlns:p14="http://schemas.microsoft.com/office/powerpoint/2010/main" val="377985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37E25A5A-4167-D34B-BC1E-00C387E627C3}"/>
              </a:ext>
            </a:extLst>
          </p:cNvPr>
          <p:cNvSpPr>
            <a:spLocks noGrp="1"/>
          </p:cNvSpPr>
          <p:nvPr>
            <p:ph type="ctrTitle"/>
          </p:nvPr>
        </p:nvSpPr>
        <p:spPr>
          <a:xfrm>
            <a:off x="793935" y="854168"/>
            <a:ext cx="3527117" cy="2665681"/>
          </a:xfrm>
        </p:spPr>
        <p:txBody>
          <a:bodyPr>
            <a:normAutofit/>
          </a:bodyPr>
          <a:lstStyle/>
          <a:p>
            <a:r>
              <a:rPr lang="tr-TR" sz="3200" dirty="0"/>
              <a:t>COMMON MARKET ORGANIZATION (CMO)</a:t>
            </a:r>
          </a:p>
        </p:txBody>
      </p:sp>
      <p:sp>
        <p:nvSpPr>
          <p:cNvPr id="3" name="Alt Başlık 2">
            <a:extLst>
              <a:ext uri="{FF2B5EF4-FFF2-40B4-BE49-F238E27FC236}">
                <a16:creationId xmlns:a16="http://schemas.microsoft.com/office/drawing/2014/main" id="{ED8D1A22-EB61-974A-A377-EA6DB463481E}"/>
              </a:ext>
            </a:extLst>
          </p:cNvPr>
          <p:cNvSpPr>
            <a:spLocks noGrp="1"/>
          </p:cNvSpPr>
          <p:nvPr>
            <p:ph type="subTitle" idx="1"/>
          </p:nvPr>
        </p:nvSpPr>
        <p:spPr>
          <a:xfrm>
            <a:off x="793935" y="3611925"/>
            <a:ext cx="3527117" cy="2411067"/>
          </a:xfrm>
        </p:spPr>
        <p:txBody>
          <a:bodyPr>
            <a:normAutofit/>
          </a:bodyPr>
          <a:lstStyle/>
          <a:p>
            <a:endParaRPr lang="tr-TR" dirty="0"/>
          </a:p>
          <a:p>
            <a:r>
              <a:rPr lang="tr-TR" dirty="0">
                <a:highlight>
                  <a:srgbClr val="008000"/>
                </a:highlight>
              </a:rPr>
              <a:t>CHAPTER 7</a:t>
            </a:r>
          </a:p>
          <a:p>
            <a:endParaRPr lang="tr-TR" sz="1600" i="1" dirty="0">
              <a:latin typeface="Ayuthaya" pitchFamily="2" charset="-34"/>
              <a:ea typeface="Ayuthaya" pitchFamily="2" charset="-34"/>
              <a:cs typeface="Ayuthaya" pitchFamily="2" charset="-34"/>
            </a:endParaRPr>
          </a:p>
          <a:p>
            <a:endParaRPr lang="tr-TR" sz="1600" i="1" dirty="0">
              <a:latin typeface="Ayuthaya" pitchFamily="2" charset="-34"/>
              <a:ea typeface="Ayuthaya" pitchFamily="2" charset="-34"/>
              <a:cs typeface="Ayuthaya" pitchFamily="2" charset="-34"/>
            </a:endParaRPr>
          </a:p>
          <a:p>
            <a:r>
              <a:rPr lang="tr-TR" sz="1600" i="1" dirty="0" err="1">
                <a:latin typeface="Ayuthaya" pitchFamily="2" charset="-34"/>
                <a:ea typeface="Ayuthaya" pitchFamily="2" charset="-34"/>
                <a:cs typeface="Ayuthaya" pitchFamily="2" charset="-34"/>
              </a:rPr>
              <a:t>Res</a:t>
            </a:r>
            <a:r>
              <a:rPr lang="tr-TR" sz="1600" i="1" dirty="0">
                <a:latin typeface="Ayuthaya" pitchFamily="2" charset="-34"/>
                <a:ea typeface="Ayuthaya" pitchFamily="2" charset="-34"/>
                <a:cs typeface="Ayuthaya" pitchFamily="2" charset="-34"/>
              </a:rPr>
              <a:t>. </a:t>
            </a:r>
            <a:r>
              <a:rPr lang="tr-TR" sz="1600" i="1" dirty="0" err="1">
                <a:latin typeface="Ayuthaya" pitchFamily="2" charset="-34"/>
                <a:ea typeface="Ayuthaya" pitchFamily="2" charset="-34"/>
                <a:cs typeface="Ayuthaya" pitchFamily="2" charset="-34"/>
              </a:rPr>
              <a:t>Assist</a:t>
            </a:r>
            <a:r>
              <a:rPr lang="tr-TR" sz="1600" i="1" dirty="0">
                <a:latin typeface="Ayuthaya" pitchFamily="2" charset="-34"/>
                <a:ea typeface="Ayuthaya" pitchFamily="2" charset="-34"/>
                <a:cs typeface="Ayuthaya" pitchFamily="2" charset="-34"/>
              </a:rPr>
              <a:t>. </a:t>
            </a:r>
            <a:r>
              <a:rPr lang="tr-TR" sz="1600" i="1" dirty="0" err="1">
                <a:latin typeface="Ayuthaya" pitchFamily="2" charset="-34"/>
                <a:ea typeface="Ayuthaya" pitchFamily="2" charset="-34"/>
                <a:cs typeface="Ayuthaya" pitchFamily="2" charset="-34"/>
              </a:rPr>
              <a:t>PhD</a:t>
            </a:r>
            <a:r>
              <a:rPr lang="tr-TR" sz="1600" i="1" dirty="0">
                <a:latin typeface="Ayuthaya" pitchFamily="2" charset="-34"/>
                <a:ea typeface="Ayuthaya" pitchFamily="2" charset="-34"/>
                <a:cs typeface="Ayuthaya" pitchFamily="2" charset="-34"/>
              </a:rPr>
              <a:t>. Arzu </a:t>
            </a:r>
            <a:r>
              <a:rPr lang="tr-TR" sz="1600" i="1" dirty="0" err="1">
                <a:latin typeface="Ayuthaya" pitchFamily="2" charset="-34"/>
                <a:ea typeface="Ayuthaya" pitchFamily="2" charset="-34"/>
                <a:cs typeface="Ayuthaya" pitchFamily="2" charset="-34"/>
              </a:rPr>
              <a:t>Gökdai</a:t>
            </a:r>
            <a:endParaRPr lang="tr-TR" sz="1600" i="1" dirty="0">
              <a:latin typeface="Ayuthaya" pitchFamily="2" charset="-34"/>
              <a:ea typeface="Ayuthaya" pitchFamily="2" charset="-34"/>
              <a:cs typeface="Ayuthaya" pitchFamily="2" charset="-34"/>
            </a:endParaRPr>
          </a:p>
          <a:p>
            <a:endParaRPr lang="tr-TR" sz="1600" dirty="0"/>
          </a:p>
        </p:txBody>
      </p:sp>
      <p:sp>
        <p:nvSpPr>
          <p:cNvPr id="12" name="Rectangle 11">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67E01516-C52D-CD4F-AAD8-C6871D63A48C}"/>
              </a:ext>
            </a:extLst>
          </p:cNvPr>
          <p:cNvPicPr>
            <a:picLocks noChangeAspect="1"/>
          </p:cNvPicPr>
          <p:nvPr/>
        </p:nvPicPr>
        <p:blipFill rotWithShape="1">
          <a:blip r:embed="rId2">
            <a:extLst>
              <a:ext uri="{28A0092B-C50C-407E-A947-70E740481C1C}">
                <a14:useLocalDpi xmlns:a14="http://schemas.microsoft.com/office/drawing/2010/main"/>
              </a:ext>
            </a:extLst>
          </a:blip>
          <a:srcRect r="-2" b="-2"/>
          <a:stretch/>
        </p:blipFill>
        <p:spPr>
          <a:xfrm>
            <a:off x="5104663" y="10"/>
            <a:ext cx="7087337" cy="6857990"/>
          </a:xfrm>
          <a:prstGeom prst="rect">
            <a:avLst/>
          </a:prstGeom>
        </p:spPr>
      </p:pic>
    </p:spTree>
    <p:extLst>
      <p:ext uri="{BB962C8B-B14F-4D97-AF65-F5344CB8AC3E}">
        <p14:creationId xmlns:p14="http://schemas.microsoft.com/office/powerpoint/2010/main" val="242595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E36F3B-5EA3-4859-A8E1-7DB2CD0BF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2635EE6-D269-46B5-8431-4D0F084D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
            <a:ext cx="6252552" cy="6858003"/>
          </a:xfrm>
          <a:custGeom>
            <a:avLst/>
            <a:gdLst>
              <a:gd name="connsiteX0" fmla="*/ 2609706 w 6252552"/>
              <a:gd name="connsiteY0" fmla="*/ 0 h 6858003"/>
              <a:gd name="connsiteX1" fmla="*/ 6252552 w 6252552"/>
              <a:gd name="connsiteY1" fmla="*/ 0 h 6858003"/>
              <a:gd name="connsiteX2" fmla="*/ 6252552 w 6252552"/>
              <a:gd name="connsiteY2" fmla="*/ 6858002 h 6858003"/>
              <a:gd name="connsiteX3" fmla="*/ 6228060 w 6252552"/>
              <a:gd name="connsiteY3" fmla="*/ 6858002 h 6858003"/>
              <a:gd name="connsiteX4" fmla="*/ 6228060 w 6252552"/>
              <a:gd name="connsiteY4" fmla="*/ 6858003 h 6858003"/>
              <a:gd name="connsiteX5" fmla="*/ 0 w 6252552"/>
              <a:gd name="connsiteY5" fmla="*/ 6858003 h 6858003"/>
              <a:gd name="connsiteX6" fmla="*/ 0 w 6252552"/>
              <a:gd name="connsiteY6" fmla="*/ 1 h 6858003"/>
              <a:gd name="connsiteX7" fmla="*/ 2609701 w 6252552"/>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2552" h="6858003">
                <a:moveTo>
                  <a:pt x="2609706" y="0"/>
                </a:moveTo>
                <a:lnTo>
                  <a:pt x="6252552" y="0"/>
                </a:lnTo>
                <a:lnTo>
                  <a:pt x="6252552" y="6858002"/>
                </a:lnTo>
                <a:lnTo>
                  <a:pt x="6228060" y="6858002"/>
                </a:lnTo>
                <a:lnTo>
                  <a:pt x="6228060" y="6858003"/>
                </a:lnTo>
                <a:lnTo>
                  <a:pt x="0" y="6858003"/>
                </a:lnTo>
                <a:lnTo>
                  <a:pt x="0" y="1"/>
                </a:lnTo>
                <a:lnTo>
                  <a:pt x="2609701"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2974408"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C02A7C3B-A964-B940-8E90-65B41029BD1D}"/>
              </a:ext>
            </a:extLst>
          </p:cNvPr>
          <p:cNvSpPr>
            <a:spLocks noGrp="1"/>
          </p:cNvSpPr>
          <p:nvPr>
            <p:ph type="title"/>
          </p:nvPr>
        </p:nvSpPr>
        <p:spPr>
          <a:xfrm>
            <a:off x="588383" y="2029695"/>
            <a:ext cx="5271106" cy="2798604"/>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CMO expenditure structure: 2.67 billion euros for 2015</a:t>
            </a:r>
          </a:p>
        </p:txBody>
      </p:sp>
      <p:sp>
        <p:nvSpPr>
          <p:cNvPr id="17" name="Oval 16">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5486807"/>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İçerik Yer Tutucusu 5">
            <a:extLst>
              <a:ext uri="{FF2B5EF4-FFF2-40B4-BE49-F238E27FC236}">
                <a16:creationId xmlns:a16="http://schemas.microsoft.com/office/drawing/2014/main" id="{E3AC9326-6EA1-C94F-AFE4-3EE16F156582}"/>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6509916" y="143441"/>
            <a:ext cx="5431801" cy="3143436"/>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pic>
        <p:nvPicPr>
          <p:cNvPr id="4" name="Picture 2">
            <a:extLst>
              <a:ext uri="{FF2B5EF4-FFF2-40B4-BE49-F238E27FC236}">
                <a16:creationId xmlns:a16="http://schemas.microsoft.com/office/drawing/2014/main" id="{885E4F35-D3EE-BC4F-AE1C-91956DAA9AE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891" r="4" b="1319"/>
          <a:stretch/>
        </p:blipFill>
        <p:spPr bwMode="auto">
          <a:xfrm>
            <a:off x="6496428" y="3502644"/>
            <a:ext cx="5431801" cy="3187173"/>
          </a:xfrm>
          <a:custGeom>
            <a:avLst/>
            <a:gdLst/>
            <a:ahLst/>
            <a:cxnLst/>
            <a:rect l="l" t="t" r="r" b="b"/>
            <a:pathLst>
              <a:path w="5096871" h="3187173">
                <a:moveTo>
                  <a:pt x="76652" y="0"/>
                </a:moveTo>
                <a:lnTo>
                  <a:pt x="5020219" y="0"/>
                </a:lnTo>
                <a:cubicBezTo>
                  <a:pt x="5062553" y="0"/>
                  <a:pt x="5096871" y="34318"/>
                  <a:pt x="5096871" y="76652"/>
                </a:cubicBezTo>
                <a:lnTo>
                  <a:pt x="5096871" y="3110521"/>
                </a:lnTo>
                <a:cubicBezTo>
                  <a:pt x="5096871" y="3152855"/>
                  <a:pt x="5062553" y="3187173"/>
                  <a:pt x="5020219" y="3187173"/>
                </a:cubicBezTo>
                <a:lnTo>
                  <a:pt x="76652" y="3187173"/>
                </a:lnTo>
                <a:cubicBezTo>
                  <a:pt x="34318" y="3187173"/>
                  <a:pt x="0" y="3152855"/>
                  <a:pt x="0" y="3110521"/>
                </a:cubicBezTo>
                <a:lnTo>
                  <a:pt x="0" y="76652"/>
                </a:lnTo>
                <a:cubicBezTo>
                  <a:pt x="0" y="34318"/>
                  <a:pt x="34318" y="0"/>
                  <a:pt x="76652"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70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48939AF-3EE3-EC49-B12C-DB8B64CD7FB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C5C3207E-259C-CB42-8F08-B0F4BB36A1FB}"/>
              </a:ext>
            </a:extLst>
          </p:cNvPr>
          <p:cNvSpPr>
            <a:spLocks noGrp="1"/>
          </p:cNvSpPr>
          <p:nvPr>
            <p:ph type="title"/>
          </p:nvPr>
        </p:nvSpPr>
        <p:spPr>
          <a:xfrm>
            <a:off x="89231" y="159653"/>
            <a:ext cx="4062643" cy="1043409"/>
          </a:xfrm>
        </p:spPr>
        <p:txBody>
          <a:bodyPr>
            <a:normAutofit/>
          </a:bodyPr>
          <a:lstStyle/>
          <a:p>
            <a:r>
              <a:rPr lang="en" sz="2300" dirty="0"/>
              <a:t>New intervention logic for CMO: challenges, objectives and tools</a:t>
            </a:r>
            <a:endParaRPr lang="tr-TR" sz="2300" dirty="0"/>
          </a:p>
        </p:txBody>
      </p:sp>
      <p:sp>
        <p:nvSpPr>
          <p:cNvPr id="3" name="İçerik Yer Tutucusu 2">
            <a:extLst>
              <a:ext uri="{FF2B5EF4-FFF2-40B4-BE49-F238E27FC236}">
                <a16:creationId xmlns:a16="http://schemas.microsoft.com/office/drawing/2014/main" id="{F76F642A-9FD7-5D49-9ACC-13890ED31740}"/>
              </a:ext>
            </a:extLst>
          </p:cNvPr>
          <p:cNvSpPr>
            <a:spLocks noGrp="1"/>
          </p:cNvSpPr>
          <p:nvPr>
            <p:ph idx="1"/>
          </p:nvPr>
        </p:nvSpPr>
        <p:spPr>
          <a:xfrm>
            <a:off x="-2333" y="1203062"/>
            <a:ext cx="4706535" cy="2754086"/>
          </a:xfrm>
        </p:spPr>
        <p:txBody>
          <a:bodyPr anchor="t">
            <a:noAutofit/>
          </a:bodyPr>
          <a:lstStyle/>
          <a:p>
            <a:pPr marL="0" indent="0" algn="ctr">
              <a:buNone/>
            </a:pPr>
            <a:r>
              <a:rPr lang="en" sz="1600" dirty="0"/>
              <a:t>The key issues regarding the future of the CMO are related to:</a:t>
            </a:r>
          </a:p>
          <a:p>
            <a:pPr algn="ctr"/>
            <a:r>
              <a:rPr lang="en" sz="1600" b="1" dirty="0"/>
              <a:t>The fluctuation of agricultural prices and</a:t>
            </a:r>
          </a:p>
          <a:p>
            <a:pPr algn="ctr"/>
            <a:r>
              <a:rPr lang="en" sz="1600" b="1" dirty="0"/>
              <a:t>Instability of agricultural markets</a:t>
            </a:r>
          </a:p>
          <a:p>
            <a:pPr algn="ctr"/>
            <a:r>
              <a:rPr lang="en" sz="1600" b="1" dirty="0"/>
              <a:t>The role of farmers in the food supply chain</a:t>
            </a:r>
          </a:p>
          <a:p>
            <a:pPr marL="0" indent="0" algn="ctr">
              <a:buNone/>
            </a:pPr>
            <a:r>
              <a:rPr lang="en" sz="1600" dirty="0"/>
              <a:t>In general, the current safety net system is not sufficient in times of severe market crisis, for this appropriate measures need to be developed.</a:t>
            </a:r>
          </a:p>
          <a:p>
            <a:pPr marL="0" indent="0" algn="ctr">
              <a:buNone/>
            </a:pPr>
            <a:r>
              <a:rPr lang="en" sz="1600" dirty="0"/>
              <a:t>Crisis reserve mechanism also needs to be improved</a:t>
            </a:r>
          </a:p>
          <a:p>
            <a:pPr marL="0" indent="0" algn="ctr">
              <a:buNone/>
            </a:pPr>
            <a:r>
              <a:rPr lang="en" sz="1600" i="1" dirty="0"/>
              <a:t>Some Member States think that the establishment of effective market stability measures is the rationale for the establishment of a separate third pillar of the CAP.</a:t>
            </a:r>
            <a:endParaRPr lang="tr-TR" sz="1600" i="1" dirty="0"/>
          </a:p>
        </p:txBody>
      </p:sp>
    </p:spTree>
    <p:extLst>
      <p:ext uri="{BB962C8B-B14F-4D97-AF65-F5344CB8AC3E}">
        <p14:creationId xmlns:p14="http://schemas.microsoft.com/office/powerpoint/2010/main" val="167661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533A30F5-8F02-B444-9602-B96F8710417B}"/>
              </a:ext>
            </a:extLst>
          </p:cNvPr>
          <p:cNvSpPr>
            <a:spLocks noGrp="1"/>
          </p:cNvSpPr>
          <p:nvPr>
            <p:ph type="title"/>
          </p:nvPr>
        </p:nvSpPr>
        <p:spPr>
          <a:xfrm>
            <a:off x="524256" y="4767072"/>
            <a:ext cx="6594189" cy="1625210"/>
          </a:xfrm>
        </p:spPr>
        <p:txBody>
          <a:bodyPr>
            <a:normAutofit/>
          </a:bodyPr>
          <a:lstStyle/>
          <a:p>
            <a:pPr algn="r"/>
            <a:r>
              <a:rPr lang="en" sz="4100">
                <a:solidFill>
                  <a:srgbClr val="FFFFFF"/>
                </a:solidFill>
              </a:rPr>
              <a:t>Difficulties faced by farmers in the EU after the 2013 Reform</a:t>
            </a:r>
            <a:endParaRPr lang="tr-TR" sz="4100">
              <a:solidFill>
                <a:srgbClr val="FFFFFF"/>
              </a:solidFill>
            </a:endParaRPr>
          </a:p>
        </p:txBody>
      </p:sp>
      <p:pic>
        <p:nvPicPr>
          <p:cNvPr id="4" name="Resim 3">
            <a:extLst>
              <a:ext uri="{FF2B5EF4-FFF2-40B4-BE49-F238E27FC236}">
                <a16:creationId xmlns:a16="http://schemas.microsoft.com/office/drawing/2014/main" id="{AE7B2309-1E2D-434D-9B83-942DC6CF3CE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C7E4944A-96EB-BB4C-8BA2-F552915B8027}"/>
              </a:ext>
            </a:extLst>
          </p:cNvPr>
          <p:cNvSpPr>
            <a:spLocks noGrp="1"/>
          </p:cNvSpPr>
          <p:nvPr>
            <p:ph idx="1"/>
          </p:nvPr>
        </p:nvSpPr>
        <p:spPr>
          <a:xfrm>
            <a:off x="8029319" y="917725"/>
            <a:ext cx="3424739" cy="4852362"/>
          </a:xfrm>
        </p:spPr>
        <p:txBody>
          <a:bodyPr anchor="ctr">
            <a:normAutofit/>
          </a:bodyPr>
          <a:lstStyle/>
          <a:p>
            <a:pPr algn="ctr"/>
            <a:r>
              <a:rPr lang="en" sz="1600" dirty="0">
                <a:solidFill>
                  <a:srgbClr val="FFFFFF"/>
                </a:solidFill>
              </a:rPr>
              <a:t>The introduction of Russia's ban on imports in August 2014 showed how vulnerable the agricultural sector was to the instability in the market.</a:t>
            </a:r>
          </a:p>
          <a:p>
            <a:pPr algn="ctr"/>
            <a:endParaRPr lang="en" sz="1600" dirty="0">
              <a:solidFill>
                <a:srgbClr val="FFFFFF"/>
              </a:solidFill>
            </a:endParaRPr>
          </a:p>
          <a:p>
            <a:pPr algn="ctr"/>
            <a:r>
              <a:rPr lang="en" sz="1600" dirty="0">
                <a:solidFill>
                  <a:srgbClr val="FFFFFF"/>
                </a:solidFill>
              </a:rPr>
              <a:t>Market crisis in EU-focused negotiations by EU agriculture ministers in 2014, 2015 and 2016</a:t>
            </a:r>
          </a:p>
          <a:p>
            <a:pPr algn="ctr"/>
            <a:endParaRPr lang="en" sz="1600" dirty="0">
              <a:solidFill>
                <a:srgbClr val="FFFFFF"/>
              </a:solidFill>
            </a:endParaRPr>
          </a:p>
          <a:p>
            <a:pPr algn="ctr"/>
            <a:r>
              <a:rPr lang="en" sz="1600" dirty="0">
                <a:solidFill>
                  <a:srgbClr val="FFFFFF"/>
                </a:solidFill>
              </a:rPr>
              <a:t>Support for producers facing market stability and market crisis cannot be provided by other policy measures.</a:t>
            </a:r>
          </a:p>
          <a:p>
            <a:pPr algn="ctr"/>
            <a:endParaRPr lang="en" sz="1600" dirty="0">
              <a:solidFill>
                <a:srgbClr val="FFFFFF"/>
              </a:solidFill>
            </a:endParaRPr>
          </a:p>
          <a:p>
            <a:pPr algn="ctr"/>
            <a:r>
              <a:rPr lang="en" sz="1600" b="1" dirty="0">
                <a:solidFill>
                  <a:srgbClr val="FFFFFF"/>
                </a:solidFill>
              </a:rPr>
              <a:t>Therefore, despite its relatively low share in the agricultural budget, CMO will continue to be an important part of the CAP!</a:t>
            </a:r>
            <a:endParaRPr lang="tr-TR" sz="1600" b="1" dirty="0">
              <a:solidFill>
                <a:srgbClr val="FFFFFF"/>
              </a:solidFill>
            </a:endParaRPr>
          </a:p>
        </p:txBody>
      </p:sp>
    </p:spTree>
    <p:extLst>
      <p:ext uri="{BB962C8B-B14F-4D97-AF65-F5344CB8AC3E}">
        <p14:creationId xmlns:p14="http://schemas.microsoft.com/office/powerpoint/2010/main" val="5220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4E7D33CC-ACA5-574E-9A90-BB5318F9000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Market measures</a:t>
            </a:r>
          </a:p>
        </p:txBody>
      </p:sp>
      <p:pic>
        <p:nvPicPr>
          <p:cNvPr id="4" name="Content Placeholder 3">
            <a:extLst>
              <a:ext uri="{FF2B5EF4-FFF2-40B4-BE49-F238E27FC236}">
                <a16:creationId xmlns:a16="http://schemas.microsoft.com/office/drawing/2014/main" id="{5EC80863-EB1A-E843-AB0D-99309E064E05}"/>
              </a:ext>
            </a:extLst>
          </p:cNvPr>
          <p:cNvPicPr>
            <a:picLocks noGrp="1" noChangeAspect="1"/>
          </p:cNvPicPr>
          <p:nvPr>
            <p:ph idx="1"/>
          </p:nvPr>
        </p:nvPicPr>
        <p:blipFill>
          <a:blip r:embed="rId2"/>
          <a:stretch>
            <a:fillRect/>
          </a:stretch>
        </p:blipFill>
        <p:spPr>
          <a:xfrm>
            <a:off x="3665215" y="451692"/>
            <a:ext cx="8240616" cy="6180462"/>
          </a:xfrm>
          <a:prstGeom prst="rect">
            <a:avLst/>
          </a:prstGeom>
        </p:spPr>
      </p:pic>
    </p:spTree>
    <p:extLst>
      <p:ext uri="{BB962C8B-B14F-4D97-AF65-F5344CB8AC3E}">
        <p14:creationId xmlns:p14="http://schemas.microsoft.com/office/powerpoint/2010/main" val="439342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128276B-0547-004B-BE7C-E09D0E33F76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5C06A669-C63C-7842-91A8-AAF27B5DCE92}"/>
              </a:ext>
            </a:extLst>
          </p:cNvPr>
          <p:cNvSpPr>
            <a:spLocks noGrp="1"/>
          </p:cNvSpPr>
          <p:nvPr>
            <p:ph type="title"/>
          </p:nvPr>
        </p:nvSpPr>
        <p:spPr>
          <a:xfrm>
            <a:off x="594805" y="640263"/>
            <a:ext cx="3759240" cy="1344975"/>
          </a:xfrm>
        </p:spPr>
        <p:txBody>
          <a:bodyPr>
            <a:normAutofit fontScale="90000"/>
          </a:bodyPr>
          <a:lstStyle/>
          <a:p>
            <a:pPr algn="ctr"/>
            <a:r>
              <a:rPr lang="tr-TR" sz="4000" b="1" dirty="0" err="1"/>
              <a:t>Agricultural</a:t>
            </a:r>
            <a:r>
              <a:rPr lang="tr-TR" sz="4000" b="1" dirty="0"/>
              <a:t> </a:t>
            </a:r>
            <a:r>
              <a:rPr lang="tr-TR" sz="4000" b="1" dirty="0" err="1"/>
              <a:t>Markets</a:t>
            </a:r>
            <a:r>
              <a:rPr lang="tr-TR" sz="4000" b="1" dirty="0"/>
              <a:t> </a:t>
            </a:r>
            <a:r>
              <a:rPr lang="tr-TR" sz="4000" b="1" dirty="0" err="1"/>
              <a:t>Task</a:t>
            </a:r>
            <a:r>
              <a:rPr lang="tr-TR" sz="4000" b="1" dirty="0"/>
              <a:t> Force</a:t>
            </a:r>
          </a:p>
        </p:txBody>
      </p:sp>
      <p:sp>
        <p:nvSpPr>
          <p:cNvPr id="3" name="İçerik Yer Tutucusu 2">
            <a:extLst>
              <a:ext uri="{FF2B5EF4-FFF2-40B4-BE49-F238E27FC236}">
                <a16:creationId xmlns:a16="http://schemas.microsoft.com/office/drawing/2014/main" id="{C6C60756-EB01-2A4F-BE6F-BF3195996C06}"/>
              </a:ext>
            </a:extLst>
          </p:cNvPr>
          <p:cNvSpPr>
            <a:spLocks noGrp="1"/>
          </p:cNvSpPr>
          <p:nvPr>
            <p:ph idx="1"/>
          </p:nvPr>
        </p:nvSpPr>
        <p:spPr>
          <a:xfrm>
            <a:off x="594110" y="2121763"/>
            <a:ext cx="3764826" cy="3773010"/>
          </a:xfrm>
        </p:spPr>
        <p:txBody>
          <a:bodyPr>
            <a:normAutofit/>
          </a:bodyPr>
          <a:lstStyle/>
          <a:p>
            <a:pPr algn="ctr"/>
            <a:r>
              <a:rPr lang="en" sz="1700" dirty="0"/>
              <a:t>The growing integration of the European agri-food sector in global markets has created important trading opportunities, but it has also caused greater exposure to market imperfections and increased price volatility. To try to counteract these negative effects the European Commission set up an expert group called the agriculture markets task force.</a:t>
            </a:r>
          </a:p>
          <a:p>
            <a:pPr algn="ctr"/>
            <a:r>
              <a:rPr lang="en" sz="1700" dirty="0"/>
              <a:t> The task force discussed a number of issues with a view to strengthen the position of farmers in the agricultural food chain. </a:t>
            </a:r>
            <a:endParaRPr lang="tr-TR" sz="1700" dirty="0"/>
          </a:p>
        </p:txBody>
      </p:sp>
    </p:spTree>
    <p:extLst>
      <p:ext uri="{BB962C8B-B14F-4D97-AF65-F5344CB8AC3E}">
        <p14:creationId xmlns:p14="http://schemas.microsoft.com/office/powerpoint/2010/main" val="139937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0E93D9-F13F-4097-A159-E0A6CEBA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Unvan 1">
            <a:extLst>
              <a:ext uri="{FF2B5EF4-FFF2-40B4-BE49-F238E27FC236}">
                <a16:creationId xmlns:a16="http://schemas.microsoft.com/office/drawing/2014/main" id="{85E86A5A-E3B9-F242-B7F3-6460CFCF2BC6}"/>
              </a:ext>
            </a:extLst>
          </p:cNvPr>
          <p:cNvSpPr>
            <a:spLocks noGrp="1"/>
          </p:cNvSpPr>
          <p:nvPr>
            <p:ph type="title"/>
          </p:nvPr>
        </p:nvSpPr>
        <p:spPr>
          <a:xfrm>
            <a:off x="389916" y="444464"/>
            <a:ext cx="3420305" cy="1906317"/>
          </a:xfrm>
        </p:spPr>
        <p:txBody>
          <a:bodyPr>
            <a:normAutofit/>
          </a:bodyPr>
          <a:lstStyle/>
          <a:p>
            <a:pPr algn="ctr"/>
            <a:r>
              <a:rPr lang="tr-TR" sz="2800" dirty="0"/>
              <a:t>AMTF * </a:t>
            </a:r>
            <a:r>
              <a:rPr lang="tr-TR" sz="2800" dirty="0" err="1"/>
              <a:t>Recommendations</a:t>
            </a:r>
            <a:endParaRPr lang="tr-TR" sz="2800" dirty="0"/>
          </a:p>
        </p:txBody>
      </p:sp>
      <p:pic>
        <p:nvPicPr>
          <p:cNvPr id="4" name="Resim 3">
            <a:extLst>
              <a:ext uri="{FF2B5EF4-FFF2-40B4-BE49-F238E27FC236}">
                <a16:creationId xmlns:a16="http://schemas.microsoft.com/office/drawing/2014/main" id="{D47A4D9E-B69C-804E-88CB-C6EFADD99DD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2768743"/>
            <a:ext cx="4278264" cy="4089258"/>
          </a:xfrm>
          <a:prstGeom prst="rect">
            <a:avLst/>
          </a:prstGeom>
        </p:spPr>
      </p:pic>
      <p:sp>
        <p:nvSpPr>
          <p:cNvPr id="11" name="Rectangle 10">
            <a:extLst>
              <a:ext uri="{FF2B5EF4-FFF2-40B4-BE49-F238E27FC236}">
                <a16:creationId xmlns:a16="http://schemas.microsoft.com/office/drawing/2014/main" id="{BA3D150B-ADB5-401D-8304-C7845A10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4310288"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İçerik Yer Tutucusu 2">
            <a:extLst>
              <a:ext uri="{FF2B5EF4-FFF2-40B4-BE49-F238E27FC236}">
                <a16:creationId xmlns:a16="http://schemas.microsoft.com/office/drawing/2014/main" id="{BF53B82A-8A7A-0C43-9A4E-3E8D14E946C3}"/>
              </a:ext>
            </a:extLst>
          </p:cNvPr>
          <p:cNvSpPr>
            <a:spLocks noGrp="1"/>
          </p:cNvSpPr>
          <p:nvPr>
            <p:ph idx="1"/>
          </p:nvPr>
        </p:nvSpPr>
        <p:spPr>
          <a:xfrm>
            <a:off x="5431646" y="678955"/>
            <a:ext cx="5586448" cy="5409743"/>
          </a:xfrm>
        </p:spPr>
        <p:txBody>
          <a:bodyPr anchor="ctr">
            <a:normAutofit/>
          </a:bodyPr>
          <a:lstStyle/>
          <a:p>
            <a:pPr algn="ctr"/>
            <a:r>
              <a:rPr lang="en" sz="2000" dirty="0"/>
              <a:t>Reducing unfair commercial practices.!</a:t>
            </a:r>
          </a:p>
          <a:p>
            <a:pPr algn="ctr"/>
            <a:r>
              <a:rPr lang="en" sz="2000" dirty="0"/>
              <a:t>Increasing market transparency to help farmers negotiate their contracts</a:t>
            </a:r>
          </a:p>
          <a:p>
            <a:pPr algn="ctr"/>
            <a:r>
              <a:rPr lang="en" sz="2000" dirty="0"/>
              <a:t>Written contracts should be offered to farmers</a:t>
            </a:r>
          </a:p>
          <a:p>
            <a:pPr algn="ctr"/>
            <a:r>
              <a:rPr lang="en" sz="2000" dirty="0"/>
              <a:t>Producer collaboration → reducing complexity</a:t>
            </a:r>
          </a:p>
          <a:p>
            <a:pPr algn="ctr"/>
            <a:r>
              <a:rPr lang="en" sz="2000" dirty="0"/>
              <a:t>Increasing the rate of farmers using risk management tools</a:t>
            </a:r>
          </a:p>
          <a:p>
            <a:pPr algn="ctr"/>
            <a:r>
              <a:rPr lang="en" sz="2000" dirty="0"/>
              <a:t>Facilitating farmers' access to finance</a:t>
            </a:r>
          </a:p>
          <a:p>
            <a:pPr marL="0" indent="0" algn="ctr">
              <a:buNone/>
            </a:pPr>
            <a:endParaRPr lang="en" sz="2000" dirty="0"/>
          </a:p>
          <a:p>
            <a:pPr marL="0" indent="0" algn="ctr">
              <a:buNone/>
            </a:pPr>
            <a:r>
              <a:rPr lang="tr" sz="2000" b="1" dirty="0">
                <a:latin typeface="Arial" panose="020B0604020202020204" pitchFamily="34" charset="0"/>
              </a:rPr>
              <a:t>*  Tarım Piyasaları Görev Ekibi (Agricultural Markets Task Force)</a:t>
            </a:r>
            <a:endParaRPr lang="tr-TR" sz="2000" dirty="0"/>
          </a:p>
        </p:txBody>
      </p:sp>
      <p:sp>
        <p:nvSpPr>
          <p:cNvPr id="13" name="Rectangle 12">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590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31995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7201941" cy="2241951"/>
          </a:xfrm>
          <a:prstGeom prst="rect">
            <a:avLst/>
          </a:prstGeom>
          <a:solidFill>
            <a:srgbClr val="6E443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Unvan 1">
            <a:extLst>
              <a:ext uri="{FF2B5EF4-FFF2-40B4-BE49-F238E27FC236}">
                <a16:creationId xmlns:a16="http://schemas.microsoft.com/office/drawing/2014/main" id="{10295ED7-E1F5-A941-B54D-B84626E3481D}"/>
              </a:ext>
            </a:extLst>
          </p:cNvPr>
          <p:cNvSpPr>
            <a:spLocks noGrp="1"/>
          </p:cNvSpPr>
          <p:nvPr>
            <p:ph type="title"/>
          </p:nvPr>
        </p:nvSpPr>
        <p:spPr>
          <a:xfrm>
            <a:off x="777240" y="731519"/>
            <a:ext cx="6586812" cy="1682496"/>
          </a:xfrm>
        </p:spPr>
        <p:txBody>
          <a:bodyPr>
            <a:normAutofit/>
          </a:bodyPr>
          <a:lstStyle/>
          <a:p>
            <a:r>
              <a:rPr lang="en">
                <a:solidFill>
                  <a:srgbClr val="FFFFFF"/>
                </a:solidFill>
              </a:rPr>
              <a:t>Participation in EU and CMO</a:t>
            </a:r>
            <a:endParaRPr lang="tr-TR">
              <a:solidFill>
                <a:srgbClr val="FFFFFF"/>
              </a:solidFill>
            </a:endParaRPr>
          </a:p>
        </p:txBody>
      </p:sp>
      <p:pic>
        <p:nvPicPr>
          <p:cNvPr id="4" name="Resim 3">
            <a:extLst>
              <a:ext uri="{FF2B5EF4-FFF2-40B4-BE49-F238E27FC236}">
                <a16:creationId xmlns:a16="http://schemas.microsoft.com/office/drawing/2014/main" id="{9AB8FA10-84F8-E442-8E47-DB41E207320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66343" y="2862599"/>
            <a:ext cx="5153415" cy="3536477"/>
          </a:xfrm>
          <a:prstGeom prst="rect">
            <a:avLst/>
          </a:prstGeom>
        </p:spPr>
      </p:pic>
      <p:sp>
        <p:nvSpPr>
          <p:cNvPr id="11" name="Rectangle 10">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243" y="2862599"/>
            <a:ext cx="1880041" cy="1693147"/>
          </a:xfrm>
          <a:prstGeom prst="rect">
            <a:avLst/>
          </a:prstGeom>
          <a:solidFill>
            <a:srgbClr val="95F1F7">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9098" y="4731653"/>
            <a:ext cx="1879186" cy="1667425"/>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1"/>
            <a:ext cx="3887324"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0A3C7CC-248F-0F41-8CBB-178F6FA5B988}"/>
              </a:ext>
            </a:extLst>
          </p:cNvPr>
          <p:cNvSpPr>
            <a:spLocks noGrp="1"/>
          </p:cNvSpPr>
          <p:nvPr>
            <p:ph idx="1"/>
          </p:nvPr>
        </p:nvSpPr>
        <p:spPr>
          <a:xfrm>
            <a:off x="8100269" y="795548"/>
            <a:ext cx="3317031" cy="5275603"/>
          </a:xfrm>
        </p:spPr>
        <p:txBody>
          <a:bodyPr anchor="ctr">
            <a:normAutofit/>
          </a:bodyPr>
          <a:lstStyle/>
          <a:p>
            <a:pPr algn="ctr"/>
            <a:r>
              <a:rPr lang="en" sz="2400" dirty="0"/>
              <a:t>Extremely troublesome in terms of capacity building and institutional structuring</a:t>
            </a:r>
          </a:p>
          <a:p>
            <a:pPr algn="ctr"/>
            <a:endParaRPr lang="en" sz="2400" dirty="0"/>
          </a:p>
          <a:p>
            <a:pPr algn="ctr"/>
            <a:r>
              <a:rPr lang="en" sz="2400" dirty="0"/>
              <a:t>The possibility of obtaining an exception (derogation) in the harmonization of the CMO acquis is extremely limited </a:t>
            </a:r>
            <a:endParaRPr lang="tr-TR" sz="2400" dirty="0"/>
          </a:p>
        </p:txBody>
      </p:sp>
      <p:sp>
        <p:nvSpPr>
          <p:cNvPr id="5" name="Metin kutusu 4">
            <a:extLst>
              <a:ext uri="{FF2B5EF4-FFF2-40B4-BE49-F238E27FC236}">
                <a16:creationId xmlns:a16="http://schemas.microsoft.com/office/drawing/2014/main" id="{4DAB4FC3-3C29-AC42-9FDA-BE7810CB3075}"/>
              </a:ext>
            </a:extLst>
          </p:cNvPr>
          <p:cNvSpPr txBox="1"/>
          <p:nvPr/>
        </p:nvSpPr>
        <p:spPr>
          <a:xfrm>
            <a:off x="466343" y="5960399"/>
            <a:ext cx="2519228" cy="523220"/>
          </a:xfrm>
          <a:prstGeom prst="rect">
            <a:avLst/>
          </a:prstGeom>
          <a:noFill/>
        </p:spPr>
        <p:txBody>
          <a:bodyPr wrap="square" rtlCol="0">
            <a:spAutoFit/>
          </a:bodyPr>
          <a:lstStyle/>
          <a:p>
            <a:r>
              <a:rPr lang="tr-TR" sz="2800" dirty="0">
                <a:highlight>
                  <a:srgbClr val="008000"/>
                </a:highlight>
              </a:rPr>
              <a:t>CMO AND EU </a:t>
            </a:r>
          </a:p>
        </p:txBody>
      </p:sp>
    </p:spTree>
    <p:extLst>
      <p:ext uri="{BB962C8B-B14F-4D97-AF65-F5344CB8AC3E}">
        <p14:creationId xmlns:p14="http://schemas.microsoft.com/office/powerpoint/2010/main" val="1606632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FE1D1F7-61BF-6943-B838-BC067F043A4F}"/>
              </a:ext>
            </a:extLst>
          </p:cNvPr>
          <p:cNvPicPr>
            <a:picLocks noChangeAspect="1"/>
          </p:cNvPicPr>
          <p:nvPr/>
        </p:nvPicPr>
        <p:blipFill rotWithShape="1">
          <a:blip r:embed="rId2"/>
          <a:srcRect/>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FD4F6205-A83A-C441-B265-793163D86F68}"/>
              </a:ext>
            </a:extLst>
          </p:cNvPr>
          <p:cNvSpPr>
            <a:spLocks noGrp="1"/>
          </p:cNvSpPr>
          <p:nvPr>
            <p:ph idx="1"/>
          </p:nvPr>
        </p:nvSpPr>
        <p:spPr>
          <a:xfrm>
            <a:off x="520242" y="1774372"/>
            <a:ext cx="4062642" cy="2754086"/>
          </a:xfrm>
        </p:spPr>
        <p:txBody>
          <a:bodyPr anchor="t">
            <a:normAutofit/>
          </a:bodyPr>
          <a:lstStyle/>
          <a:p>
            <a:pPr marL="0" indent="0" algn="ctr">
              <a:buNone/>
            </a:pPr>
            <a:r>
              <a:rPr lang="tr-TR" sz="4800" dirty="0" err="1"/>
              <a:t>Any</a:t>
            </a:r>
            <a:r>
              <a:rPr lang="tr-TR" sz="4800" dirty="0"/>
              <a:t> </a:t>
            </a:r>
            <a:r>
              <a:rPr lang="tr-TR" sz="4800" dirty="0" err="1"/>
              <a:t>Questions</a:t>
            </a:r>
            <a:r>
              <a:rPr lang="tr-TR" sz="4800" dirty="0"/>
              <a:t>?!?</a:t>
            </a:r>
          </a:p>
        </p:txBody>
      </p:sp>
    </p:spTree>
    <p:extLst>
      <p:ext uri="{BB962C8B-B14F-4D97-AF65-F5344CB8AC3E}">
        <p14:creationId xmlns:p14="http://schemas.microsoft.com/office/powerpoint/2010/main" val="3648960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88482DF-8700-D24D-B278-FC449880D0FF}"/>
              </a:ext>
            </a:extLst>
          </p:cNvPr>
          <p:cNvSpPr>
            <a:spLocks noGrp="1"/>
          </p:cNvSpPr>
          <p:nvPr>
            <p:ph type="title"/>
          </p:nvPr>
        </p:nvSpPr>
        <p:spPr>
          <a:xfrm>
            <a:off x="4965430" y="629268"/>
            <a:ext cx="6586491" cy="1286160"/>
          </a:xfrm>
        </p:spPr>
        <p:txBody>
          <a:bodyPr anchor="b">
            <a:normAutofit/>
          </a:bodyPr>
          <a:lstStyle/>
          <a:p>
            <a:r>
              <a:rPr lang="tr-TR"/>
              <a:t>Introduction to CMO</a:t>
            </a:r>
            <a:endParaRPr lang="tr-TR" dirty="0"/>
          </a:p>
        </p:txBody>
      </p:sp>
      <p:sp>
        <p:nvSpPr>
          <p:cNvPr id="9" name="Content Placeholder 8">
            <a:extLst>
              <a:ext uri="{FF2B5EF4-FFF2-40B4-BE49-F238E27FC236}">
                <a16:creationId xmlns:a16="http://schemas.microsoft.com/office/drawing/2014/main" id="{86480EE9-75A5-4C01-A487-72F5516D1F44}"/>
              </a:ext>
            </a:extLst>
          </p:cNvPr>
          <p:cNvSpPr>
            <a:spLocks noGrp="1"/>
          </p:cNvSpPr>
          <p:nvPr>
            <p:ph idx="1"/>
          </p:nvPr>
        </p:nvSpPr>
        <p:spPr>
          <a:xfrm>
            <a:off x="4965431" y="2438400"/>
            <a:ext cx="6586489" cy="3785419"/>
          </a:xfrm>
        </p:spPr>
        <p:txBody>
          <a:bodyPr>
            <a:normAutofit/>
          </a:bodyPr>
          <a:lstStyle/>
          <a:p>
            <a:r>
              <a:rPr lang="en-US" sz="2000" b="1" i="1" u="sng" dirty="0"/>
              <a:t>What is CMO?</a:t>
            </a:r>
          </a:p>
          <a:p>
            <a:r>
              <a:rPr lang="en" sz="2000" dirty="0"/>
              <a:t>The shortest and legal 'correct' answer is;</a:t>
            </a:r>
          </a:p>
          <a:p>
            <a:r>
              <a:rPr lang="en" sz="2000" dirty="0"/>
              <a:t>Very different group of measures implemented in different agricultural sectors in the EU</a:t>
            </a:r>
          </a:p>
          <a:p>
            <a:r>
              <a:rPr lang="en" sz="2000" dirty="0"/>
              <a:t>CAP’s 1st column measures, excluding direct payments</a:t>
            </a:r>
          </a:p>
          <a:p>
            <a:r>
              <a:rPr lang="en" sz="2000" dirty="0"/>
              <a:t>CMO measures are the result of a very long-term change of CAP (the first CAP measures taken in the 1960s were related to CMO)</a:t>
            </a:r>
          </a:p>
          <a:p>
            <a:r>
              <a:rPr lang="en" sz="2000" dirty="0"/>
              <a:t>Does CMO measures have a future? ...</a:t>
            </a:r>
            <a:endParaRPr lang="en-US" sz="2000" dirty="0"/>
          </a:p>
        </p:txBody>
      </p:sp>
      <p:pic>
        <p:nvPicPr>
          <p:cNvPr id="5" name="İçerik Yer Tutucusu 4">
            <a:extLst>
              <a:ext uri="{FF2B5EF4-FFF2-40B4-BE49-F238E27FC236}">
                <a16:creationId xmlns:a16="http://schemas.microsoft.com/office/drawing/2014/main" id="{8EBE7AD4-E694-8C40-A27E-E58DEEA5671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3E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0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Unvan 1">
            <a:extLst>
              <a:ext uri="{FF2B5EF4-FFF2-40B4-BE49-F238E27FC236}">
                <a16:creationId xmlns:a16="http://schemas.microsoft.com/office/drawing/2014/main" id="{8B109E17-16B8-D14E-8AC4-25BAEE3A1B35}"/>
              </a:ext>
            </a:extLst>
          </p:cNvPr>
          <p:cNvSpPr>
            <a:spLocks noGrp="1"/>
          </p:cNvSpPr>
          <p:nvPr>
            <p:ph type="title"/>
          </p:nvPr>
        </p:nvSpPr>
        <p:spPr>
          <a:xfrm>
            <a:off x="838200" y="365125"/>
            <a:ext cx="5387502" cy="1325563"/>
          </a:xfrm>
        </p:spPr>
        <p:txBody>
          <a:bodyPr>
            <a:normAutofit/>
          </a:bodyPr>
          <a:lstStyle/>
          <a:p>
            <a:r>
              <a:rPr lang="tr-TR"/>
              <a:t>Introduction to CMO</a:t>
            </a:r>
            <a:endParaRPr lang="tr-TR" dirty="0"/>
          </a:p>
        </p:txBody>
      </p:sp>
      <p:sp>
        <p:nvSpPr>
          <p:cNvPr id="3" name="İçerik Yer Tutucusu 2">
            <a:extLst>
              <a:ext uri="{FF2B5EF4-FFF2-40B4-BE49-F238E27FC236}">
                <a16:creationId xmlns:a16="http://schemas.microsoft.com/office/drawing/2014/main" id="{FF15CD5B-BB49-794D-AF3A-CCE39D593374}"/>
              </a:ext>
            </a:extLst>
          </p:cNvPr>
          <p:cNvSpPr>
            <a:spLocks noGrp="1"/>
          </p:cNvSpPr>
          <p:nvPr>
            <p:ph idx="1"/>
          </p:nvPr>
        </p:nvSpPr>
        <p:spPr>
          <a:xfrm>
            <a:off x="838200" y="1825625"/>
            <a:ext cx="5387502" cy="4351338"/>
          </a:xfrm>
        </p:spPr>
        <p:txBody>
          <a:bodyPr>
            <a:normAutofit fontScale="92500" lnSpcReduction="10000"/>
          </a:bodyPr>
          <a:lstStyle/>
          <a:p>
            <a:r>
              <a:rPr lang="en" sz="1800" b="1" i="1" dirty="0"/>
              <a:t>Why do we need to regulate the markets?</a:t>
            </a:r>
          </a:p>
          <a:p>
            <a:r>
              <a:rPr lang="en" sz="1800" dirty="0"/>
              <a:t>Most of the reasons are for states to intervene in the economy:</a:t>
            </a:r>
          </a:p>
          <a:p>
            <a:r>
              <a:rPr lang="en" sz="1800" dirty="0"/>
              <a:t>Elimination of market insufficiency (price fluctuation)</a:t>
            </a:r>
          </a:p>
          <a:p>
            <a:r>
              <a:rPr lang="en" sz="1800" dirty="0"/>
              <a:t>Redistribution of revenues (from industry to agriculture)</a:t>
            </a:r>
          </a:p>
          <a:p>
            <a:r>
              <a:rPr lang="en" sz="1800" dirty="0"/>
              <a:t>Non-economic objectives (standardization, phytosanitary, health, food safety)</a:t>
            </a:r>
          </a:p>
          <a:p>
            <a:r>
              <a:rPr lang="en" sz="1800" dirty="0"/>
              <a:t>Interventions can be monetary or not</a:t>
            </a:r>
          </a:p>
          <a:p>
            <a:r>
              <a:rPr lang="en" sz="1800" dirty="0"/>
              <a:t>The main reason for the intervention in the EU and in most developed countries is the redistribution of income.</a:t>
            </a:r>
          </a:p>
          <a:p>
            <a:pPr marL="0" indent="0">
              <a:buNone/>
            </a:pPr>
            <a:r>
              <a:rPr lang="en" sz="3200" b="1" dirty="0"/>
              <a:t>The problem of income in agriculture!</a:t>
            </a:r>
            <a:endParaRPr lang="tr-TR" sz="3200" b="1" dirty="0"/>
          </a:p>
        </p:txBody>
      </p:sp>
      <p:pic>
        <p:nvPicPr>
          <p:cNvPr id="4" name="Resim 3">
            <a:extLst>
              <a:ext uri="{FF2B5EF4-FFF2-40B4-BE49-F238E27FC236}">
                <a16:creationId xmlns:a16="http://schemas.microsoft.com/office/drawing/2014/main" id="{A1AC702C-71B1-554A-A8A3-DE71ABAE3CD5}"/>
              </a:ext>
            </a:extLst>
          </p:cNvPr>
          <p:cNvPicPr>
            <a:picLocks noChangeAspect="1"/>
          </p:cNvPicPr>
          <p:nvPr/>
        </p:nvPicPr>
        <p:blipFill rotWithShape="1">
          <a:blip r:embed="rId2">
            <a:extLst>
              <a:ext uri="{28A0092B-C50C-407E-A947-70E740481C1C}">
                <a14:useLocalDpi xmlns:a14="http://schemas.microsoft.com/office/drawing/2010/main"/>
              </a:ext>
            </a:extLst>
          </a:blip>
          <a:srcRect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2" name="Oval 10">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51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7C4AF01-C37F-5141-A800-C516B34E83C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5"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E16AE2E9-95F3-9341-8E51-AC86824D90D6}"/>
              </a:ext>
            </a:extLst>
          </p:cNvPr>
          <p:cNvSpPr>
            <a:spLocks noGrp="1"/>
          </p:cNvSpPr>
          <p:nvPr>
            <p:ph type="title"/>
          </p:nvPr>
        </p:nvSpPr>
        <p:spPr>
          <a:xfrm>
            <a:off x="750242" y="632990"/>
            <a:ext cx="4062643" cy="1043409"/>
          </a:xfrm>
        </p:spPr>
        <p:txBody>
          <a:bodyPr>
            <a:normAutofit/>
          </a:bodyPr>
          <a:lstStyle/>
          <a:p>
            <a:r>
              <a:rPr lang="tr-TR" sz="3300"/>
              <a:t>Income problem in agriculture</a:t>
            </a:r>
          </a:p>
        </p:txBody>
      </p:sp>
      <p:sp>
        <p:nvSpPr>
          <p:cNvPr id="3" name="İçerik Yer Tutucusu 2">
            <a:extLst>
              <a:ext uri="{FF2B5EF4-FFF2-40B4-BE49-F238E27FC236}">
                <a16:creationId xmlns:a16="http://schemas.microsoft.com/office/drawing/2014/main" id="{86F3128C-CAB4-4C4D-BA5C-179068717510}"/>
              </a:ext>
            </a:extLst>
          </p:cNvPr>
          <p:cNvSpPr>
            <a:spLocks noGrp="1"/>
          </p:cNvSpPr>
          <p:nvPr>
            <p:ph idx="1"/>
          </p:nvPr>
        </p:nvSpPr>
        <p:spPr>
          <a:xfrm>
            <a:off x="520242" y="1774372"/>
            <a:ext cx="4062642" cy="2754086"/>
          </a:xfrm>
        </p:spPr>
        <p:txBody>
          <a:bodyPr anchor="t">
            <a:noAutofit/>
          </a:bodyPr>
          <a:lstStyle/>
          <a:p>
            <a:pPr algn="ctr"/>
            <a:r>
              <a:rPr lang="en" sz="1600" dirty="0"/>
              <a:t>The old-fashioned approach is a combination of:</a:t>
            </a:r>
          </a:p>
          <a:p>
            <a:pPr algn="ctr"/>
            <a:r>
              <a:rPr lang="en" sz="1600" b="1" i="1" dirty="0"/>
              <a:t>Market-oriented price support:</a:t>
            </a:r>
          </a:p>
          <a:p>
            <a:pPr algn="ctr">
              <a:buFont typeface="Wingdings" pitchFamily="2" charset="2"/>
              <a:buChar char="Ø"/>
            </a:pPr>
            <a:r>
              <a:rPr lang="en" sz="1600" dirty="0"/>
              <a:t>Minimum prices, production quotas, export subsidies, import / export tariffs, ...</a:t>
            </a:r>
          </a:p>
          <a:p>
            <a:pPr algn="ctr"/>
            <a:r>
              <a:rPr lang="en" sz="1600" b="1" i="1" dirty="0"/>
              <a:t>Structural policy measures: </a:t>
            </a:r>
            <a:r>
              <a:rPr lang="en" sz="1600" dirty="0"/>
              <a:t>helping farmers to quit farming</a:t>
            </a:r>
          </a:p>
          <a:p>
            <a:pPr algn="ctr"/>
            <a:r>
              <a:rPr lang="en" sz="1600" dirty="0"/>
              <a:t>Price support without a structural policy is not a sound policy in the long run (old CMO policy!)</a:t>
            </a:r>
          </a:p>
          <a:p>
            <a:pPr algn="ctr"/>
            <a:r>
              <a:rPr lang="en" sz="1600" dirty="0"/>
              <a:t>Farm income versus self-sufficiency in agriculture → both ways!</a:t>
            </a:r>
            <a:endParaRPr lang="en" sz="3200" dirty="0"/>
          </a:p>
          <a:p>
            <a:pPr algn="ctr">
              <a:buFont typeface="Wingdings" pitchFamily="2" charset="2"/>
              <a:buChar char="ü"/>
            </a:pPr>
            <a:r>
              <a:rPr lang="en" b="1" dirty="0"/>
              <a:t>Structural adjustment policy is seen as the only solution!</a:t>
            </a:r>
            <a:endParaRPr lang="tr-TR" b="1" dirty="0"/>
          </a:p>
        </p:txBody>
      </p:sp>
    </p:spTree>
    <p:extLst>
      <p:ext uri="{BB962C8B-B14F-4D97-AF65-F5344CB8AC3E}">
        <p14:creationId xmlns:p14="http://schemas.microsoft.com/office/powerpoint/2010/main" val="198260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F5918A-78AB-BF47-8612-ED404F35EE8F}"/>
              </a:ext>
            </a:extLst>
          </p:cNvPr>
          <p:cNvSpPr>
            <a:spLocks noGrp="1"/>
          </p:cNvSpPr>
          <p:nvPr>
            <p:ph type="title"/>
          </p:nvPr>
        </p:nvSpPr>
        <p:spPr/>
        <p:txBody>
          <a:bodyPr/>
          <a:lstStyle/>
          <a:p>
            <a:r>
              <a:rPr lang="en" dirty="0"/>
              <a:t>CMO was effective in getting things done right, but were they chosen correctly?</a:t>
            </a:r>
            <a:endParaRPr lang="tr-TR" dirty="0"/>
          </a:p>
        </p:txBody>
      </p:sp>
      <p:pic>
        <p:nvPicPr>
          <p:cNvPr id="4" name="Picture 2">
            <a:extLst>
              <a:ext uri="{FF2B5EF4-FFF2-40B4-BE49-F238E27FC236}">
                <a16:creationId xmlns:a16="http://schemas.microsoft.com/office/drawing/2014/main" id="{6A114A76-93BA-F645-8122-61DCCF916A39}"/>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38200" y="1914525"/>
            <a:ext cx="10706100" cy="447198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2294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7287DC3-12BA-5C4A-956F-573A4D0C20D1}"/>
              </a:ext>
            </a:extLst>
          </p:cNvPr>
          <p:cNvSpPr>
            <a:spLocks noGrp="1"/>
          </p:cNvSpPr>
          <p:nvPr>
            <p:ph type="title"/>
          </p:nvPr>
        </p:nvSpPr>
        <p:spPr>
          <a:xfrm>
            <a:off x="842772" y="4748711"/>
            <a:ext cx="10506456" cy="1197864"/>
          </a:xfrm>
        </p:spPr>
        <p:txBody>
          <a:bodyPr vert="horz" lIns="91440" tIns="45720" rIns="91440" bIns="45720" rtlCol="0" anchor="b">
            <a:normAutofit/>
          </a:bodyPr>
          <a:lstStyle/>
          <a:p>
            <a:pPr algn="ctr"/>
            <a:r>
              <a:rPr lang="en-US" sz="3800" dirty="0"/>
              <a:t>Many dairy farms produced butter and skim milk powder for public stocks</a:t>
            </a:r>
          </a:p>
        </p:txBody>
      </p:sp>
      <p:pic>
        <p:nvPicPr>
          <p:cNvPr id="4" name="Content Placeholder 3">
            <a:extLst>
              <a:ext uri="{FF2B5EF4-FFF2-40B4-BE49-F238E27FC236}">
                <a16:creationId xmlns:a16="http://schemas.microsoft.com/office/drawing/2014/main" id="{5EE74AC8-EB0E-9F4B-B02E-98D9B7CD6274}"/>
              </a:ext>
            </a:extLst>
          </p:cNvPr>
          <p:cNvPicPr>
            <a:picLocks noChangeAspect="1"/>
          </p:cNvPicPr>
          <p:nvPr/>
        </p:nvPicPr>
        <p:blipFill>
          <a:blip r:embed="rId2"/>
          <a:stretch>
            <a:fillRect/>
          </a:stretch>
        </p:blipFill>
        <p:spPr>
          <a:xfrm>
            <a:off x="266162" y="407624"/>
            <a:ext cx="6443109" cy="4054648"/>
          </a:xfrm>
          <a:prstGeom prst="rect">
            <a:avLst/>
          </a:prstGeom>
        </p:spPr>
      </p:pic>
      <p:pic>
        <p:nvPicPr>
          <p:cNvPr id="5" name="Resim 4">
            <a:extLst>
              <a:ext uri="{FF2B5EF4-FFF2-40B4-BE49-F238E27FC236}">
                <a16:creationId xmlns:a16="http://schemas.microsoft.com/office/drawing/2014/main" id="{90FE6C28-AF6E-984C-B751-659F2EB16F58}"/>
              </a:ext>
            </a:extLst>
          </p:cNvPr>
          <p:cNvPicPr>
            <a:picLocks noChangeAspect="1"/>
          </p:cNvPicPr>
          <p:nvPr/>
        </p:nvPicPr>
        <p:blipFill>
          <a:blip r:embed="rId3"/>
          <a:stretch>
            <a:fillRect/>
          </a:stretch>
        </p:blipFill>
        <p:spPr>
          <a:xfrm>
            <a:off x="7249099" y="407625"/>
            <a:ext cx="4676738" cy="3811836"/>
          </a:xfrm>
          <a:prstGeom prst="rect">
            <a:avLst/>
          </a:prstGeom>
        </p:spPr>
      </p:pic>
    </p:spTree>
    <p:extLst>
      <p:ext uri="{BB962C8B-B14F-4D97-AF65-F5344CB8AC3E}">
        <p14:creationId xmlns:p14="http://schemas.microsoft.com/office/powerpoint/2010/main" val="709847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D453324-C6A3-43E4-B553-D28495028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2635EE6-D269-46B5-8431-4D0F084D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
            <a:ext cx="6252552" cy="6858003"/>
          </a:xfrm>
          <a:custGeom>
            <a:avLst/>
            <a:gdLst>
              <a:gd name="connsiteX0" fmla="*/ 2609706 w 6252552"/>
              <a:gd name="connsiteY0" fmla="*/ 0 h 6858003"/>
              <a:gd name="connsiteX1" fmla="*/ 6252552 w 6252552"/>
              <a:gd name="connsiteY1" fmla="*/ 0 h 6858003"/>
              <a:gd name="connsiteX2" fmla="*/ 6252552 w 6252552"/>
              <a:gd name="connsiteY2" fmla="*/ 6858002 h 6858003"/>
              <a:gd name="connsiteX3" fmla="*/ 6228060 w 6252552"/>
              <a:gd name="connsiteY3" fmla="*/ 6858002 h 6858003"/>
              <a:gd name="connsiteX4" fmla="*/ 6228060 w 6252552"/>
              <a:gd name="connsiteY4" fmla="*/ 6858003 h 6858003"/>
              <a:gd name="connsiteX5" fmla="*/ 0 w 6252552"/>
              <a:gd name="connsiteY5" fmla="*/ 6858003 h 6858003"/>
              <a:gd name="connsiteX6" fmla="*/ 0 w 6252552"/>
              <a:gd name="connsiteY6" fmla="*/ 1 h 6858003"/>
              <a:gd name="connsiteX7" fmla="*/ 2609701 w 6252552"/>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2552" h="6858003">
                <a:moveTo>
                  <a:pt x="2609706" y="0"/>
                </a:moveTo>
                <a:lnTo>
                  <a:pt x="6252552" y="0"/>
                </a:lnTo>
                <a:lnTo>
                  <a:pt x="6252552" y="6858002"/>
                </a:lnTo>
                <a:lnTo>
                  <a:pt x="6228060" y="6858002"/>
                </a:lnTo>
                <a:lnTo>
                  <a:pt x="6228060" y="6858003"/>
                </a:lnTo>
                <a:lnTo>
                  <a:pt x="0" y="6858003"/>
                </a:lnTo>
                <a:lnTo>
                  <a:pt x="0" y="1"/>
                </a:lnTo>
                <a:lnTo>
                  <a:pt x="2609701"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2974408"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23B907C8-3109-3948-BCCB-BBDA42DDA926}"/>
              </a:ext>
            </a:extLst>
          </p:cNvPr>
          <p:cNvSpPr>
            <a:spLocks noGrp="1"/>
          </p:cNvSpPr>
          <p:nvPr>
            <p:ph type="title"/>
          </p:nvPr>
        </p:nvSpPr>
        <p:spPr>
          <a:xfrm>
            <a:off x="610416" y="1344102"/>
            <a:ext cx="5271106" cy="2798604"/>
          </a:xfrm>
        </p:spPr>
        <p:txBody>
          <a:bodyPr vert="horz" lIns="91440" tIns="45720" rIns="91440" bIns="45720" rtlCol="0" anchor="b">
            <a:normAutofit/>
          </a:bodyPr>
          <a:lstStyle/>
          <a:p>
            <a:pPr algn="ctr"/>
            <a:r>
              <a:rPr lang="en-US" sz="3800" b="1" kern="1200" dirty="0">
                <a:solidFill>
                  <a:srgbClr val="FFFFFF"/>
                </a:solidFill>
                <a:latin typeface="+mj-lt"/>
                <a:ea typeface="+mj-ea"/>
                <a:cs typeface="+mj-cs"/>
              </a:rPr>
              <a:t>Producer Subsidies Estimates, 2014 - 2016 average (as a percentage of total farm income)</a:t>
            </a:r>
          </a:p>
        </p:txBody>
      </p:sp>
      <p:sp>
        <p:nvSpPr>
          <p:cNvPr id="17" name="Oval 16">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5486807"/>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6">
            <a:extLst>
              <a:ext uri="{FF2B5EF4-FFF2-40B4-BE49-F238E27FC236}">
                <a16:creationId xmlns:a16="http://schemas.microsoft.com/office/drawing/2014/main" id="{71584638-27E1-754E-A2E8-22A7F0E717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6509916" y="143440"/>
            <a:ext cx="5431801" cy="3285559"/>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pic>
        <p:nvPicPr>
          <p:cNvPr id="6" name="İçerik Yer Tutucusu 5">
            <a:extLst>
              <a:ext uri="{FF2B5EF4-FFF2-40B4-BE49-F238E27FC236}">
                <a16:creationId xmlns:a16="http://schemas.microsoft.com/office/drawing/2014/main" id="{E39846EB-4C17-F64D-9E3A-B63F7BE41D9A}"/>
              </a:ext>
            </a:extLst>
          </p:cNvPr>
          <p:cNvPicPr>
            <a:picLocks noGrp="1" noChangeAspect="1"/>
          </p:cNvPicPr>
          <p:nvPr>
            <p:ph idx="1"/>
          </p:nvPr>
        </p:nvPicPr>
        <p:blipFill rotWithShape="1">
          <a:blip r:embed="rId4">
            <a:extLst>
              <a:ext uri="{28A0092B-C50C-407E-A947-70E740481C1C}">
                <a14:useLocalDpi xmlns:a14="http://schemas.microsoft.com/office/drawing/2010/main"/>
              </a:ext>
            </a:extLst>
          </a:blip>
          <a:srcRect/>
          <a:stretch/>
        </p:blipFill>
        <p:spPr>
          <a:xfrm>
            <a:off x="6496428" y="3502644"/>
            <a:ext cx="5431801" cy="3187173"/>
          </a:xfrm>
          <a:custGeom>
            <a:avLst/>
            <a:gdLst/>
            <a:ahLst/>
            <a:cxnLst/>
            <a:rect l="l" t="t" r="r" b="b"/>
            <a:pathLst>
              <a:path w="5096871" h="3187173">
                <a:moveTo>
                  <a:pt x="76652" y="0"/>
                </a:moveTo>
                <a:lnTo>
                  <a:pt x="5020219" y="0"/>
                </a:lnTo>
                <a:cubicBezTo>
                  <a:pt x="5062553" y="0"/>
                  <a:pt x="5096871" y="34318"/>
                  <a:pt x="5096871" y="76652"/>
                </a:cubicBezTo>
                <a:lnTo>
                  <a:pt x="5096871" y="3110521"/>
                </a:lnTo>
                <a:cubicBezTo>
                  <a:pt x="5096871" y="3152855"/>
                  <a:pt x="5062553" y="3187173"/>
                  <a:pt x="5020219" y="3187173"/>
                </a:cubicBezTo>
                <a:lnTo>
                  <a:pt x="76652" y="3187173"/>
                </a:lnTo>
                <a:cubicBezTo>
                  <a:pt x="34318" y="3187173"/>
                  <a:pt x="0" y="3152855"/>
                  <a:pt x="0" y="3110521"/>
                </a:cubicBezTo>
                <a:lnTo>
                  <a:pt x="0" y="76652"/>
                </a:lnTo>
                <a:cubicBezTo>
                  <a:pt x="0" y="34318"/>
                  <a:pt x="34318" y="0"/>
                  <a:pt x="76652" y="0"/>
                </a:cubicBezTo>
                <a:close/>
              </a:path>
            </a:pathLst>
          </a:custGeom>
        </p:spPr>
      </p:pic>
    </p:spTree>
    <p:extLst>
      <p:ext uri="{BB962C8B-B14F-4D97-AF65-F5344CB8AC3E}">
        <p14:creationId xmlns:p14="http://schemas.microsoft.com/office/powerpoint/2010/main" val="204390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09AB1FD-D9C0-6343-A750-871A822AF633}"/>
              </a:ext>
            </a:extLst>
          </p:cNvPr>
          <p:cNvSpPr>
            <a:spLocks noGrp="1"/>
          </p:cNvSpPr>
          <p:nvPr>
            <p:ph type="title"/>
          </p:nvPr>
        </p:nvSpPr>
        <p:spPr>
          <a:xfrm>
            <a:off x="838200" y="365125"/>
            <a:ext cx="10515600" cy="1325563"/>
          </a:xfrm>
        </p:spPr>
        <p:txBody>
          <a:bodyPr>
            <a:normAutofit/>
          </a:bodyPr>
          <a:lstStyle/>
          <a:p>
            <a:r>
              <a:rPr lang="en" dirty="0"/>
              <a:t>CMO in terms of CAP policy</a:t>
            </a:r>
            <a:endParaRPr lang="tr-TR" dirty="0"/>
          </a:p>
        </p:txBody>
      </p:sp>
      <p:pic>
        <p:nvPicPr>
          <p:cNvPr id="4" name="Resim 3">
            <a:extLst>
              <a:ext uri="{FF2B5EF4-FFF2-40B4-BE49-F238E27FC236}">
                <a16:creationId xmlns:a16="http://schemas.microsoft.com/office/drawing/2014/main" id="{37A62EAF-34A2-754D-9D9A-3EA4ED0A012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8200" y="1904281"/>
            <a:ext cx="6233160" cy="4272681"/>
          </a:xfrm>
          <a:prstGeom prst="rect">
            <a:avLst/>
          </a:prstGeom>
        </p:spPr>
      </p:pic>
      <p:sp>
        <p:nvSpPr>
          <p:cNvPr id="3" name="İçerik Yer Tutucusu 2">
            <a:extLst>
              <a:ext uri="{FF2B5EF4-FFF2-40B4-BE49-F238E27FC236}">
                <a16:creationId xmlns:a16="http://schemas.microsoft.com/office/drawing/2014/main" id="{4707B804-6A0B-8B47-A0DB-DB33BE9A2998}"/>
              </a:ext>
            </a:extLst>
          </p:cNvPr>
          <p:cNvSpPr>
            <a:spLocks noGrp="1"/>
          </p:cNvSpPr>
          <p:nvPr>
            <p:ph idx="1"/>
          </p:nvPr>
        </p:nvSpPr>
        <p:spPr>
          <a:xfrm>
            <a:off x="7552944" y="1825625"/>
            <a:ext cx="3800856" cy="4351338"/>
          </a:xfrm>
        </p:spPr>
        <p:txBody>
          <a:bodyPr>
            <a:normAutofit/>
          </a:bodyPr>
          <a:lstStyle/>
          <a:p>
            <a:pPr algn="ctr"/>
            <a:r>
              <a:rPr lang="en" sz="1700" dirty="0"/>
              <a:t>Through certain policy tools, </a:t>
            </a:r>
            <a:r>
              <a:rPr lang="en" sz="1700" b="1" dirty="0"/>
              <a:t>CMO helps the functioning of markets and ultimately contribute to competitiveness in the agri-food sector;</a:t>
            </a:r>
          </a:p>
          <a:p>
            <a:pPr algn="ctr"/>
            <a:r>
              <a:rPr lang="en" sz="1700" dirty="0"/>
              <a:t>Unlike direct payments and rural development, </a:t>
            </a:r>
            <a:r>
              <a:rPr lang="en" sz="1700" b="1" dirty="0"/>
              <a:t>not all CMO measures are linked to providing financial support to the beneficiary </a:t>
            </a:r>
            <a:r>
              <a:rPr lang="en" sz="1700" dirty="0"/>
              <a:t>(farmers are not the only beneficiary of the measure in direct payments);</a:t>
            </a:r>
          </a:p>
          <a:p>
            <a:pPr algn="ctr"/>
            <a:r>
              <a:rPr lang="en" sz="1700" dirty="0"/>
              <a:t>Beneficiaries are sometimes the only 'liable persons' for some rules;</a:t>
            </a:r>
          </a:p>
          <a:p>
            <a:pPr algn="ctr"/>
            <a:r>
              <a:rPr lang="en" sz="1700" dirty="0"/>
              <a:t>The </a:t>
            </a:r>
            <a:r>
              <a:rPr lang="en" sz="1700" b="1" dirty="0"/>
              <a:t>Payment Authority </a:t>
            </a:r>
            <a:r>
              <a:rPr lang="en" sz="1700" dirty="0"/>
              <a:t>is the implementing body for many measures</a:t>
            </a:r>
          </a:p>
          <a:p>
            <a:endParaRPr lang="tr-TR" sz="1700" dirty="0"/>
          </a:p>
        </p:txBody>
      </p:sp>
    </p:spTree>
    <p:extLst>
      <p:ext uri="{BB962C8B-B14F-4D97-AF65-F5344CB8AC3E}">
        <p14:creationId xmlns:p14="http://schemas.microsoft.com/office/powerpoint/2010/main" val="173352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Unvan 1">
            <a:extLst>
              <a:ext uri="{FF2B5EF4-FFF2-40B4-BE49-F238E27FC236}">
                <a16:creationId xmlns:a16="http://schemas.microsoft.com/office/drawing/2014/main" id="{E7059E16-9D19-FC45-99C0-D13E786B2B9C}"/>
              </a:ext>
            </a:extLst>
          </p:cNvPr>
          <p:cNvSpPr>
            <a:spLocks noGrp="1"/>
          </p:cNvSpPr>
          <p:nvPr>
            <p:ph type="title"/>
          </p:nvPr>
        </p:nvSpPr>
        <p:spPr>
          <a:xfrm>
            <a:off x="838201" y="365125"/>
            <a:ext cx="5393360" cy="1325563"/>
          </a:xfrm>
        </p:spPr>
        <p:txBody>
          <a:bodyPr>
            <a:normAutofit/>
          </a:bodyPr>
          <a:lstStyle/>
          <a:p>
            <a:r>
              <a:rPr lang="tr-TR" dirty="0"/>
              <a:t>Legal Framework</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093FBDA-2CBA-E348-806C-EDFC8507D95D}"/>
              </a:ext>
            </a:extLst>
          </p:cNvPr>
          <p:cNvSpPr>
            <a:spLocks noGrp="1"/>
          </p:cNvSpPr>
          <p:nvPr>
            <p:ph idx="1"/>
          </p:nvPr>
        </p:nvSpPr>
        <p:spPr>
          <a:xfrm>
            <a:off x="838200" y="1825625"/>
            <a:ext cx="5393361" cy="4351338"/>
          </a:xfrm>
        </p:spPr>
        <p:txBody>
          <a:bodyPr>
            <a:normAutofit/>
          </a:bodyPr>
          <a:lstStyle/>
          <a:p>
            <a:pPr algn="ctr"/>
            <a:r>
              <a:rPr lang="en" sz="2200" b="1" i="1" dirty="0"/>
              <a:t>Single CMO Regulation</a:t>
            </a:r>
            <a:r>
              <a:rPr lang="en" sz="2200" dirty="0"/>
              <a:t> = Regulation (EU) of 17 December 2013 numbered 1308/2013 of the European Parliament and Council, which constitute a common market order for agricultural product markets.</a:t>
            </a:r>
          </a:p>
          <a:p>
            <a:pPr marL="0" indent="0" algn="ctr">
              <a:buNone/>
            </a:pPr>
            <a:endParaRPr lang="en" sz="2200" dirty="0"/>
          </a:p>
          <a:p>
            <a:pPr algn="ctr"/>
            <a:r>
              <a:rPr lang="en" sz="2200" i="1" dirty="0"/>
              <a:t>Adopted as part of the CMO reform package</a:t>
            </a:r>
          </a:p>
          <a:p>
            <a:pPr algn="ctr"/>
            <a:r>
              <a:rPr lang="en" sz="2200" i="1" dirty="0"/>
              <a:t>Proposed by the European Commission in October 2011</a:t>
            </a:r>
          </a:p>
          <a:p>
            <a:pPr algn="ctr"/>
            <a:r>
              <a:rPr lang="en" sz="2200" i="1" dirty="0"/>
              <a:t>In force since January 1, 2014</a:t>
            </a:r>
            <a:endParaRPr lang="tr-TR" sz="2200" i="1" dirty="0"/>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Resim 3">
            <a:extLst>
              <a:ext uri="{FF2B5EF4-FFF2-40B4-BE49-F238E27FC236}">
                <a16:creationId xmlns:a16="http://schemas.microsoft.com/office/drawing/2014/main" id="{46596A7E-C9CB-0240-AEBB-5ABDCD37127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60931093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822</Words>
  <Application>Microsoft Macintosh PowerPoint</Application>
  <PresentationFormat>Geniş ekran</PresentationFormat>
  <Paragraphs>80</Paragraphs>
  <Slides>17</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17</vt:i4>
      </vt:variant>
    </vt:vector>
  </HeadingPairs>
  <TitlesOfParts>
    <vt:vector size="23" baseType="lpstr">
      <vt:lpstr>Arial</vt:lpstr>
      <vt:lpstr>Ayuthaya</vt:lpstr>
      <vt:lpstr>Calibri</vt:lpstr>
      <vt:lpstr>Calibri Light</vt:lpstr>
      <vt:lpstr>Wingdings</vt:lpstr>
      <vt:lpstr>Office Teması</vt:lpstr>
      <vt:lpstr>COMMON MARKET ORGANIZATION (CMO)</vt:lpstr>
      <vt:lpstr>Introduction to CMO</vt:lpstr>
      <vt:lpstr>Introduction to CMO</vt:lpstr>
      <vt:lpstr>Income problem in agriculture</vt:lpstr>
      <vt:lpstr>CMO was effective in getting things done right, but were they chosen correctly?</vt:lpstr>
      <vt:lpstr>Many dairy farms produced butter and skim milk powder for public stocks</vt:lpstr>
      <vt:lpstr>Producer Subsidies Estimates, 2014 - 2016 average (as a percentage of total farm income)</vt:lpstr>
      <vt:lpstr>CMO in terms of CAP policy</vt:lpstr>
      <vt:lpstr>Legal Framework</vt:lpstr>
      <vt:lpstr>CMO expenditure structure: 2.67 billion euros for 2015</vt:lpstr>
      <vt:lpstr>New intervention logic for CMO: challenges, objectives and tools</vt:lpstr>
      <vt:lpstr>Difficulties faced by farmers in the EU after the 2013 Reform</vt:lpstr>
      <vt:lpstr>Market measures</vt:lpstr>
      <vt:lpstr>Agricultural Markets Task Force</vt:lpstr>
      <vt:lpstr>AMTF * Recommendations</vt:lpstr>
      <vt:lpstr>Participation in EU and CMO</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MARKET ORGANIZATION (CMO)</dc:title>
  <dc:creator>Arzu Gökdai</dc:creator>
  <cp:lastModifiedBy>Arzu Gökdai</cp:lastModifiedBy>
  <cp:revision>7</cp:revision>
  <dcterms:created xsi:type="dcterms:W3CDTF">2020-04-09T16:19:30Z</dcterms:created>
  <dcterms:modified xsi:type="dcterms:W3CDTF">2020-05-05T15:32:47Z</dcterms:modified>
</cp:coreProperties>
</file>