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1" r:id="rId3"/>
    <p:sldId id="257" r:id="rId4"/>
    <p:sldId id="264" r:id="rId5"/>
    <p:sldId id="259" r:id="rId6"/>
    <p:sldId id="262" r:id="rId7"/>
    <p:sldId id="265" r:id="rId8"/>
    <p:sldId id="263" r:id="rId9"/>
    <p:sldId id="266"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76" autoAdjust="0"/>
    <p:restoredTop sz="94660"/>
  </p:normalViewPr>
  <p:slideViewPr>
    <p:cSldViewPr>
      <p:cViewPr varScale="1">
        <p:scale>
          <a:sx n="64" d="100"/>
          <a:sy n="64" d="100"/>
        </p:scale>
        <p:origin x="166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7" name="6 Veri Yer Tutucusu"/>
          <p:cNvSpPr>
            <a:spLocks noGrp="1"/>
          </p:cNvSpPr>
          <p:nvPr>
            <p:ph type="dt" sz="half" idx="10"/>
          </p:nvPr>
        </p:nvSpPr>
        <p:spPr/>
        <p:txBody>
          <a:bodyPr/>
          <a:lstStyle/>
          <a:p>
            <a:fld id="{B4BAA1EF-680B-4705-BCD4-E692B7546DF3}" type="datetimeFigureOut">
              <a:rPr lang="tr-TR" smtClean="0"/>
              <a:pPr/>
              <a:t>6.05.2020</a:t>
            </a:fld>
            <a:endParaRPr lang="tr-TR"/>
          </a:p>
        </p:txBody>
      </p:sp>
      <p:sp>
        <p:nvSpPr>
          <p:cNvPr id="20" name="19 Altbilgi Yer Tutucusu"/>
          <p:cNvSpPr>
            <a:spLocks noGrp="1"/>
          </p:cNvSpPr>
          <p:nvPr>
            <p:ph type="ftr" sz="quarter" idx="11"/>
          </p:nvPr>
        </p:nvSpPr>
        <p:spPr/>
        <p:txBody>
          <a:bodyPr/>
          <a:lstStyle/>
          <a:p>
            <a:endParaRPr lang="tr-TR"/>
          </a:p>
        </p:txBody>
      </p:sp>
      <p:sp>
        <p:nvSpPr>
          <p:cNvPr id="10" name="9 Slayt Numarası Yer Tutucusu"/>
          <p:cNvSpPr>
            <a:spLocks noGrp="1"/>
          </p:cNvSpPr>
          <p:nvPr>
            <p:ph type="sldNum" sz="quarter" idx="12"/>
          </p:nvPr>
        </p:nvSpPr>
        <p:spPr/>
        <p:txBody>
          <a:bodyPr/>
          <a:lstStyle/>
          <a:p>
            <a:fld id="{CC88B3DD-FEBC-4531-92C5-9D7695DC7B95}"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B4BAA1EF-680B-4705-BCD4-E692B7546DF3}" type="datetimeFigureOut">
              <a:rPr lang="tr-TR" smtClean="0"/>
              <a:pPr/>
              <a:t>6.05.2020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C88B3DD-FEBC-4531-92C5-9D7695DC7B9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B4BAA1EF-680B-4705-BCD4-E692B7546DF3}" type="datetimeFigureOut">
              <a:rPr lang="tr-TR" smtClean="0"/>
              <a:pPr/>
              <a:t>6.05.2020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C88B3DD-FEBC-4531-92C5-9D7695DC7B9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B4BAA1EF-680B-4705-BCD4-E692B7546DF3}" type="datetimeFigureOut">
              <a:rPr lang="tr-TR" smtClean="0"/>
              <a:pPr/>
              <a:t>6.05.2020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C88B3DD-FEBC-4531-92C5-9D7695DC7B9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B4BAA1EF-680B-4705-BCD4-E692B7546DF3}" type="datetimeFigureOut">
              <a:rPr lang="tr-TR" smtClean="0"/>
              <a:pPr/>
              <a:t>6.05.2020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C88B3DD-FEBC-4531-92C5-9D7695DC7B95}"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B4BAA1EF-680B-4705-BCD4-E692B7546DF3}" type="datetimeFigureOut">
              <a:rPr lang="tr-TR" smtClean="0"/>
              <a:pPr/>
              <a:t>6.05.2020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C88B3DD-FEBC-4531-92C5-9D7695DC7B9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B4BAA1EF-680B-4705-BCD4-E692B7546DF3}" type="datetimeFigureOut">
              <a:rPr lang="tr-TR" smtClean="0"/>
              <a:pPr/>
              <a:t>6.05.2020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C88B3DD-FEBC-4531-92C5-9D7695DC7B9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B4BAA1EF-680B-4705-BCD4-E692B7546DF3}" type="datetimeFigureOut">
              <a:rPr lang="tr-TR" smtClean="0"/>
              <a:pPr/>
              <a:t>6.05.2020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C88B3DD-FEBC-4531-92C5-9D7695DC7B9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B4BAA1EF-680B-4705-BCD4-E692B7546DF3}" type="datetimeFigureOut">
              <a:rPr lang="tr-TR" smtClean="0"/>
              <a:pPr/>
              <a:t>6.05.2020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C88B3DD-FEBC-4531-92C5-9D7695DC7B95}"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B4BAA1EF-680B-4705-BCD4-E692B7546DF3}" type="datetimeFigureOut">
              <a:rPr lang="tr-TR" smtClean="0"/>
              <a:pPr/>
              <a:t>6.05.2020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C88B3DD-FEBC-4531-92C5-9D7695DC7B9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B4BAA1EF-680B-4705-BCD4-E692B7546DF3}" type="datetimeFigureOut">
              <a:rPr lang="tr-TR" smtClean="0"/>
              <a:pPr/>
              <a:t>6.05.2020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C88B3DD-FEBC-4531-92C5-9D7695DC7B95}"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p>
            <a:r>
              <a:rPr kumimoji="0" lang="tr-TR"/>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4BAA1EF-680B-4705-BCD4-E692B7546DF3}" type="datetimeFigureOut">
              <a:rPr lang="tr-TR" smtClean="0"/>
              <a:pPr/>
              <a:t>6.05.2020</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C88B3DD-FEBC-4531-92C5-9D7695DC7B95}"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285852" y="1857364"/>
            <a:ext cx="7406640" cy="1472184"/>
          </a:xfrm>
        </p:spPr>
        <p:txBody>
          <a:bodyPr>
            <a:normAutofit fontScale="90000"/>
          </a:bodyPr>
          <a:lstStyle/>
          <a:p>
            <a:pPr>
              <a:lnSpc>
                <a:spcPct val="130000"/>
              </a:lnSpc>
            </a:pPr>
            <a:br>
              <a:rPr lang="tr-TR" dirty="0"/>
            </a:br>
            <a:r>
              <a:rPr lang="tr-TR" b="1" dirty="0">
                <a:latin typeface="Comic Sans MS" pitchFamily="66" charset="0"/>
              </a:rPr>
              <a:t>İŞLETMELERİN ÇEVRESİ VE</a:t>
            </a:r>
            <a:br>
              <a:rPr lang="tr-TR" b="1" dirty="0">
                <a:latin typeface="Comic Sans MS" pitchFamily="66" charset="0"/>
              </a:rPr>
            </a:br>
            <a:r>
              <a:rPr lang="tr-TR" b="1" dirty="0">
                <a:latin typeface="Comic Sans MS" pitchFamily="66" charset="0"/>
              </a:rPr>
              <a:t>ÇEVRE FAKTÖRLERİ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latin typeface="Comic Sans MS" pitchFamily="66" charset="0"/>
              </a:rPr>
              <a:t>Çevre Nedir?</a:t>
            </a:r>
          </a:p>
        </p:txBody>
      </p:sp>
      <p:sp>
        <p:nvSpPr>
          <p:cNvPr id="3" name="2 İçerik Yer Tutucusu"/>
          <p:cNvSpPr>
            <a:spLocks noGrp="1"/>
          </p:cNvSpPr>
          <p:nvPr>
            <p:ph idx="1"/>
          </p:nvPr>
        </p:nvSpPr>
        <p:spPr>
          <a:xfrm>
            <a:off x="1214414" y="1447800"/>
            <a:ext cx="7286676" cy="4800600"/>
          </a:xfrm>
        </p:spPr>
        <p:txBody>
          <a:bodyPr>
            <a:normAutofit/>
          </a:bodyPr>
          <a:lstStyle/>
          <a:p>
            <a:pPr algn="just">
              <a:lnSpc>
                <a:spcPct val="120000"/>
              </a:lnSpc>
              <a:buNone/>
            </a:pPr>
            <a:r>
              <a:rPr lang="tr-TR" sz="2800" dirty="0">
                <a:latin typeface="Comic Sans MS" pitchFamily="66" charset="0"/>
              </a:rPr>
              <a:t>	Çevre; bir kişi ya da topluluğu etkileyen fiziksel ve sosyal şartların toplamıdır. İşletmenin çevresi (iş çevresi) ise, işletmeleri ve onların faaliyetlerini etkileyen işletme dışı her türlü şartların toplamından oluşmaktadır.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latin typeface="Comic Sans MS" pitchFamily="66" charset="0"/>
              </a:rPr>
              <a:t>İşletmelerin Çevresi</a:t>
            </a:r>
          </a:p>
        </p:txBody>
      </p:sp>
      <p:sp>
        <p:nvSpPr>
          <p:cNvPr id="3" name="2 İçerik Yer Tutucusu"/>
          <p:cNvSpPr>
            <a:spLocks noGrp="1"/>
          </p:cNvSpPr>
          <p:nvPr>
            <p:ph idx="1"/>
          </p:nvPr>
        </p:nvSpPr>
        <p:spPr>
          <a:xfrm>
            <a:off x="1435608" y="1700808"/>
            <a:ext cx="7498080" cy="4547592"/>
          </a:xfrm>
        </p:spPr>
        <p:txBody>
          <a:bodyPr>
            <a:noAutofit/>
          </a:bodyPr>
          <a:lstStyle/>
          <a:p>
            <a:pPr algn="just">
              <a:buNone/>
            </a:pPr>
            <a:r>
              <a:rPr lang="tr-TR" sz="2200" dirty="0">
                <a:latin typeface="Comic Sans MS" pitchFamily="66" charset="0"/>
              </a:rPr>
              <a:t>İşletmelerin iç işleyiş yapılarını oluşturma ve düzenleme aşaması ile faaliyetlerini yürütme aşamasında iç ve dış çevresini sürekli değerlendirmeleri ve bu çevrede var olan değişik faktörlere göre işletme sistemlerini kurmaları veya gerektiğinde yeni değişimlere kurulu sistemlerini uydurmaları gerekmektedir.</a:t>
            </a:r>
          </a:p>
          <a:p>
            <a:pPr algn="just">
              <a:buNone/>
            </a:pPr>
            <a:endParaRPr lang="tr-TR" sz="2200" dirty="0">
              <a:latin typeface="Comic Sans MS"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latin typeface="Comic Sans MS" pitchFamily="66" charset="0"/>
              </a:rPr>
              <a:t>İşletmelerin Çevresi</a:t>
            </a:r>
          </a:p>
        </p:txBody>
      </p:sp>
      <p:sp>
        <p:nvSpPr>
          <p:cNvPr id="3" name="2 İçerik Yer Tutucusu"/>
          <p:cNvSpPr>
            <a:spLocks noGrp="1"/>
          </p:cNvSpPr>
          <p:nvPr>
            <p:ph idx="1"/>
          </p:nvPr>
        </p:nvSpPr>
        <p:spPr>
          <a:xfrm>
            <a:off x="1435608" y="1700808"/>
            <a:ext cx="7498080" cy="4547592"/>
          </a:xfrm>
        </p:spPr>
        <p:txBody>
          <a:bodyPr>
            <a:noAutofit/>
          </a:bodyPr>
          <a:lstStyle/>
          <a:p>
            <a:pPr algn="just">
              <a:buNone/>
            </a:pPr>
            <a:endParaRPr lang="tr-TR" sz="2200" dirty="0">
              <a:latin typeface="Comic Sans MS" pitchFamily="66" charset="0"/>
            </a:endParaRPr>
          </a:p>
          <a:p>
            <a:pPr algn="just">
              <a:buNone/>
            </a:pPr>
            <a:r>
              <a:rPr lang="tr-TR" sz="2200" dirty="0">
                <a:latin typeface="Comic Sans MS" pitchFamily="66" charset="0"/>
              </a:rPr>
              <a:t>	İşletmelerin Çevresini;</a:t>
            </a:r>
          </a:p>
          <a:p>
            <a:pPr lvl="2" algn="just">
              <a:buClrTx/>
              <a:buFont typeface="Wingdings" pitchFamily="2" charset="2"/>
              <a:buChar char="q"/>
            </a:pPr>
            <a:r>
              <a:rPr lang="tr-TR" sz="2000" dirty="0">
                <a:latin typeface="Comic Sans MS" pitchFamily="66" charset="0"/>
              </a:rPr>
              <a:t>İşletmelerin Genel Dış Çevresi</a:t>
            </a:r>
          </a:p>
          <a:p>
            <a:pPr lvl="2" algn="just">
              <a:buClrTx/>
              <a:buFont typeface="Wingdings" pitchFamily="2" charset="2"/>
              <a:buChar char="q"/>
            </a:pPr>
            <a:r>
              <a:rPr lang="tr-TR" sz="2000" dirty="0">
                <a:latin typeface="Comic Sans MS" pitchFamily="66" charset="0"/>
              </a:rPr>
              <a:t>İşletmenin Yakın Dış Çevresi</a:t>
            </a:r>
          </a:p>
          <a:p>
            <a:pPr lvl="2" algn="just">
              <a:buClrTx/>
              <a:buNone/>
            </a:pPr>
            <a:r>
              <a:rPr lang="tr-TR" sz="2000" dirty="0">
                <a:latin typeface="Comic Sans MS" pitchFamily="66" charset="0"/>
              </a:rPr>
              <a:t>	olarak sınıflandırabiliriz.</a:t>
            </a:r>
          </a:p>
          <a:p>
            <a:pPr algn="just">
              <a:buNone/>
            </a:pPr>
            <a:endParaRPr lang="tr-TR" sz="2200" dirty="0">
              <a:latin typeface="Comic Sans MS" pitchFamily="66" charset="0"/>
            </a:endParaRPr>
          </a:p>
        </p:txBody>
      </p:sp>
    </p:spTree>
    <p:extLst>
      <p:ext uri="{BB962C8B-B14F-4D97-AF65-F5344CB8AC3E}">
        <p14:creationId xmlns:p14="http://schemas.microsoft.com/office/powerpoint/2010/main" val="67038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İşletmenin Genel Dış Çevresi</a:t>
            </a:r>
          </a:p>
        </p:txBody>
      </p:sp>
      <p:sp>
        <p:nvSpPr>
          <p:cNvPr id="3" name="2 İçerik Yer Tutucusu"/>
          <p:cNvSpPr>
            <a:spLocks noGrp="1"/>
          </p:cNvSpPr>
          <p:nvPr>
            <p:ph idx="1"/>
          </p:nvPr>
        </p:nvSpPr>
        <p:spPr/>
        <p:txBody>
          <a:bodyPr>
            <a:normAutofit/>
          </a:bodyPr>
          <a:lstStyle/>
          <a:p>
            <a:pPr>
              <a:lnSpc>
                <a:spcPct val="120000"/>
              </a:lnSpc>
              <a:buNone/>
            </a:pPr>
            <a:r>
              <a:rPr lang="tr-TR" sz="2800" b="1" dirty="0">
                <a:latin typeface="Comic Sans MS" pitchFamily="66" charset="0"/>
              </a:rPr>
              <a:t>İşletmelerin kontrol edemediği, yönetemediği faktörlerdir;</a:t>
            </a:r>
          </a:p>
          <a:p>
            <a:pPr>
              <a:buClrTx/>
              <a:buFont typeface="Wingdings" pitchFamily="2" charset="2"/>
              <a:buChar char="q"/>
            </a:pPr>
            <a:r>
              <a:rPr lang="tr-TR" dirty="0"/>
              <a:t>Politik ve Hukuki Çevre</a:t>
            </a:r>
          </a:p>
          <a:p>
            <a:pPr>
              <a:buClrTx/>
              <a:buFont typeface="Wingdings" pitchFamily="2" charset="2"/>
              <a:buChar char="q"/>
            </a:pPr>
            <a:r>
              <a:rPr lang="tr-TR" dirty="0"/>
              <a:t>Ekonomik Çevre</a:t>
            </a:r>
          </a:p>
          <a:p>
            <a:pPr>
              <a:buClrTx/>
              <a:buFont typeface="Wingdings" pitchFamily="2" charset="2"/>
              <a:buChar char="q"/>
            </a:pPr>
            <a:r>
              <a:rPr lang="tr-TR" dirty="0"/>
              <a:t>Demografik Çevre</a:t>
            </a:r>
          </a:p>
          <a:p>
            <a:pPr>
              <a:buClrTx/>
              <a:buFont typeface="Wingdings" pitchFamily="2" charset="2"/>
              <a:buChar char="q"/>
            </a:pPr>
            <a:r>
              <a:rPr lang="tr-TR" dirty="0"/>
              <a:t>Sosyal ve Kültürel Çevre</a:t>
            </a:r>
          </a:p>
          <a:p>
            <a:pPr>
              <a:buClrTx/>
              <a:buFont typeface="Wingdings" pitchFamily="2" charset="2"/>
              <a:buChar char="q"/>
            </a:pPr>
            <a:r>
              <a:rPr lang="tr-TR" dirty="0"/>
              <a:t>Teknolojik Çevre</a:t>
            </a:r>
          </a:p>
          <a:p>
            <a:pPr>
              <a:buClrTx/>
              <a:buFont typeface="Wingdings" pitchFamily="2" charset="2"/>
              <a:buChar char="q"/>
            </a:pPr>
            <a:r>
              <a:rPr lang="tr-TR" dirty="0"/>
              <a:t>Uluslararası (Küresel) Çevre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İşletmenin Genel Dış Çevresi</a:t>
            </a:r>
          </a:p>
        </p:txBody>
      </p:sp>
      <p:sp>
        <p:nvSpPr>
          <p:cNvPr id="3" name="2 İçerik Yer Tutucusu"/>
          <p:cNvSpPr>
            <a:spLocks noGrp="1"/>
          </p:cNvSpPr>
          <p:nvPr>
            <p:ph idx="1"/>
          </p:nvPr>
        </p:nvSpPr>
        <p:spPr>
          <a:xfrm>
            <a:off x="1142976" y="1285860"/>
            <a:ext cx="7643866" cy="5143536"/>
          </a:xfrm>
        </p:spPr>
        <p:txBody>
          <a:bodyPr>
            <a:normAutofit fontScale="85000" lnSpcReduction="10000"/>
          </a:bodyPr>
          <a:lstStyle/>
          <a:p>
            <a:pPr algn="just">
              <a:lnSpc>
                <a:spcPct val="140000"/>
              </a:lnSpc>
              <a:buClrTx/>
              <a:buFont typeface="Wingdings" pitchFamily="2" charset="2"/>
              <a:buChar char="q"/>
            </a:pPr>
            <a:r>
              <a:rPr lang="tr-TR" b="1" dirty="0">
                <a:latin typeface="Comic Sans MS" pitchFamily="66" charset="0"/>
              </a:rPr>
              <a:t>Politik ve Hukuki Çevre; </a:t>
            </a:r>
            <a:r>
              <a:rPr lang="tr-TR" dirty="0">
                <a:latin typeface="Comic Sans MS" pitchFamily="66" charset="0"/>
              </a:rPr>
              <a:t>bütün ekonomik faaliyetler toplumdaki yasaların, yönetmeliklerin, kural ve prosedürlerin oluşturduğu yasal (hukuki) çerçeve içinde yürütülür. Vergi yasaları, tüketiciyi koruma yasaları ve çevre koruma yasaları gibi yasalar işletmeler için sürekli takip edilip uyulması gereken konuları kapsamaktadır.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İşletmenin Genel Dış Çevresi</a:t>
            </a:r>
          </a:p>
        </p:txBody>
      </p:sp>
      <p:sp>
        <p:nvSpPr>
          <p:cNvPr id="3" name="2 İçerik Yer Tutucusu"/>
          <p:cNvSpPr>
            <a:spLocks noGrp="1"/>
          </p:cNvSpPr>
          <p:nvPr>
            <p:ph idx="1"/>
          </p:nvPr>
        </p:nvSpPr>
        <p:spPr>
          <a:xfrm>
            <a:off x="1142976" y="1285860"/>
            <a:ext cx="7643866" cy="5143536"/>
          </a:xfrm>
        </p:spPr>
        <p:txBody>
          <a:bodyPr>
            <a:normAutofit fontScale="92500" lnSpcReduction="20000"/>
          </a:bodyPr>
          <a:lstStyle/>
          <a:p>
            <a:pPr algn="just">
              <a:lnSpc>
                <a:spcPct val="140000"/>
              </a:lnSpc>
              <a:buClrTx/>
              <a:buFont typeface="Wingdings" pitchFamily="2" charset="2"/>
              <a:buChar char="q"/>
            </a:pPr>
            <a:r>
              <a:rPr lang="tr-TR" b="1" dirty="0">
                <a:latin typeface="Comic Sans MS" pitchFamily="66" charset="0"/>
              </a:rPr>
              <a:t>Ekonomik Çevre; </a:t>
            </a:r>
            <a:r>
              <a:rPr lang="tr-TR" dirty="0">
                <a:latin typeface="Comic Sans MS" pitchFamily="66" charset="0"/>
              </a:rPr>
              <a:t>Ekonomik yapının incelenmesi esnasında işletmenin dikkate alması gereken bazı faktörler vardır. Bunlar şunlardır: Milli gelirin yapısı, ekonomik büyüme ve yatırımlar, enflasyon ve deflasyona yönelik eğilimler, ekonominin gelişme devresi, hükümetin ekonomi politikaları ile dış ticaret ve ödemeler dengesi.</a:t>
            </a:r>
          </a:p>
        </p:txBody>
      </p:sp>
    </p:spTree>
    <p:extLst>
      <p:ext uri="{BB962C8B-B14F-4D97-AF65-F5344CB8AC3E}">
        <p14:creationId xmlns:p14="http://schemas.microsoft.com/office/powerpoint/2010/main" val="2436616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İşletmenin Genel Dış Çevresi</a:t>
            </a:r>
          </a:p>
        </p:txBody>
      </p:sp>
      <p:sp>
        <p:nvSpPr>
          <p:cNvPr id="3" name="2 İçerik Yer Tutucusu"/>
          <p:cNvSpPr>
            <a:spLocks noGrp="1"/>
          </p:cNvSpPr>
          <p:nvPr>
            <p:ph idx="1"/>
          </p:nvPr>
        </p:nvSpPr>
        <p:spPr>
          <a:xfrm>
            <a:off x="1071538" y="1447800"/>
            <a:ext cx="7862150" cy="5053034"/>
          </a:xfrm>
        </p:spPr>
        <p:txBody>
          <a:bodyPr>
            <a:normAutofit/>
          </a:bodyPr>
          <a:lstStyle/>
          <a:p>
            <a:pPr>
              <a:lnSpc>
                <a:spcPct val="120000"/>
              </a:lnSpc>
              <a:buClrTx/>
              <a:buFont typeface="Wingdings" pitchFamily="2" charset="2"/>
              <a:buChar char="q"/>
            </a:pPr>
            <a:r>
              <a:rPr lang="tr-TR" sz="2600" b="1" dirty="0">
                <a:latin typeface="Comic Sans MS" pitchFamily="66" charset="0"/>
              </a:rPr>
              <a:t>Demografik Çevre; </a:t>
            </a:r>
            <a:r>
              <a:rPr lang="tr-TR" sz="2600" dirty="0">
                <a:latin typeface="Comic Sans MS" pitchFamily="66" charset="0"/>
              </a:rPr>
              <a:t>Demografik çevre faktörleri dendiğinde ülkedeki nüfusun miktarı ve yoğunluğu, yaş yapısı, coğrafi dağılımı, gelir dağılımı, eğitim düzeyi vb. özellikler akla gelir.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İşletmenin Genel Dış Çevresi</a:t>
            </a:r>
          </a:p>
        </p:txBody>
      </p:sp>
      <p:sp>
        <p:nvSpPr>
          <p:cNvPr id="3" name="2 İçerik Yer Tutucusu"/>
          <p:cNvSpPr>
            <a:spLocks noGrp="1"/>
          </p:cNvSpPr>
          <p:nvPr>
            <p:ph idx="1"/>
          </p:nvPr>
        </p:nvSpPr>
        <p:spPr>
          <a:xfrm>
            <a:off x="1071538" y="1447800"/>
            <a:ext cx="7862150" cy="5053034"/>
          </a:xfrm>
        </p:spPr>
        <p:txBody>
          <a:bodyPr>
            <a:normAutofit/>
          </a:bodyPr>
          <a:lstStyle/>
          <a:p>
            <a:pPr>
              <a:lnSpc>
                <a:spcPct val="120000"/>
              </a:lnSpc>
              <a:buClrTx/>
              <a:buFont typeface="Wingdings" pitchFamily="2" charset="2"/>
              <a:buChar char="q"/>
            </a:pPr>
            <a:r>
              <a:rPr lang="tr-TR" sz="2600" b="1">
                <a:latin typeface="Comic Sans MS" pitchFamily="66" charset="0"/>
              </a:rPr>
              <a:t>Sosyal </a:t>
            </a:r>
            <a:r>
              <a:rPr lang="tr-TR" sz="2600" b="1" dirty="0">
                <a:latin typeface="Comic Sans MS" pitchFamily="66" charset="0"/>
              </a:rPr>
              <a:t>ve Kültürel Çevre;  </a:t>
            </a:r>
            <a:r>
              <a:rPr lang="tr-TR" sz="2600" dirty="0">
                <a:latin typeface="Comic Sans MS" pitchFamily="66" charset="0"/>
              </a:rPr>
              <a:t>başta eğitim ve kültür olmak üzere toplumsal inançlar, gelenekler, görenekler, değer yargıları gibi bireylerin tüketim kalıplarını, eğilimlerini, tercihlerini ve satın alma alışkanlıklarını etkileyen faktörleri kapsamaktadır</a:t>
            </a:r>
          </a:p>
        </p:txBody>
      </p:sp>
    </p:spTree>
    <p:extLst>
      <p:ext uri="{BB962C8B-B14F-4D97-AF65-F5344CB8AC3E}">
        <p14:creationId xmlns:p14="http://schemas.microsoft.com/office/powerpoint/2010/main" val="9284656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81</TotalTime>
  <Words>250</Words>
  <Application>Microsoft Office PowerPoint</Application>
  <PresentationFormat>Ekran Gösterisi (4:3)</PresentationFormat>
  <Paragraphs>27</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Comic Sans MS</vt:lpstr>
      <vt:lpstr>Gill Sans MT</vt:lpstr>
      <vt:lpstr>Verdana</vt:lpstr>
      <vt:lpstr>Wingdings</vt:lpstr>
      <vt:lpstr>Wingdings 2</vt:lpstr>
      <vt:lpstr>Gündönümü</vt:lpstr>
      <vt:lpstr> İŞLETMELERİN ÇEVRESİ VE ÇEVRE FAKTÖRLERİ</vt:lpstr>
      <vt:lpstr>Çevre Nedir?</vt:lpstr>
      <vt:lpstr>İşletmelerin Çevresi</vt:lpstr>
      <vt:lpstr>İşletmelerin Çevresi</vt:lpstr>
      <vt:lpstr>İşletmenin Genel Dış Çevresi</vt:lpstr>
      <vt:lpstr>İşletmenin Genel Dış Çevresi</vt:lpstr>
      <vt:lpstr>İşletmenin Genel Dış Çevresi</vt:lpstr>
      <vt:lpstr>İşletmenin Genel Dış Çevresi</vt:lpstr>
      <vt:lpstr>İşletmenin Genel Dış Çevresi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İşletmenin Çevresi</dc:title>
  <dc:creator>User</dc:creator>
  <cp:lastModifiedBy>User</cp:lastModifiedBy>
  <cp:revision>6</cp:revision>
  <dcterms:created xsi:type="dcterms:W3CDTF">2020-05-01T14:37:37Z</dcterms:created>
  <dcterms:modified xsi:type="dcterms:W3CDTF">2020-05-06T00:21:14Z</dcterms:modified>
</cp:coreProperties>
</file>