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82" r:id="rId6"/>
    <p:sldId id="283" r:id="rId7"/>
    <p:sldId id="289" r:id="rId8"/>
    <p:sldId id="285" r:id="rId9"/>
    <p:sldId id="291" r:id="rId10"/>
    <p:sldId id="287" r:id="rId11"/>
  </p:sldIdLst>
  <p:sldSz cx="12192000" cy="6858000"/>
  <p:notesSz cx="6858000" cy="9144000"/>
  <p:defaultTextStyle>
    <a:defPPr rtl="0">
      <a:defRPr lang="tr-T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2932" autoAdjust="0"/>
  </p:normalViewPr>
  <p:slideViewPr>
    <p:cSldViewPr snapToGrid="0">
      <p:cViewPr varScale="1">
        <p:scale>
          <a:sx n="68" d="100"/>
          <a:sy n="68" d="100"/>
        </p:scale>
        <p:origin x="65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AD0F65C-58C1-4A0C-9A70-9D6397237E0B}" type="datetime1">
              <a:rPr lang="tr-TR" smtClean="0"/>
              <a:pPr rtl="0"/>
              <a:t>6.05.2020</a:t>
            </a:fld>
            <a:endParaRPr lang="tr-TR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B53ADFC-ABB8-401A-BB24-33FDAFEDCEBD}" type="slidenum">
              <a:rPr lang="tr-TR" smtClean="0"/>
              <a:pPr rtl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32493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5A1C90E-4B38-48D9-9ADB-1EEED4C580D5}" type="datetime1">
              <a:rPr lang="tr-TR" noProof="0" smtClean="0"/>
              <a:pPr rtl="0"/>
              <a:t>6.05.2020</a:t>
            </a:fld>
            <a:endParaRPr lang="tr-TR" noProof="0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r-TR" noProof="0" dirty="0"/>
          </a:p>
        </p:txBody>
      </p:sp>
      <p:sp>
        <p:nvSpPr>
          <p:cNvPr id="5" name="Notlar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r-TR" noProof="0" dirty="0"/>
              <a:t>Asıl metin stillerini düzenlemek için tıklayın</a:t>
            </a:r>
          </a:p>
          <a:p>
            <a:pPr lvl="1" rtl="0"/>
            <a:r>
              <a:rPr lang="tr-TR" noProof="0" dirty="0"/>
              <a:t>İkinci düzey</a:t>
            </a:r>
          </a:p>
          <a:p>
            <a:pPr lvl="2" rtl="0"/>
            <a:r>
              <a:rPr lang="tr-TR" noProof="0" dirty="0"/>
              <a:t>Üçüncü düzey</a:t>
            </a:r>
          </a:p>
          <a:p>
            <a:pPr lvl="3" rtl="0"/>
            <a:r>
              <a:rPr lang="tr-TR" noProof="0" dirty="0"/>
              <a:t>Dördüncü düzey</a:t>
            </a:r>
          </a:p>
          <a:p>
            <a:pPr lvl="4" rtl="0"/>
            <a:r>
              <a:rPr lang="tr-TR" noProof="0" dirty="0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B725628-3A68-42F4-BA86-981817953149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6492586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lar Yer Tutucusu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tr-TR" smtClean="0"/>
              <a:pPr rtl="0"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9257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pPr rtl="0"/>
            <a:r>
              <a:rPr lang="tr-TR" noProof="0"/>
              <a:t>Asıl alt başlık stilini düzenlemek için tıklatın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fld id="{98DA42E9-8AC5-494B-9B81-48B259A718E2}" type="datetime1">
              <a:rPr lang="tr-TR" noProof="0" smtClean="0"/>
              <a:pPr rtl="0"/>
              <a:t>6.05.2020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  <p:cxnSp>
        <p:nvCxnSpPr>
          <p:cNvPr id="8" name="Düz Bağlayıcı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tr-TR" noProof="0"/>
              <a:t>Asıl metin stillerini düzenlemek için tıklatın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58DD160-7AC4-4988-897E-E9C29ED6ADFC}" type="datetime1">
              <a:rPr lang="tr-TR" noProof="0" smtClean="0"/>
              <a:pPr rtl="0"/>
              <a:t>6.05.2020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 rtlCol="0"/>
          <a:lstStyle/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 rtlCol="0"/>
          <a:lstStyle/>
          <a:p>
            <a:pPr lvl="0" rtl="0"/>
            <a:r>
              <a:rPr lang="tr-TR" noProof="0"/>
              <a:t>Asıl metin stillerini düzenlemek için tıklatın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D9ED58-0017-4E56-AA8B-8FF1ED00E3D8}" type="datetime1">
              <a:rPr lang="tr-TR" noProof="0" smtClean="0"/>
              <a:pPr rtl="0"/>
              <a:t>6.05.2020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  <p:cxnSp>
        <p:nvCxnSpPr>
          <p:cNvPr id="7" name="Düz Bağlayıcı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tr-TR" noProof="0"/>
              <a:t>Asıl metin stillerini düzenlemek için tıklatın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8E75D30-A2CB-4E9E-B8F1-7F7F646B827E}" type="datetime1">
              <a:rPr lang="tr-TR" noProof="0" smtClean="0"/>
              <a:pPr rtl="0"/>
              <a:t>6.05.2020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Başlığ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b="0" spc="200" baseline="0"/>
            </a:lvl1pPr>
          </a:lstStyle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8503C7-0366-4312-9865-F1F5C415C5D5}" type="datetime1">
              <a:rPr lang="tr-TR" noProof="0" smtClean="0"/>
              <a:pPr rtl="0"/>
              <a:t>6.05.2020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  <p:cxnSp>
        <p:nvCxnSpPr>
          <p:cNvPr id="8" name="Düz Bağlayıcı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 rtlCol="0"/>
          <a:lstStyle/>
          <a:p>
            <a:pPr lvl="0" rtl="0"/>
            <a:r>
              <a:rPr lang="tr-TR" noProof="0"/>
              <a:t>Asıl metin stillerini düzenlemek için tıklatın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 rtlCol="0"/>
          <a:lstStyle/>
          <a:p>
            <a:pPr lvl="0" rtl="0"/>
            <a:r>
              <a:rPr lang="tr-TR" noProof="0"/>
              <a:t>Asıl metin stillerini düzenlemek için tıklatın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4E29BD-453F-4E5B-BD83-B3707D4BB540}" type="datetime1">
              <a:rPr lang="tr-TR" noProof="0" smtClean="0"/>
              <a:pPr rtl="0"/>
              <a:t>6.05.2020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rtlCol="0"/>
          <a:lstStyle/>
          <a:p>
            <a:pPr lvl="0" rtl="0"/>
            <a:r>
              <a:rPr lang="tr-TR" noProof="0"/>
              <a:t>Asıl metin stillerini düzenlemek için tıklatın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noProof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 rtlCol="0"/>
          <a:lstStyle/>
          <a:p>
            <a:pPr lvl="0" rtl="0"/>
            <a:r>
              <a:rPr lang="tr-TR" noProof="0"/>
              <a:t>Asıl metin stillerini düzenlemek için tıklatın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644985-CE54-4AF4-9C9C-801F0B8CD3E8}" type="datetime1">
              <a:rPr lang="tr-TR" noProof="0" smtClean="0"/>
              <a:pPr rtl="0"/>
              <a:t>6.05.2020</a:t>
            </a:fld>
            <a:endParaRPr lang="tr-TR" noProof="0" dirty="0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0D33A27-D69E-47F0-868D-6CB18AD33318}" type="datetime1">
              <a:rPr lang="tr-TR" noProof="0" smtClean="0"/>
              <a:pPr rtl="0"/>
              <a:t>6.05.2020</a:t>
            </a:fld>
            <a:endParaRPr lang="tr-TR" noProof="0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51FBC9D-59D2-4339-976D-FD603253275B}" type="datetime1">
              <a:rPr lang="tr-TR" noProof="0" smtClean="0"/>
              <a:pPr rtl="0"/>
              <a:t>6.05.2020</a:t>
            </a:fld>
            <a:endParaRPr lang="tr-TR" noProof="0" dirty="0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 rtlCol="0"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 rtlCol="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AA5F42-14ED-4A61-BB34-730D94D62CEE}" type="datetime1">
              <a:rPr lang="tr-TR" noProof="0" smtClean="0"/>
              <a:pPr rtl="0"/>
              <a:t>6.05.2020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Resim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tr-TR" noProof="0"/>
              <a:t>Asıl başlık stili için tıklatın</a:t>
            </a:r>
            <a:endParaRPr lang="tr-TR" noProof="0" dirty="0"/>
          </a:p>
        </p:txBody>
      </p:sp>
      <p:sp>
        <p:nvSpPr>
          <p:cNvPr id="3" name="Resim Yer Tutucusu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tr-TR" noProof="0"/>
              <a:t>Resim eklemek için simgeyi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EC1C2E-42BF-4A4A-AA0A-C5009833FAE9}" type="datetime1">
              <a:rPr lang="tr-TR" noProof="0" smtClean="0"/>
              <a:pPr rtl="0"/>
              <a:t>6.05.2020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67E5644-1E61-4311-A31E-84CB9C7AA8A9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  <p:cxnSp>
        <p:nvCxnSpPr>
          <p:cNvPr id="8" name="Düz Bağlayıcı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tr-TR" noProof="0" dirty="0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 rtl="0"/>
            <a:r>
              <a:rPr lang="tr-TR" noProof="0" dirty="0"/>
              <a:t>Asıl metin stillerini düzenlemek için tıklayın</a:t>
            </a:r>
          </a:p>
          <a:p>
            <a:pPr lvl="1" rtl="0"/>
            <a:r>
              <a:rPr lang="tr-TR" noProof="0" dirty="0"/>
              <a:t>İkinci düzey</a:t>
            </a:r>
          </a:p>
          <a:p>
            <a:pPr lvl="2" rtl="0"/>
            <a:r>
              <a:rPr lang="tr-TR" noProof="0" dirty="0"/>
              <a:t>Üçüncü düzey</a:t>
            </a:r>
          </a:p>
          <a:p>
            <a:pPr lvl="3" rtl="0"/>
            <a:r>
              <a:rPr lang="tr-TR" noProof="0" dirty="0"/>
              <a:t>Dördüncü düzey</a:t>
            </a:r>
          </a:p>
          <a:p>
            <a:pPr lvl="4" rtl="0"/>
            <a:r>
              <a:rPr lang="tr-TR" noProof="0" dirty="0"/>
              <a:t>Beşinci düzey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E8E66F11-C330-4681-8E04-970B39CAB261}" type="datetime1">
              <a:rPr lang="tr-TR" noProof="0" smtClean="0"/>
              <a:pPr/>
              <a:t>6.05.2020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4FAB73BC-B049-4115-A692-8D63A059BFB8}" type="slidenum">
              <a:rPr lang="tr-TR" noProof="0" smtClean="0"/>
              <a:pPr/>
              <a:t>‹#›</a:t>
            </a:fld>
            <a:endParaRPr lang="tr-TR" noProof="0" dirty="0"/>
          </a:p>
        </p:txBody>
      </p:sp>
      <p:cxnSp>
        <p:nvCxnSpPr>
          <p:cNvPr id="7" name="Düz Bağlayıcı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dirty="0">
              <a:latin typeface="Calibri" panose="020F0502020204030204" pitchFamily="34" charset="0"/>
            </a:endParaRP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230BD1B1-AA22-48F1-B3ED-579CD28460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2444" b="-1"/>
          <a:stretch/>
        </p:blipFill>
        <p:spPr>
          <a:xfrm>
            <a:off x="20" y="975"/>
            <a:ext cx="12191980" cy="6858000"/>
          </a:xfrm>
          <a:prstGeom prst="rect">
            <a:avLst/>
          </a:prstGeom>
        </p:spPr>
      </p:pic>
      <p:sp>
        <p:nvSpPr>
          <p:cNvPr id="21" name="Dikdörtgen 20">
            <a:extLst>
              <a:ext uri="{FF2B5EF4-FFF2-40B4-BE49-F238E27FC236}">
                <a16:creationId xmlns:a16="http://schemas.microsoft.com/office/drawing/2014/main" id="{EAA48FC5-3C83-4F1B-BC33-DF0B588F83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dirty="0">
              <a:latin typeface="Calibri" panose="020F0502020204030204" pitchFamily="34" charset="0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DE3D84FB-5D02-47D2-98FD-4F01A02E2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349" y="3901611"/>
            <a:ext cx="7501651" cy="1090938"/>
          </a:xfrm>
        </p:spPr>
        <p:txBody>
          <a:bodyPr rtlCol="0" anchor="b">
            <a:normAutofit fontScale="90000"/>
          </a:bodyPr>
          <a:lstStyle/>
          <a:p>
            <a:pPr algn="l">
              <a:lnSpc>
                <a:spcPct val="120000"/>
              </a:lnSpc>
            </a:pPr>
            <a:r>
              <a:rPr lang="tr-TR" cap="none" dirty="0">
                <a:solidFill>
                  <a:schemeClr val="bg1"/>
                </a:solidFill>
                <a:latin typeface="Comic Sans MS" pitchFamily="66" charset="0"/>
              </a:rPr>
              <a:t>İŞLETME BÜYÜKLÜĞÜ </a:t>
            </a:r>
            <a:br>
              <a:rPr lang="tr-TR" cap="none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tr-TR" cap="none" dirty="0">
                <a:solidFill>
                  <a:schemeClr val="bg1"/>
                </a:solidFill>
                <a:latin typeface="Comic Sans MS" pitchFamily="66" charset="0"/>
              </a:rPr>
              <a:t>VE KAPASİTE</a:t>
            </a:r>
          </a:p>
        </p:txBody>
      </p:sp>
    </p:spTree>
    <p:extLst>
      <p:ext uri="{BB962C8B-B14F-4D97-AF65-F5344CB8AC3E}">
        <p14:creationId xmlns:p14="http://schemas.microsoft.com/office/powerpoint/2010/main" val="2806257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48851"/>
          </a:xfrm>
        </p:spPr>
        <p:txBody>
          <a:bodyPr>
            <a:normAutofit/>
          </a:bodyPr>
          <a:lstStyle/>
          <a:p>
            <a:r>
              <a:rPr lang="tr-TR" sz="3200" b="1" cap="none" dirty="0">
                <a:latin typeface="Comic Sans MS" pitchFamily="66" charset="0"/>
              </a:rPr>
              <a:t>KAPASİTE VE KAPASİTE TÜRLERİ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24128" y="1667933"/>
            <a:ext cx="9982539" cy="464142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tr-TR" sz="2400" b="1" dirty="0">
                <a:latin typeface="Comic Sans MS" pitchFamily="66" charset="0"/>
              </a:rPr>
              <a:t>Kapasite türleri; </a:t>
            </a:r>
          </a:p>
          <a:p>
            <a:pPr lvl="2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 Teorik (maksimum) kapasite</a:t>
            </a:r>
          </a:p>
          <a:p>
            <a:pPr lvl="2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 Normal (pratik) kapasite</a:t>
            </a:r>
          </a:p>
          <a:p>
            <a:pPr lvl="2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 Optimum kapasite</a:t>
            </a:r>
          </a:p>
          <a:p>
            <a:pPr lvl="2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 Fiili kapasite</a:t>
            </a:r>
          </a:p>
          <a:p>
            <a:pPr lvl="2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 Atıl (boş) kapasite</a:t>
            </a:r>
          </a:p>
          <a:p>
            <a:pPr lvl="2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sz="2200" dirty="0">
                <a:latin typeface="Comic Sans MS" pitchFamily="66" charset="0"/>
              </a:rPr>
              <a:t> Aşırı kapasite</a:t>
            </a:r>
          </a:p>
          <a:p>
            <a:pPr>
              <a:lnSpc>
                <a:spcPct val="120000"/>
              </a:lnSpc>
            </a:pPr>
            <a:endParaRPr lang="tr-TR" sz="1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48851"/>
          </a:xfrm>
        </p:spPr>
        <p:txBody>
          <a:bodyPr>
            <a:normAutofit/>
          </a:bodyPr>
          <a:lstStyle/>
          <a:p>
            <a:r>
              <a:rPr lang="tr-TR" sz="3200" b="1" cap="none" dirty="0">
                <a:latin typeface="Comic Sans MS" pitchFamily="66" charset="0"/>
              </a:rPr>
              <a:t>KAPASİTE TÜRLERİ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997612"/>
            <a:ext cx="10464800" cy="431174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None/>
            </a:pPr>
            <a:r>
              <a:rPr lang="tr-TR" b="1" dirty="0">
                <a:latin typeface="Comic Sans MS" pitchFamily="66" charset="0"/>
              </a:rPr>
              <a:t>Teorik (Maksimum) Kapasite</a:t>
            </a:r>
            <a:endParaRPr lang="tr-TR" dirty="0">
              <a:latin typeface="Comic Sans MS" pitchFamily="66" charset="0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Teorik kapasite, makine ya da teçhizatın, hiçbir bekleme, gecikme, arıza, aksama veya duraklama olmadan ulaşabileceği en yüksek üretim miktarıdır.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 İnsan gücü, hammadde ve diğer maliyetleri dikkate almaz.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Makine ve teçhizat gibi üretken unsurların hiç arızalanmayacağı, bakım-tamire gerek duyulmayacağı gibi bir varsayımla maksimum üretim miktarını verir.</a:t>
            </a:r>
            <a:br>
              <a:rPr lang="tr-TR" dirty="0">
                <a:latin typeface="Comic Sans MS" pitchFamily="66" charset="0"/>
              </a:rPr>
            </a:br>
            <a:endParaRPr lang="tr-TR" dirty="0">
              <a:latin typeface="Comic Sans MS" pitchFamily="66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endParaRPr lang="tr-TR" sz="1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48851"/>
          </a:xfrm>
        </p:spPr>
        <p:txBody>
          <a:bodyPr>
            <a:normAutofit/>
          </a:bodyPr>
          <a:lstStyle/>
          <a:p>
            <a:r>
              <a:rPr lang="tr-TR" sz="3200" b="1" cap="none" dirty="0">
                <a:latin typeface="Comic Sans MS" pitchFamily="66" charset="0"/>
              </a:rPr>
              <a:t>KAPASİTE TÜRLERİ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354667"/>
            <a:ext cx="10464800" cy="441308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None/>
            </a:pPr>
            <a:br>
              <a:rPr lang="tr-TR" dirty="0">
                <a:latin typeface="Comic Sans MS" pitchFamily="66" charset="0"/>
              </a:rPr>
            </a:br>
            <a:endParaRPr lang="tr-TR" dirty="0">
              <a:latin typeface="Comic Sans MS" pitchFamily="66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None/>
            </a:pPr>
            <a:r>
              <a:rPr lang="tr-TR" b="1" dirty="0">
                <a:latin typeface="Comic Sans MS" pitchFamily="66" charset="0"/>
              </a:rPr>
              <a:t>Normal (Pratik) Kapasite</a:t>
            </a:r>
            <a:endParaRPr lang="tr-TR" dirty="0">
              <a:latin typeface="Comic Sans MS" pitchFamily="66" charset="0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Bakım-tamirler, beklemeler, duraklamalar, montaj ve ayarlamalar, çalışmaya hazır hale getirmeler vb. faaliyet kesintileri sebebiyle, makinelerin veya işletmelerin çalışma kapasitelerinin %100’ü doldurulamaz, yani teorik kapasiteye ulaşmak mümkün olamaz.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None/>
            </a:pPr>
            <a:r>
              <a:rPr lang="tr-TR" dirty="0">
                <a:latin typeface="Comic Sans MS" pitchFamily="66" charset="0"/>
              </a:rPr>
              <a:t>Teorik kapasiteden bahsi geçen bu faaliyet kesintileri çıkarıldığında </a:t>
            </a:r>
            <a:r>
              <a:rPr lang="tr-TR" b="1" dirty="0">
                <a:latin typeface="Comic Sans MS" pitchFamily="66" charset="0"/>
              </a:rPr>
              <a:t>“normal (pratik) kapasite”</a:t>
            </a:r>
            <a:r>
              <a:rPr lang="tr-TR" dirty="0">
                <a:latin typeface="Comic Sans MS" pitchFamily="66" charset="0"/>
              </a:rPr>
              <a:t>ye ulaşılır.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endParaRPr lang="tr-TR" sz="1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57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48851"/>
          </a:xfrm>
        </p:spPr>
        <p:txBody>
          <a:bodyPr>
            <a:normAutofit/>
          </a:bodyPr>
          <a:lstStyle/>
          <a:p>
            <a:r>
              <a:rPr lang="tr-TR" sz="3200" b="1" cap="none" dirty="0">
                <a:latin typeface="Comic Sans MS" pitchFamily="66" charset="0"/>
              </a:rPr>
              <a:t>KAPASİTE TÜRLERİ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2110154"/>
            <a:ext cx="10464800" cy="419920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tr-TR" sz="1800" b="1" dirty="0">
                <a:latin typeface="Comic Sans MS" pitchFamily="66" charset="0"/>
              </a:rPr>
              <a:t>Fiili Kapasite</a:t>
            </a:r>
            <a:endParaRPr lang="tr-TR" sz="1800" dirty="0">
              <a:latin typeface="Comic Sans MS" pitchFamily="66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tr-TR" sz="1800" dirty="0">
                <a:latin typeface="Comic Sans MS" pitchFamily="66" charset="0"/>
              </a:rPr>
              <a:t>İşletmenin herhangi bir dönemdeki fiili veya gerçekleşen üretim kapasitesine “fiili kapasite” denir. Normal (pratik) kapasite, her zaman için “ulaşılabilir üretim miktarını” verir.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tr-TR" sz="1800" b="1" dirty="0">
                <a:latin typeface="Comic Sans MS" pitchFamily="66" charset="0"/>
              </a:rPr>
              <a:t>Atıl (Boş) Kapasite</a:t>
            </a:r>
            <a:endParaRPr lang="tr-TR" sz="1800" dirty="0">
              <a:latin typeface="Comic Sans MS" pitchFamily="66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tr-TR" sz="1800" dirty="0">
                <a:latin typeface="Comic Sans MS" pitchFamily="66" charset="0"/>
              </a:rPr>
              <a:t>İşletmenin belirli bir dönemde gerçekleştirilen üretim miktarı yani fiili kapasitesi, normal kapasitenin altında ise aradaki farka işletmenin “atıl (boş) kapasitesi” denir.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48851"/>
          </a:xfrm>
        </p:spPr>
        <p:txBody>
          <a:bodyPr>
            <a:normAutofit/>
          </a:bodyPr>
          <a:lstStyle/>
          <a:p>
            <a:r>
              <a:rPr lang="tr-TR" sz="3200" b="1" cap="none" dirty="0">
                <a:latin typeface="Comic Sans MS" pitchFamily="66" charset="0"/>
              </a:rPr>
              <a:t>KAPASİTE TÜRLERİ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2110154"/>
            <a:ext cx="10464800" cy="419920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tr-TR" sz="1800" b="1" dirty="0">
                <a:latin typeface="Comic Sans MS" pitchFamily="66" charset="0"/>
              </a:rPr>
              <a:t>Aşırı Kapasite</a:t>
            </a:r>
          </a:p>
          <a:p>
            <a:pPr lvl="1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İşletmelerde kapasite kullanım oranının %100’ü geçmesi, </a:t>
            </a:r>
          </a:p>
          <a:p>
            <a:pPr lvl="1">
              <a:lnSpc>
                <a:spcPct val="120000"/>
              </a:lnSpc>
              <a:buClrTx/>
              <a:buFont typeface="Wingdings" pitchFamily="2" charset="2"/>
              <a:buChar char="q"/>
            </a:pPr>
            <a:r>
              <a:rPr lang="tr-TR" dirty="0">
                <a:latin typeface="Comic Sans MS" pitchFamily="66" charset="0"/>
              </a:rPr>
              <a:t>belirli bir dönemde fiilî kapasitenin normal kapasitenin üzerinde olması hali,</a:t>
            </a:r>
          </a:p>
          <a:p>
            <a:pPr>
              <a:lnSpc>
                <a:spcPct val="120000"/>
              </a:lnSpc>
            </a:pPr>
            <a:r>
              <a:rPr lang="tr-TR" sz="1600" i="1" dirty="0">
                <a:latin typeface="Comic Sans MS" pitchFamily="66" charset="0"/>
              </a:rPr>
              <a:t>İşletmeler genellikle kısmen atıl kapasiteli olarak çalışmaktadırlar. Ancak ani bir talep yükselmesi durumu veya özel siparişler; vb. gibi durumlarda geçici olarak normal kapasitenin üzerine çıkabilirler. Bunu da üretim faktörlerini biraz zorlayarak, ortalama birim maliyetlerdeki artışa da katlanarak fazla üretim yapma yoluyla gerçekleştirirler.</a:t>
            </a:r>
          </a:p>
        </p:txBody>
      </p:sp>
    </p:spTree>
    <p:extLst>
      <p:ext uri="{BB962C8B-B14F-4D97-AF65-F5344CB8AC3E}">
        <p14:creationId xmlns:p14="http://schemas.microsoft.com/office/powerpoint/2010/main" val="1625142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4861" y="779949"/>
            <a:ext cx="9720072" cy="1048851"/>
          </a:xfrm>
        </p:spPr>
        <p:txBody>
          <a:bodyPr>
            <a:normAutofit/>
          </a:bodyPr>
          <a:lstStyle/>
          <a:p>
            <a:r>
              <a:rPr lang="tr-TR" sz="3200" b="1" cap="none" dirty="0">
                <a:latin typeface="Comic Sans MS" pitchFamily="66" charset="0"/>
              </a:rPr>
              <a:t>KAPASİTE KULLANIM ORANI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803400"/>
            <a:ext cx="10464800" cy="4505960"/>
          </a:xfrm>
        </p:spPr>
        <p:txBody>
          <a:bodyPr>
            <a:noAutofit/>
          </a:bodyPr>
          <a:lstStyle/>
          <a:p>
            <a:pPr lvl="1">
              <a:lnSpc>
                <a:spcPct val="120000"/>
              </a:lnSpc>
              <a:buNone/>
            </a:pPr>
            <a:r>
              <a:rPr lang="tr-TR" sz="2000" dirty="0">
                <a:latin typeface="Comic Sans MS" pitchFamily="66" charset="0"/>
              </a:rPr>
              <a:t>Kapasite kullanım oranı, fiili kapasitenin normal kapasiteye oranı olup, bu oran normal kapasitenin ne kadarının kullanıldığını yüzde cinsinden gösterir. </a:t>
            </a:r>
          </a:p>
          <a:p>
            <a:pPr lvl="1">
              <a:lnSpc>
                <a:spcPct val="120000"/>
              </a:lnSpc>
              <a:buNone/>
            </a:pPr>
            <a:r>
              <a:rPr lang="tr-TR" sz="2000" dirty="0">
                <a:latin typeface="Comic Sans MS" pitchFamily="66" charset="0"/>
              </a:rPr>
              <a:t>Kapasite kullanım oranının % 100 olması, fiilî kapasitenin normal kapasiteye eşit olması anlamına gelmektedir.</a:t>
            </a:r>
          </a:p>
          <a:p>
            <a:pPr lvl="1">
              <a:lnSpc>
                <a:spcPct val="120000"/>
              </a:lnSpc>
              <a:buNone/>
            </a:pPr>
            <a:r>
              <a:rPr lang="tr-TR" sz="2000" dirty="0">
                <a:latin typeface="Comic Sans MS" pitchFamily="66" charset="0"/>
              </a:rPr>
              <a:t>		</a:t>
            </a:r>
          </a:p>
          <a:p>
            <a:pPr lvl="1">
              <a:lnSpc>
                <a:spcPct val="120000"/>
              </a:lnSpc>
              <a:buNone/>
            </a:pPr>
            <a:r>
              <a:rPr lang="tr-TR" sz="2000" dirty="0">
                <a:latin typeface="Comic Sans MS" pitchFamily="66" charset="0"/>
              </a:rPr>
              <a:t>			</a:t>
            </a:r>
            <a:r>
              <a:rPr lang="tr-TR" sz="2000" b="1" dirty="0">
                <a:latin typeface="Comic Sans MS" pitchFamily="66" charset="0"/>
              </a:rPr>
              <a:t>Kapasite Kullanım Oranı = Fiili Kapasite / Normal Kapasite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endParaRPr lang="tr-TR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f22378848 (2)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07319_TF22378848.potx" id="{FA829434-90D8-42F3-AAD8-E0ADAE141A54}" vid="{81ABD5A3-FB1B-4CAC-9DBB-9DCD23BF5CAA}"/>
    </a:ext>
  </a:extLst>
</a:theme>
</file>

<file path=ppt/theme/theme2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61EAB5F-88FC-4FAE-AE3C-037A3C365E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44C90D-2A62-4985-9618-3460247437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8A2F88-55C5-4ED1-9541-807C65424763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tf22378848 (2)</Template>
  <TotalTime>0</TotalTime>
  <Words>223</Words>
  <Application>Microsoft Office PowerPoint</Application>
  <PresentationFormat>Geniş ekran</PresentationFormat>
  <Paragraphs>35</Paragraphs>
  <Slides>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Calibri</vt:lpstr>
      <vt:lpstr>Comic Sans MS</vt:lpstr>
      <vt:lpstr>Tw Cen MT</vt:lpstr>
      <vt:lpstr>Wingdings</vt:lpstr>
      <vt:lpstr>Wingdings 3</vt:lpstr>
      <vt:lpstr>tf22378848 (2)</vt:lpstr>
      <vt:lpstr>İŞLETME BÜYÜKLÜĞÜ  VE KAPASİTE</vt:lpstr>
      <vt:lpstr>KAPASİTE VE KAPASİTE TÜRLERİ</vt:lpstr>
      <vt:lpstr>KAPASİTE TÜRLERİ</vt:lpstr>
      <vt:lpstr>KAPASİTE TÜRLERİ</vt:lpstr>
      <vt:lpstr>KAPASİTE TÜRLERİ</vt:lpstr>
      <vt:lpstr>KAPASİTE TÜRLERİ</vt:lpstr>
      <vt:lpstr>KAPASİTE KULLANIM ORANI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2020-05-02T05:38:56Z</dcterms:created>
  <dcterms:modified xsi:type="dcterms:W3CDTF">2020-05-06T00:32:29Z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