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345" r:id="rId3"/>
    <p:sldId id="346" r:id="rId4"/>
    <p:sldId id="257" r:id="rId5"/>
    <p:sldId id="271" r:id="rId6"/>
    <p:sldId id="272" r:id="rId7"/>
    <p:sldId id="264" r:id="rId8"/>
    <p:sldId id="273" r:id="rId9"/>
    <p:sldId id="265" r:id="rId10"/>
    <p:sldId id="279" r:id="rId11"/>
    <p:sldId id="282" r:id="rId12"/>
    <p:sldId id="274" r:id="rId13"/>
    <p:sldId id="275" r:id="rId14"/>
    <p:sldId id="276" r:id="rId15"/>
    <p:sldId id="277" r:id="rId16"/>
    <p:sldId id="283" r:id="rId17"/>
    <p:sldId id="347" r:id="rId18"/>
    <p:sldId id="278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2" r:id="rId27"/>
    <p:sldId id="291" r:id="rId28"/>
    <p:sldId id="293" r:id="rId29"/>
    <p:sldId id="294" r:id="rId30"/>
    <p:sldId id="295" r:id="rId31"/>
    <p:sldId id="296" r:id="rId32"/>
    <p:sldId id="297" r:id="rId33"/>
    <p:sldId id="299" r:id="rId34"/>
    <p:sldId id="300" r:id="rId35"/>
    <p:sldId id="301" r:id="rId36"/>
    <p:sldId id="302" r:id="rId37"/>
    <p:sldId id="268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4" r:id="rId58"/>
    <p:sldId id="340" r:id="rId59"/>
    <p:sldId id="341" r:id="rId60"/>
    <p:sldId id="342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9"/>
    <p:restoredTop sz="96029"/>
  </p:normalViewPr>
  <p:slideViewPr>
    <p:cSldViewPr snapToGrid="0" snapToObjects="1">
      <p:cViewPr varScale="1">
        <p:scale>
          <a:sx n="113" d="100"/>
          <a:sy n="113" d="100"/>
        </p:scale>
        <p:origin x="-5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0B5FFC2-80C3-3F4A-808B-67EA7CD54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727" y="429370"/>
            <a:ext cx="10765971" cy="3329581"/>
          </a:xfrm>
        </p:spPr>
        <p:txBody>
          <a:bodyPr>
            <a:normAutofit/>
          </a:bodyPr>
          <a:lstStyle/>
          <a:p>
            <a:r>
              <a:rPr lang="tr-TR" sz="6600" dirty="0" err="1">
                <a:solidFill>
                  <a:srgbClr val="FF0000"/>
                </a:solidFill>
              </a:rPr>
              <a:t>Adrenokortikostreoidler</a:t>
            </a:r>
            <a:r>
              <a:rPr lang="tr-TR" sz="6600" dirty="0">
                <a:solidFill>
                  <a:srgbClr val="FF0000"/>
                </a:solidFill>
              </a:rPr>
              <a:t>-</a:t>
            </a:r>
            <a:br>
              <a:rPr lang="tr-TR" sz="6600" dirty="0">
                <a:solidFill>
                  <a:srgbClr val="FF0000"/>
                </a:solidFill>
              </a:rPr>
            </a:br>
            <a:r>
              <a:rPr lang="tr-TR" sz="6600" dirty="0" err="1">
                <a:solidFill>
                  <a:srgbClr val="FF0000"/>
                </a:solidFill>
              </a:rPr>
              <a:t>Adrenokortikal</a:t>
            </a:r>
            <a:r>
              <a:rPr lang="tr-TR" sz="6600" dirty="0">
                <a:solidFill>
                  <a:srgbClr val="FF0000"/>
                </a:solidFill>
              </a:rPr>
              <a:t> Antagonistler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9342782" y="6205589"/>
            <a:ext cx="256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Ebru ARIOĞLU İNAN, </a:t>
            </a:r>
            <a:r>
              <a:rPr lang="tr-TR" dirty="0" err="1" smtClean="0"/>
              <a:t>PhD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6775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BB40FF1-3029-AC4E-8E62-C6CE0643F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23" y="433187"/>
            <a:ext cx="5040777" cy="5991625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/>
              <a:t>ligand</a:t>
            </a:r>
            <a:r>
              <a:rPr lang="tr-TR" dirty="0"/>
              <a:t> olmadığında, </a:t>
            </a:r>
            <a:r>
              <a:rPr lang="tr-TR" dirty="0" err="1"/>
              <a:t>GRs</a:t>
            </a:r>
            <a:r>
              <a:rPr lang="tr-TR" dirty="0">
                <a:solidFill>
                  <a:srgbClr val="FF0000"/>
                </a:solidFill>
              </a:rPr>
              <a:t>, ısı-şok proteinleri ile </a:t>
            </a:r>
            <a:r>
              <a:rPr lang="tr-TR" dirty="0" err="1">
                <a:solidFill>
                  <a:srgbClr val="FF0000"/>
                </a:solidFill>
              </a:rPr>
              <a:t>oligomerik</a:t>
            </a:r>
            <a:r>
              <a:rPr lang="tr-TR" dirty="0">
                <a:solidFill>
                  <a:srgbClr val="FF0000"/>
                </a:solidFill>
              </a:rPr>
              <a:t> kompleksler</a:t>
            </a:r>
            <a:r>
              <a:rPr lang="tr-TR" dirty="0"/>
              <a:t> halinde sitoplazmada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Hormon reseptöre bağlandığında, </a:t>
            </a:r>
            <a:r>
              <a:rPr lang="tr-TR" dirty="0" err="1"/>
              <a:t>konformasyonal</a:t>
            </a:r>
            <a:r>
              <a:rPr lang="tr-TR" dirty="0"/>
              <a:t> değişikliklerle, </a:t>
            </a:r>
            <a:r>
              <a:rPr lang="tr-TR" dirty="0">
                <a:solidFill>
                  <a:srgbClr val="FF0000"/>
                </a:solidFill>
              </a:rPr>
              <a:t>reseptör ısı-şok proteinlerinden ayrılır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liganda-bağlı reseptör kompleksi</a:t>
            </a:r>
            <a:r>
              <a:rPr lang="tr-TR" dirty="0"/>
              <a:t> çekirdeğe taşınıp, burada </a:t>
            </a:r>
            <a:r>
              <a:rPr lang="tr-TR" dirty="0">
                <a:solidFill>
                  <a:srgbClr val="FF0000"/>
                </a:solidFill>
              </a:rPr>
              <a:t>DNA ve proteinlerle </a:t>
            </a:r>
            <a:r>
              <a:rPr lang="tr-TR" dirty="0"/>
              <a:t>etkileşime girer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ilgili genlerin </a:t>
            </a:r>
            <a:r>
              <a:rPr lang="tr-TR" dirty="0" err="1"/>
              <a:t>promotorlerindeki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glukokortikoid</a:t>
            </a:r>
            <a:r>
              <a:rPr lang="tr-TR" dirty="0">
                <a:solidFill>
                  <a:srgbClr val="FF0000"/>
                </a:solidFill>
              </a:rPr>
              <a:t> reseptör </a:t>
            </a:r>
            <a:r>
              <a:rPr lang="tr-TR" dirty="0" err="1">
                <a:solidFill>
                  <a:srgbClr val="FF0000"/>
                </a:solidFill>
              </a:rPr>
              <a:t>elemenlerine</a:t>
            </a:r>
            <a:r>
              <a:rPr lang="tr-TR" dirty="0">
                <a:solidFill>
                  <a:srgbClr val="FF0000"/>
                </a:solidFill>
              </a:rPr>
              <a:t> (GRE) </a:t>
            </a:r>
            <a:r>
              <a:rPr lang="tr-TR" dirty="0"/>
              <a:t>bağlanır</a:t>
            </a:r>
          </a:p>
        </p:txBody>
      </p:sp>
    </p:spTree>
    <p:extLst>
      <p:ext uri="{BB962C8B-B14F-4D97-AF65-F5344CB8AC3E}">
        <p14:creationId xmlns="" xmlns:p14="http://schemas.microsoft.com/office/powerpoint/2010/main" val="316666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BB40FF1-3029-AC4E-8E62-C6CE0643F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42" y="203200"/>
            <a:ext cx="3981691" cy="5991625"/>
          </a:xfrm>
        </p:spPr>
        <p:txBody>
          <a:bodyPr>
            <a:normAutofit/>
          </a:bodyPr>
          <a:lstStyle/>
          <a:p>
            <a:endParaRPr lang="tr-TR" sz="1900" dirty="0"/>
          </a:p>
          <a:p>
            <a:endParaRPr lang="tr-TR" sz="1900" dirty="0"/>
          </a:p>
          <a:p>
            <a:pPr marL="0" indent="0">
              <a:buNone/>
            </a:pPr>
            <a:r>
              <a:rPr lang="tr-TR" sz="1900" dirty="0" err="1"/>
              <a:t>Kortikoid</a:t>
            </a:r>
            <a:r>
              <a:rPr lang="tr-TR" sz="1900" dirty="0"/>
              <a:t> reseptörleri için iki gen tanımlanmıştır; </a:t>
            </a:r>
          </a:p>
          <a:p>
            <a:pPr marL="0" indent="0">
              <a:buNone/>
            </a:pPr>
            <a:endParaRPr lang="tr-TR" sz="1900" dirty="0"/>
          </a:p>
          <a:p>
            <a:r>
              <a:rPr lang="tr-TR" sz="1900" dirty="0"/>
              <a:t>Klasik </a:t>
            </a:r>
            <a:r>
              <a:rPr lang="tr-TR" sz="1900" dirty="0" err="1"/>
              <a:t>glukokortikoid</a:t>
            </a:r>
            <a:r>
              <a:rPr lang="tr-TR" sz="1900" dirty="0"/>
              <a:t> </a:t>
            </a:r>
            <a:r>
              <a:rPr lang="tr-TR" sz="1900" dirty="0" err="1"/>
              <a:t>reseptorünü</a:t>
            </a:r>
            <a:r>
              <a:rPr lang="tr-TR" sz="1900" dirty="0"/>
              <a:t> </a:t>
            </a:r>
            <a:r>
              <a:rPr lang="tr-TR" sz="1900" dirty="0">
                <a:solidFill>
                  <a:srgbClr val="FF0000"/>
                </a:solidFill>
              </a:rPr>
              <a:t>(GR) </a:t>
            </a:r>
            <a:r>
              <a:rPr lang="tr-TR" sz="1900" dirty="0"/>
              <a:t>kodlayan</a:t>
            </a:r>
          </a:p>
          <a:p>
            <a:pPr marL="0" indent="0">
              <a:buNone/>
            </a:pPr>
            <a:endParaRPr lang="tr-TR" sz="1900" dirty="0"/>
          </a:p>
          <a:p>
            <a:r>
              <a:rPr lang="tr-TR" sz="1900" dirty="0" err="1"/>
              <a:t>Mineralokortikoid</a:t>
            </a:r>
            <a:r>
              <a:rPr lang="tr-TR" sz="1900" dirty="0"/>
              <a:t> reseptörünü </a:t>
            </a:r>
            <a:r>
              <a:rPr lang="tr-TR" sz="1900" dirty="0">
                <a:solidFill>
                  <a:srgbClr val="FF0000"/>
                </a:solidFill>
              </a:rPr>
              <a:t>(MR) </a:t>
            </a:r>
            <a:r>
              <a:rPr lang="tr-TR" sz="1900" dirty="0"/>
              <a:t>kodlayan</a:t>
            </a: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r>
              <a:rPr lang="tr-TR" sz="1900" dirty="0" err="1"/>
              <a:t>Glukokortikoidlerin</a:t>
            </a:r>
            <a:r>
              <a:rPr lang="tr-TR" sz="1900" dirty="0"/>
              <a:t> bazı etkileri </a:t>
            </a:r>
            <a:r>
              <a:rPr lang="tr-TR" sz="1900" dirty="0" err="1"/>
              <a:t>mineralokortikoid</a:t>
            </a:r>
            <a:r>
              <a:rPr lang="tr-TR" sz="1900" dirty="0"/>
              <a:t> reseptörlerine bağlanmaları ile açıklanabilir</a:t>
            </a:r>
          </a:p>
        </p:txBody>
      </p:sp>
    </p:spTree>
    <p:extLst>
      <p:ext uri="{BB962C8B-B14F-4D97-AF65-F5344CB8AC3E}">
        <p14:creationId xmlns="" xmlns:p14="http://schemas.microsoft.com/office/powerpoint/2010/main" val="287894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B08DE2-F5AC-ED4F-B471-5EF5A4798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415" y="1219540"/>
            <a:ext cx="10644992" cy="4195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Fizyolojik Etkiler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/>
              <a:t>Metabolik</a:t>
            </a:r>
            <a:r>
              <a:rPr lang="tr-TR" dirty="0"/>
              <a:t> etkileri, hormonların hücre içindeki direkt etkilerinden kaynaklanır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Glukokortikoidlerin</a:t>
            </a:r>
            <a:r>
              <a:rPr lang="tr-TR" dirty="0"/>
              <a:t> çoğu etkisi doz-bağımlı,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Permisif</a:t>
            </a:r>
            <a:r>
              <a:rPr lang="tr-TR" dirty="0">
                <a:solidFill>
                  <a:srgbClr val="FF0000"/>
                </a:solidFill>
              </a:rPr>
              <a:t> etkiler </a:t>
            </a:r>
            <a:r>
              <a:rPr lang="tr-TR" dirty="0"/>
              <a:t>olarak bilinen diğer etkilerinin eksikliğinde çeşitli fonksiyonlarda  yetersizlikler (Ör. </a:t>
            </a:r>
            <a:r>
              <a:rPr lang="tr-TR" dirty="0" err="1"/>
              <a:t>Vasküler</a:t>
            </a:r>
            <a:r>
              <a:rPr lang="tr-TR" dirty="0"/>
              <a:t> ve </a:t>
            </a:r>
            <a:r>
              <a:rPr lang="tr-TR" dirty="0" err="1"/>
              <a:t>bronşiyal</a:t>
            </a:r>
            <a:r>
              <a:rPr lang="tr-TR" dirty="0"/>
              <a:t> düz kasların </a:t>
            </a:r>
            <a:r>
              <a:rPr lang="tr-TR" dirty="0" err="1"/>
              <a:t>katekolaminlere</a:t>
            </a:r>
            <a:r>
              <a:rPr lang="tr-TR" dirty="0"/>
              <a:t> yanıtı </a:t>
            </a:r>
            <a:r>
              <a:rPr lang="tr-TR" dirty="0" err="1"/>
              <a:t>kortizol</a:t>
            </a:r>
            <a:r>
              <a:rPr lang="tr-TR" dirty="0"/>
              <a:t> olmadığında azalırken, </a:t>
            </a:r>
            <a:r>
              <a:rPr lang="tr-TR" dirty="0" err="1"/>
              <a:t>glukortikoidin</a:t>
            </a:r>
            <a:r>
              <a:rPr lang="tr-TR" dirty="0"/>
              <a:t> fizyolojik dozları ile düzelmektedir)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79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5E7224C-1EDB-EC44-8AF0-4CD805DA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67" y="1331259"/>
            <a:ext cx="10274603" cy="4195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Metabolik</a:t>
            </a:r>
            <a:r>
              <a:rPr lang="tr-TR" dirty="0">
                <a:solidFill>
                  <a:srgbClr val="FF0000"/>
                </a:solidFill>
              </a:rPr>
              <a:t> Etkiler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>
                <a:solidFill>
                  <a:srgbClr val="FF0000"/>
                </a:solidFill>
              </a:rPr>
              <a:t>Karbohidrat</a:t>
            </a:r>
            <a:r>
              <a:rPr lang="tr-TR" dirty="0">
                <a:solidFill>
                  <a:srgbClr val="FF0000"/>
                </a:solidFill>
              </a:rPr>
              <a:t>, protein ve yağ metabolizması</a:t>
            </a:r>
            <a:r>
              <a:rPr lang="tr-TR" dirty="0"/>
              <a:t> üzerinde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doz-bağımlı etkiler 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>
                <a:solidFill>
                  <a:srgbClr val="FF0000"/>
                </a:solidFill>
              </a:rPr>
              <a:t>glukoneojenez</a:t>
            </a:r>
            <a:r>
              <a:rPr lang="tr-TR" dirty="0">
                <a:solidFill>
                  <a:srgbClr val="FF0000"/>
                </a:solidFill>
              </a:rPr>
              <a:t> ve glikojen sentezi </a:t>
            </a:r>
            <a:r>
              <a:rPr lang="tr-TR" dirty="0"/>
              <a:t>için </a:t>
            </a:r>
            <a:r>
              <a:rPr lang="tr-TR" dirty="0" err="1"/>
              <a:t>glukokortikoidler</a:t>
            </a:r>
            <a:r>
              <a:rPr lang="tr-TR" dirty="0"/>
              <a:t> gerekli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Glukokortikoidler</a:t>
            </a:r>
            <a:r>
              <a:rPr lang="tr-TR" dirty="0"/>
              <a:t>;</a:t>
            </a:r>
          </a:p>
          <a:p>
            <a:r>
              <a:rPr lang="tr-TR" dirty="0"/>
              <a:t>serum </a:t>
            </a:r>
            <a:r>
              <a:rPr lang="tr-TR" dirty="0" err="1"/>
              <a:t>glukoz</a:t>
            </a:r>
            <a:r>
              <a:rPr lang="tr-TR" dirty="0"/>
              <a:t> düzeylerini yükselterek </a:t>
            </a:r>
            <a:r>
              <a:rPr lang="tr-TR" dirty="0">
                <a:solidFill>
                  <a:srgbClr val="FF0000"/>
                </a:solidFill>
              </a:rPr>
              <a:t>insülin salınımını </a:t>
            </a:r>
            <a:r>
              <a:rPr lang="tr-TR" dirty="0" err="1">
                <a:solidFill>
                  <a:srgbClr val="FF0000"/>
                </a:solidFill>
              </a:rPr>
              <a:t>stimule</a:t>
            </a:r>
            <a:r>
              <a:rPr lang="tr-TR" dirty="0">
                <a:solidFill>
                  <a:srgbClr val="FF0000"/>
                </a:solidFill>
              </a:rPr>
              <a:t> eder, </a:t>
            </a:r>
            <a:r>
              <a:rPr lang="tr-TR" dirty="0"/>
              <a:t>kas hücrelerinin </a:t>
            </a:r>
            <a:r>
              <a:rPr lang="tr-TR" dirty="0" err="1"/>
              <a:t>glukoz</a:t>
            </a:r>
            <a:r>
              <a:rPr lang="tr-TR" dirty="0"/>
              <a:t> alımını </a:t>
            </a:r>
            <a:r>
              <a:rPr lang="tr-TR" dirty="0" err="1"/>
              <a:t>inhibe</a:t>
            </a:r>
            <a:r>
              <a:rPr lang="tr-TR" dirty="0"/>
              <a:t> eder</a:t>
            </a:r>
          </a:p>
          <a:p>
            <a:r>
              <a:rPr lang="tr-TR" dirty="0"/>
              <a:t>Hormona duyarlı </a:t>
            </a:r>
            <a:r>
              <a:rPr lang="tr-TR" dirty="0" err="1"/>
              <a:t>lipaz</a:t>
            </a:r>
            <a:r>
              <a:rPr lang="tr-TR" dirty="0"/>
              <a:t> ve </a:t>
            </a:r>
            <a:r>
              <a:rPr lang="tr-TR" dirty="0" err="1"/>
              <a:t>lipolizi</a:t>
            </a:r>
            <a:r>
              <a:rPr lang="tr-TR" dirty="0"/>
              <a:t> </a:t>
            </a:r>
            <a:r>
              <a:rPr lang="tr-TR" dirty="0" err="1"/>
              <a:t>stimüle</a:t>
            </a:r>
            <a:r>
              <a:rPr lang="tr-TR" dirty="0"/>
              <a:t> eder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85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E86172-9A62-5C49-9D22-401D23A4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25" y="1219541"/>
            <a:ext cx="10795464" cy="4195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Katabolik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Antianabolik</a:t>
            </a:r>
            <a:r>
              <a:rPr lang="tr-TR" dirty="0">
                <a:solidFill>
                  <a:srgbClr val="FF0000"/>
                </a:solidFill>
              </a:rPr>
              <a:t> Etkiler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/>
              <a:t>Glukokortikoidler</a:t>
            </a:r>
            <a:r>
              <a:rPr lang="tr-TR" dirty="0"/>
              <a:t>,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RNA ve protein sentezini </a:t>
            </a:r>
            <a:r>
              <a:rPr lang="tr-TR" dirty="0" err="1"/>
              <a:t>stimüle</a:t>
            </a:r>
            <a:r>
              <a:rPr lang="tr-TR" dirty="0"/>
              <a:t> eder,</a:t>
            </a:r>
          </a:p>
          <a:p>
            <a:r>
              <a:rPr lang="tr-TR" dirty="0" err="1"/>
              <a:t>lenfoid</a:t>
            </a:r>
            <a:r>
              <a:rPr lang="tr-TR" dirty="0"/>
              <a:t> ve bağ doku, kas, </a:t>
            </a:r>
            <a:r>
              <a:rPr lang="tr-TR" dirty="0" err="1"/>
              <a:t>periferik</a:t>
            </a:r>
            <a:r>
              <a:rPr lang="tr-TR" dirty="0"/>
              <a:t> yağ ve ciltte </a:t>
            </a:r>
            <a:r>
              <a:rPr lang="tr-TR" dirty="0" err="1"/>
              <a:t>katabolik</a:t>
            </a:r>
            <a:r>
              <a:rPr lang="tr-TR" dirty="0"/>
              <a:t> ve </a:t>
            </a:r>
            <a:r>
              <a:rPr lang="tr-TR" dirty="0" err="1"/>
              <a:t>antianabolik</a:t>
            </a:r>
            <a:r>
              <a:rPr lang="tr-TR" dirty="0"/>
              <a:t> etkiler gösterir</a:t>
            </a:r>
          </a:p>
          <a:p>
            <a:r>
              <a:rPr lang="tr-TR" dirty="0"/>
              <a:t>çocuklarda büyümenin azalmasına neden olur</a:t>
            </a:r>
          </a:p>
          <a:p>
            <a:r>
              <a:rPr lang="tr-TR" dirty="0"/>
              <a:t>Kemik üzerindeki </a:t>
            </a:r>
            <a:r>
              <a:rPr lang="tr-TR" dirty="0" err="1"/>
              <a:t>katabolik</a:t>
            </a:r>
            <a:r>
              <a:rPr lang="tr-TR" dirty="0"/>
              <a:t> etkiler </a:t>
            </a:r>
            <a:r>
              <a:rPr lang="tr-TR" dirty="0" err="1"/>
              <a:t>Cushing</a:t>
            </a:r>
            <a:r>
              <a:rPr lang="tr-TR" dirty="0"/>
              <a:t> sendromundaki osteoporoza neden olur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70213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58E762E-28F8-7E4E-BB17-CEE9DCD4E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738" y="1331259"/>
            <a:ext cx="8946541" cy="419548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Anti-</a:t>
            </a:r>
            <a:r>
              <a:rPr lang="tr-TR" dirty="0" err="1">
                <a:solidFill>
                  <a:srgbClr val="FF0000"/>
                </a:solidFill>
              </a:rPr>
              <a:t>inflamatuar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immünosupresif</a:t>
            </a:r>
            <a:r>
              <a:rPr lang="tr-TR" dirty="0">
                <a:solidFill>
                  <a:srgbClr val="FF0000"/>
                </a:solidFill>
              </a:rPr>
              <a:t>  etkiler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Glukokortikoidler</a:t>
            </a:r>
            <a:r>
              <a:rPr lang="tr-TR" dirty="0"/>
              <a:t>, </a:t>
            </a:r>
            <a:r>
              <a:rPr lang="tr-TR" dirty="0" err="1"/>
              <a:t>inflamatuar</a:t>
            </a:r>
            <a:r>
              <a:rPr lang="tr-TR" dirty="0"/>
              <a:t> </a:t>
            </a:r>
            <a:r>
              <a:rPr lang="tr-TR" dirty="0" err="1"/>
              <a:t>sitokinler</a:t>
            </a:r>
            <a:r>
              <a:rPr lang="tr-TR" dirty="0"/>
              <a:t>, </a:t>
            </a:r>
            <a:r>
              <a:rPr lang="tr-TR" dirty="0" err="1"/>
              <a:t>kemokinler</a:t>
            </a:r>
            <a:r>
              <a:rPr lang="tr-TR" dirty="0"/>
              <a:t> ve diğer </a:t>
            </a:r>
            <a:r>
              <a:rPr lang="tr-TR" dirty="0" err="1"/>
              <a:t>inflamatuar</a:t>
            </a:r>
            <a:r>
              <a:rPr lang="tr-TR" dirty="0"/>
              <a:t> </a:t>
            </a:r>
            <a:r>
              <a:rPr lang="tr-TR" dirty="0" err="1"/>
              <a:t>mediyatörler</a:t>
            </a:r>
            <a:r>
              <a:rPr lang="tr-TR" dirty="0"/>
              <a:t> üzerinde baskılayıcı etkili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Bir doz kısa etkili </a:t>
            </a:r>
            <a:r>
              <a:rPr lang="tr-TR" dirty="0" err="1"/>
              <a:t>glukokortikoid</a:t>
            </a:r>
            <a:r>
              <a:rPr lang="tr-TR" dirty="0"/>
              <a:t> ile </a:t>
            </a:r>
            <a:r>
              <a:rPr lang="tr-TR" dirty="0" err="1"/>
              <a:t>nötrofil</a:t>
            </a:r>
            <a:r>
              <a:rPr lang="tr-TR" dirty="0"/>
              <a:t> konsantrasyonu artmakta, lenfositlerin, </a:t>
            </a:r>
            <a:r>
              <a:rPr lang="tr-TR" dirty="0" err="1"/>
              <a:t>monositlerin</a:t>
            </a:r>
            <a:r>
              <a:rPr lang="tr-TR" dirty="0"/>
              <a:t>, </a:t>
            </a:r>
            <a:r>
              <a:rPr lang="tr-TR" dirty="0" err="1"/>
              <a:t>eozinofillerin</a:t>
            </a:r>
            <a:r>
              <a:rPr lang="tr-TR" dirty="0"/>
              <a:t> ve bazofillerin konsantrasyonu azalmakta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Glukokortikoidler</a:t>
            </a:r>
            <a:r>
              <a:rPr lang="tr-TR" dirty="0"/>
              <a:t> ayrıca </a:t>
            </a:r>
            <a:r>
              <a:rPr lang="tr-TR" dirty="0" err="1"/>
              <a:t>makrofaj</a:t>
            </a:r>
            <a:r>
              <a:rPr lang="tr-TR" dirty="0"/>
              <a:t> fonksiyonlarını da </a:t>
            </a:r>
            <a:r>
              <a:rPr lang="tr-TR" dirty="0" err="1"/>
              <a:t>inhibe</a:t>
            </a:r>
            <a:r>
              <a:rPr lang="tr-TR" dirty="0"/>
              <a:t> eder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43136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5972D3D-CA41-7E4D-A757-1A765061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01884"/>
            <a:ext cx="10552394" cy="5646515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Anti-</a:t>
            </a:r>
            <a:r>
              <a:rPr lang="tr-TR" dirty="0" err="1">
                <a:solidFill>
                  <a:srgbClr val="FF0000"/>
                </a:solidFill>
              </a:rPr>
              <a:t>inflamatuar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immünosupresif</a:t>
            </a:r>
            <a:r>
              <a:rPr lang="tr-TR" dirty="0">
                <a:solidFill>
                  <a:srgbClr val="FF0000"/>
                </a:solidFill>
              </a:rPr>
              <a:t>  etkiler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/>
              <a:t>Glukokortikoidler</a:t>
            </a:r>
            <a:r>
              <a:rPr lang="tr-TR" dirty="0"/>
              <a:t> ayrıca;</a:t>
            </a:r>
          </a:p>
          <a:p>
            <a:r>
              <a:rPr lang="tr-TR" dirty="0" err="1">
                <a:solidFill>
                  <a:srgbClr val="FF0000"/>
                </a:solidFill>
              </a:rPr>
              <a:t>fosfolipaz</a:t>
            </a:r>
            <a:r>
              <a:rPr lang="tr-TR" dirty="0">
                <a:solidFill>
                  <a:srgbClr val="FF0000"/>
                </a:solidFill>
              </a:rPr>
              <a:t> A</a:t>
            </a:r>
            <a:r>
              <a:rPr lang="tr-TR" baseline="-25000" dirty="0">
                <a:solidFill>
                  <a:srgbClr val="FF0000"/>
                </a:solidFill>
              </a:rPr>
              <a:t>2</a:t>
            </a:r>
            <a:r>
              <a:rPr lang="tr-TR" dirty="0">
                <a:solidFill>
                  <a:srgbClr val="FF0000"/>
                </a:solidFill>
              </a:rPr>
              <a:t>’yi </a:t>
            </a:r>
            <a:r>
              <a:rPr lang="tr-TR" dirty="0" err="1">
                <a:solidFill>
                  <a:srgbClr val="FF0000"/>
                </a:solidFill>
              </a:rPr>
              <a:t>inhibe</a:t>
            </a:r>
            <a:r>
              <a:rPr lang="tr-TR" dirty="0">
                <a:solidFill>
                  <a:srgbClr val="FF0000"/>
                </a:solidFill>
              </a:rPr>
              <a:t> etmekte </a:t>
            </a:r>
            <a:r>
              <a:rPr lang="tr-TR" dirty="0"/>
              <a:t>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araşidonik</a:t>
            </a:r>
            <a:r>
              <a:rPr lang="tr-TR" dirty="0"/>
              <a:t> asit sentezini azaltır</a:t>
            </a:r>
          </a:p>
          <a:p>
            <a:r>
              <a:rPr lang="tr-TR" dirty="0"/>
              <a:t>siklooksijenaz-2 (</a:t>
            </a:r>
            <a:r>
              <a:rPr lang="tr-TR" dirty="0" err="1"/>
              <a:t>prostaglandin</a:t>
            </a:r>
            <a:r>
              <a:rPr lang="tr-TR" dirty="0"/>
              <a:t> üretimi için gerekli enzim) ekspresyonunu azaltır </a:t>
            </a:r>
          </a:p>
          <a:p>
            <a:r>
              <a:rPr lang="tr-TR" dirty="0"/>
              <a:t>cilde direkt uygulandıklarında </a:t>
            </a:r>
            <a:r>
              <a:rPr lang="tr-TR" dirty="0" err="1"/>
              <a:t>mast</a:t>
            </a:r>
            <a:r>
              <a:rPr lang="tr-TR" dirty="0"/>
              <a:t> hücre </a:t>
            </a:r>
            <a:r>
              <a:rPr lang="tr-TR" dirty="0" err="1"/>
              <a:t>degranülasyonunu</a:t>
            </a:r>
            <a:r>
              <a:rPr lang="tr-TR" dirty="0"/>
              <a:t> baskılayarak </a:t>
            </a:r>
            <a:r>
              <a:rPr lang="tr-TR" dirty="0" err="1"/>
              <a:t>vazokonstriksiyona</a:t>
            </a:r>
            <a:r>
              <a:rPr lang="tr-TR" dirty="0"/>
              <a:t> neden olur</a:t>
            </a:r>
          </a:p>
          <a:p>
            <a:r>
              <a:rPr lang="tr-TR" dirty="0"/>
              <a:t>bazofiller ve </a:t>
            </a:r>
            <a:r>
              <a:rPr lang="tr-TR" dirty="0" err="1"/>
              <a:t>mast</a:t>
            </a:r>
            <a:r>
              <a:rPr lang="tr-TR" dirty="0"/>
              <a:t> hücreleri tarafından salınan </a:t>
            </a:r>
            <a:r>
              <a:rPr lang="tr-TR" dirty="0" err="1"/>
              <a:t>histamin</a:t>
            </a:r>
            <a:r>
              <a:rPr lang="tr-TR" dirty="0"/>
              <a:t> miktarını düşürerek </a:t>
            </a:r>
            <a:r>
              <a:rPr lang="tr-TR" dirty="0" err="1"/>
              <a:t>kapiller</a:t>
            </a:r>
            <a:r>
              <a:rPr lang="tr-TR" dirty="0"/>
              <a:t> </a:t>
            </a:r>
            <a:r>
              <a:rPr lang="tr-TR" dirty="0" err="1"/>
              <a:t>permeabiliteyi</a:t>
            </a:r>
            <a:r>
              <a:rPr lang="tr-TR" dirty="0"/>
              <a:t> azaltırlar</a:t>
            </a:r>
          </a:p>
          <a:p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367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Antiinflamatuvar</a:t>
            </a:r>
            <a:r>
              <a:rPr lang="tr-TR" dirty="0" smtClean="0"/>
              <a:t> etki: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Akut iltihapta rolü olan </a:t>
            </a:r>
            <a:r>
              <a:rPr lang="tr-TR" dirty="0" err="1" smtClean="0"/>
              <a:t>nötrofil</a:t>
            </a:r>
            <a:r>
              <a:rPr lang="tr-TR" dirty="0" smtClean="0"/>
              <a:t> lökosit, </a:t>
            </a:r>
            <a:r>
              <a:rPr lang="tr-TR" dirty="0" err="1" smtClean="0"/>
              <a:t>monosit</a:t>
            </a:r>
            <a:r>
              <a:rPr lang="tr-TR" dirty="0" smtClean="0"/>
              <a:t>, </a:t>
            </a:r>
            <a:r>
              <a:rPr lang="tr-TR" dirty="0" err="1" smtClean="0"/>
              <a:t>makrofajların</a:t>
            </a:r>
            <a:r>
              <a:rPr lang="tr-TR" dirty="0" smtClean="0"/>
              <a:t> </a:t>
            </a:r>
            <a:r>
              <a:rPr lang="tr-TR" dirty="0" err="1" smtClean="0"/>
              <a:t>inflamasyon</a:t>
            </a:r>
            <a:r>
              <a:rPr lang="tr-TR" dirty="0" smtClean="0"/>
              <a:t> alanına </a:t>
            </a:r>
            <a:r>
              <a:rPr lang="tr-TR" dirty="0" err="1" smtClean="0"/>
              <a:t>kemotaktik</a:t>
            </a:r>
            <a:r>
              <a:rPr lang="tr-TR" dirty="0" smtClean="0"/>
              <a:t> faktörlerin etkisi ile </a:t>
            </a:r>
            <a:r>
              <a:rPr lang="tr-TR" dirty="0" err="1" smtClean="0"/>
              <a:t>migrasyonunda</a:t>
            </a:r>
            <a:r>
              <a:rPr lang="tr-TR" dirty="0" smtClean="0"/>
              <a:t> rol oynayan adezyon moleküllerinin sentezini </a:t>
            </a:r>
            <a:r>
              <a:rPr lang="tr-TR" dirty="0" err="1" smtClean="0"/>
              <a:t>inhibe</a:t>
            </a:r>
            <a:r>
              <a:rPr lang="tr-TR" dirty="0" smtClean="0"/>
              <a:t> eder</a:t>
            </a:r>
          </a:p>
          <a:p>
            <a:r>
              <a:rPr lang="tr-TR" dirty="0" smtClean="0"/>
              <a:t>Gecikmiş alerji ve buna bağlı </a:t>
            </a:r>
            <a:r>
              <a:rPr lang="tr-TR" dirty="0" err="1" smtClean="0"/>
              <a:t>inflamasyon</a:t>
            </a:r>
            <a:r>
              <a:rPr lang="tr-TR" dirty="0" smtClean="0"/>
              <a:t> durumunda duyarlı hale gelmiş lenfositlerin </a:t>
            </a:r>
            <a:r>
              <a:rPr lang="tr-TR" dirty="0" err="1" smtClean="0"/>
              <a:t>inflamasyon</a:t>
            </a:r>
            <a:r>
              <a:rPr lang="tr-TR" dirty="0" smtClean="0"/>
              <a:t> alanında antijenle karşılaşması sonucu salgıladıkları </a:t>
            </a:r>
            <a:r>
              <a:rPr lang="tr-TR" dirty="0" err="1" smtClean="0"/>
              <a:t>makrofaj</a:t>
            </a:r>
            <a:r>
              <a:rPr lang="tr-TR" dirty="0" smtClean="0"/>
              <a:t> inhibitör faktöründen </a:t>
            </a:r>
            <a:r>
              <a:rPr lang="tr-TR" dirty="0" err="1" smtClean="0"/>
              <a:t>makrofajların</a:t>
            </a:r>
            <a:r>
              <a:rPr lang="tr-TR" dirty="0" smtClean="0"/>
              <a:t> etkilenmesini engeller</a:t>
            </a:r>
          </a:p>
          <a:p>
            <a:r>
              <a:rPr lang="tr-TR" dirty="0" err="1" smtClean="0"/>
              <a:t>Trombosit</a:t>
            </a:r>
            <a:r>
              <a:rPr lang="tr-TR" dirty="0" smtClean="0"/>
              <a:t> aktive edici faktörün sentez/</a:t>
            </a:r>
            <a:r>
              <a:rPr lang="tr-TR" dirty="0" err="1" smtClean="0"/>
              <a:t>salıverimesi</a:t>
            </a:r>
            <a:r>
              <a:rPr lang="tr-TR" dirty="0" smtClean="0"/>
              <a:t> ve </a:t>
            </a:r>
            <a:r>
              <a:rPr lang="tr-TR" dirty="0" err="1" smtClean="0"/>
              <a:t>efektör</a:t>
            </a:r>
            <a:r>
              <a:rPr lang="tr-TR" dirty="0" smtClean="0"/>
              <a:t> hücre üzerindeki etkisini </a:t>
            </a:r>
            <a:r>
              <a:rPr lang="tr-TR" dirty="0" err="1" smtClean="0"/>
              <a:t>inhibe</a:t>
            </a:r>
            <a:r>
              <a:rPr lang="tr-TR" dirty="0" smtClean="0"/>
              <a:t> eder</a:t>
            </a:r>
          </a:p>
          <a:p>
            <a:r>
              <a:rPr lang="tr-TR" dirty="0" err="1" smtClean="0"/>
              <a:t>Fibrinolizisi</a:t>
            </a:r>
            <a:r>
              <a:rPr lang="tr-TR" dirty="0" smtClean="0"/>
              <a:t> azaltır</a:t>
            </a:r>
          </a:p>
          <a:p>
            <a:r>
              <a:rPr lang="tr-TR" dirty="0" smtClean="0"/>
              <a:t>TNF-</a:t>
            </a:r>
            <a:r>
              <a:rPr lang="el-GR" dirty="0" smtClean="0">
                <a:latin typeface="Franklin Gothic Book"/>
              </a:rPr>
              <a:t>α</a:t>
            </a:r>
            <a:r>
              <a:rPr lang="tr-TR" dirty="0" smtClean="0">
                <a:latin typeface="Franklin Gothic Book"/>
              </a:rPr>
              <a:t> ve IL-1 gibi </a:t>
            </a:r>
            <a:r>
              <a:rPr lang="tr-TR" dirty="0" err="1" smtClean="0">
                <a:latin typeface="Franklin Gothic Book"/>
              </a:rPr>
              <a:t>proinflamatuvar</a:t>
            </a:r>
            <a:r>
              <a:rPr lang="tr-TR" dirty="0" smtClean="0">
                <a:latin typeface="Franklin Gothic Book"/>
              </a:rPr>
              <a:t> maddelerin yapımını </a:t>
            </a:r>
            <a:r>
              <a:rPr lang="tr-TR" dirty="0" err="1" smtClean="0">
                <a:latin typeface="Franklin Gothic Book"/>
              </a:rPr>
              <a:t>inhibe</a:t>
            </a:r>
            <a:r>
              <a:rPr lang="tr-TR" dirty="0" smtClean="0">
                <a:latin typeface="Franklin Gothic Book"/>
              </a:rPr>
              <a:t> eder</a:t>
            </a:r>
          </a:p>
          <a:p>
            <a:r>
              <a:rPr lang="tr-TR" dirty="0" err="1" smtClean="0">
                <a:latin typeface="Franklin Gothic Book"/>
              </a:rPr>
              <a:t>iNOS</a:t>
            </a:r>
            <a:r>
              <a:rPr lang="tr-TR" dirty="0" smtClean="0">
                <a:latin typeface="Franklin Gothic Book"/>
              </a:rPr>
              <a:t> indüklenmesini </a:t>
            </a:r>
            <a:r>
              <a:rPr lang="tr-TR" dirty="0" err="1" smtClean="0">
                <a:latin typeface="Franklin Gothic Book"/>
              </a:rPr>
              <a:t>inhibe</a:t>
            </a:r>
            <a:r>
              <a:rPr lang="tr-TR" dirty="0" smtClean="0">
                <a:latin typeface="Franklin Gothic Book"/>
              </a:rPr>
              <a:t> eder</a:t>
            </a:r>
          </a:p>
          <a:p>
            <a:r>
              <a:rPr lang="tr-TR" dirty="0" err="1" smtClean="0">
                <a:latin typeface="Franklin Gothic Book"/>
              </a:rPr>
              <a:t>İnflamasyonun</a:t>
            </a:r>
            <a:r>
              <a:rPr lang="tr-TR" dirty="0" smtClean="0">
                <a:latin typeface="Franklin Gothic Book"/>
              </a:rPr>
              <a:t> geç döneminde çeşitli büyüme faktörlerinin </a:t>
            </a:r>
            <a:r>
              <a:rPr lang="tr-TR" dirty="0" err="1" smtClean="0">
                <a:latin typeface="Franklin Gothic Book"/>
              </a:rPr>
              <a:t>mitojenik</a:t>
            </a:r>
            <a:r>
              <a:rPr lang="tr-TR" dirty="0" smtClean="0">
                <a:latin typeface="Franklin Gothic Book"/>
              </a:rPr>
              <a:t> etkilerini ve </a:t>
            </a:r>
            <a:r>
              <a:rPr lang="tr-TR" dirty="0" err="1" smtClean="0">
                <a:latin typeface="Franklin Gothic Book"/>
              </a:rPr>
              <a:t>proliferasyonu</a:t>
            </a:r>
            <a:r>
              <a:rPr lang="tr-TR" smtClean="0">
                <a:latin typeface="Franklin Gothic Book"/>
              </a:rPr>
              <a:t> önler</a:t>
            </a:r>
          </a:p>
          <a:p>
            <a:endParaRPr lang="tr-TR" dirty="0" smtClean="0">
              <a:latin typeface="Franklin Gothic Book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CD3AFF7-1D87-7249-B19C-C85A3F3B9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209" y="1331259"/>
            <a:ext cx="9131877" cy="419548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Diğer Etkiler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Sinir sistemi üzerinde önemli etkiler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Glukokortikoidler</a:t>
            </a:r>
            <a:r>
              <a:rPr lang="tr-TR" dirty="0"/>
              <a:t> yüksek miktarlarda uykusuzluk, </a:t>
            </a:r>
            <a:r>
              <a:rPr lang="tr-TR" dirty="0" err="1"/>
              <a:t>öfori</a:t>
            </a:r>
            <a:r>
              <a:rPr lang="tr-TR" dirty="0"/>
              <a:t> ve depresyon gibi davranış bozukluklarına neden olabilir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Yüksek dozlarda </a:t>
            </a:r>
            <a:r>
              <a:rPr lang="tr-TR" dirty="0" err="1"/>
              <a:t>intrakranial</a:t>
            </a:r>
            <a:r>
              <a:rPr lang="tr-TR" dirty="0"/>
              <a:t> basıncı artırabilmekte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4781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D0EA5D6-58D9-034A-B528-E250501CA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33378"/>
            <a:ext cx="10390349" cy="541502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Diğer Etkiler</a:t>
            </a:r>
          </a:p>
          <a:p>
            <a:endParaRPr lang="tr-TR" dirty="0"/>
          </a:p>
          <a:p>
            <a:r>
              <a:rPr lang="tr-TR" dirty="0" err="1"/>
              <a:t>Glukokortikoidler</a:t>
            </a:r>
            <a:r>
              <a:rPr lang="tr-TR" dirty="0"/>
              <a:t> kronik olarak verildiğinde hipofizden ACTH, büyüme hormonu,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stimüle</a:t>
            </a:r>
            <a:r>
              <a:rPr lang="tr-TR" dirty="0"/>
              <a:t> edici </a:t>
            </a:r>
            <a:r>
              <a:rPr lang="tr-TR" dirty="0" err="1"/>
              <a:t>hormonve</a:t>
            </a:r>
            <a:r>
              <a:rPr lang="tr-TR" dirty="0"/>
              <a:t> </a:t>
            </a:r>
            <a:r>
              <a:rPr lang="tr-TR" dirty="0" err="1"/>
              <a:t>luteinian</a:t>
            </a:r>
            <a:r>
              <a:rPr lang="tr-TR" dirty="0"/>
              <a:t> hormon salınımını baskılar</a:t>
            </a:r>
          </a:p>
          <a:p>
            <a:endParaRPr lang="tr-TR" dirty="0"/>
          </a:p>
          <a:p>
            <a:r>
              <a:rPr lang="tr-TR" dirty="0"/>
              <a:t>Yüksek dozları </a:t>
            </a:r>
            <a:r>
              <a:rPr lang="tr-TR" dirty="0" err="1"/>
              <a:t>peptik</a:t>
            </a:r>
            <a:r>
              <a:rPr lang="tr-TR" dirty="0"/>
              <a:t> ülserle ilişkili(</a:t>
            </a:r>
            <a:r>
              <a:rPr lang="tr-TR" i="1" dirty="0"/>
              <a:t>H. </a:t>
            </a:r>
            <a:r>
              <a:rPr lang="tr-TR" i="1" dirty="0" err="1"/>
              <a:t>Pylori</a:t>
            </a:r>
            <a:r>
              <a:rPr lang="tr-TR" dirty="0" err="1"/>
              <a:t>’ye</a:t>
            </a:r>
            <a:r>
              <a:rPr lang="tr-TR" i="1" dirty="0"/>
              <a:t> </a:t>
            </a:r>
            <a:r>
              <a:rPr lang="tr-TR" dirty="0"/>
              <a:t>karşı </a:t>
            </a:r>
            <a:r>
              <a:rPr lang="tr-TR" dirty="0" err="1"/>
              <a:t>immun</a:t>
            </a:r>
            <a:r>
              <a:rPr lang="tr-TR" dirty="0"/>
              <a:t> yanıtı baskıladığından)</a:t>
            </a:r>
          </a:p>
          <a:p>
            <a:endParaRPr lang="tr-TR" dirty="0"/>
          </a:p>
          <a:p>
            <a:r>
              <a:rPr lang="tr-TR" dirty="0"/>
              <a:t>Vücutta yağ dağılımının değişmesi; </a:t>
            </a:r>
            <a:r>
              <a:rPr lang="tr-TR" dirty="0" err="1"/>
              <a:t>viseral</a:t>
            </a:r>
            <a:r>
              <a:rPr lang="tr-TR" dirty="0"/>
              <a:t>, yüz, ense ve </a:t>
            </a:r>
            <a:r>
              <a:rPr lang="tr-TR" dirty="0" err="1"/>
              <a:t>supraklavikular</a:t>
            </a:r>
            <a:r>
              <a:rPr lang="tr-TR" dirty="0"/>
              <a:t> yağ miktarında artış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D vitaminin kalsiyum </a:t>
            </a:r>
            <a:r>
              <a:rPr lang="tr-TR" dirty="0" err="1"/>
              <a:t>absorbsiyonu</a:t>
            </a:r>
            <a:r>
              <a:rPr lang="tr-TR" dirty="0"/>
              <a:t> üzerindeki etkilerini </a:t>
            </a:r>
            <a:r>
              <a:rPr lang="tr-TR" dirty="0" err="1"/>
              <a:t>antagonize</a:t>
            </a:r>
            <a:r>
              <a:rPr lang="tr-TR" dirty="0"/>
              <a:t> eder</a:t>
            </a:r>
          </a:p>
        </p:txBody>
      </p:sp>
    </p:spTree>
    <p:extLst>
      <p:ext uri="{BB962C8B-B14F-4D97-AF65-F5344CB8AC3E}">
        <p14:creationId xmlns="" xmlns:p14="http://schemas.microsoft.com/office/powerpoint/2010/main" val="265819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hedefleri: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Adrenal hormonları tanımlamak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hormonların salgılanma desenini ve </a:t>
            </a:r>
            <a:r>
              <a:rPr lang="tr-TR" dirty="0" err="1" smtClean="0"/>
              <a:t>sirkadien</a:t>
            </a:r>
            <a:r>
              <a:rPr lang="tr-TR" dirty="0" smtClean="0"/>
              <a:t> </a:t>
            </a:r>
            <a:r>
              <a:rPr lang="tr-TR" dirty="0" err="1" smtClean="0"/>
              <a:t>ritm</a:t>
            </a:r>
            <a:r>
              <a:rPr lang="tr-TR" dirty="0" smtClean="0"/>
              <a:t> ile ilişkisini açıklamak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Glukokortikoid</a:t>
            </a:r>
            <a:r>
              <a:rPr lang="tr-TR" dirty="0" smtClean="0"/>
              <a:t> reseptörlerini ve sinyal yolağını açıklamak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hormonların fizyolojik etkilerini tanımlamak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hormonların </a:t>
            </a:r>
            <a:r>
              <a:rPr lang="tr-TR" dirty="0" err="1" smtClean="0"/>
              <a:t>permisif</a:t>
            </a:r>
            <a:r>
              <a:rPr lang="tr-TR" dirty="0" smtClean="0"/>
              <a:t> etkilerini tanımlamak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 </a:t>
            </a:r>
            <a:r>
              <a:rPr lang="tr-TR" dirty="0" err="1" smtClean="0"/>
              <a:t>defektlerine</a:t>
            </a:r>
            <a:r>
              <a:rPr lang="tr-TR" dirty="0" smtClean="0"/>
              <a:t> bağlı patolojileri tanımlamak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Tedavide kullanılan </a:t>
            </a:r>
            <a:r>
              <a:rPr lang="tr-TR" dirty="0" err="1" smtClean="0"/>
              <a:t>glukokortikoidleri</a:t>
            </a:r>
            <a:r>
              <a:rPr lang="tr-TR" dirty="0" smtClean="0"/>
              <a:t> açıklamak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Tedaviye bağlı </a:t>
            </a:r>
            <a:r>
              <a:rPr lang="tr-TR" dirty="0" err="1" smtClean="0"/>
              <a:t>advers</a:t>
            </a:r>
            <a:r>
              <a:rPr lang="tr-TR" dirty="0" smtClean="0"/>
              <a:t> etkileri tanımlamak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Mineralokortikoidlerin</a:t>
            </a:r>
            <a:r>
              <a:rPr lang="tr-TR" dirty="0" smtClean="0"/>
              <a:t> fizyolojik etkilerini, tedavide kullanılan formlarını, tedaviye bağlı </a:t>
            </a:r>
            <a:r>
              <a:rPr lang="tr-TR" dirty="0" err="1" smtClean="0"/>
              <a:t>advers</a:t>
            </a:r>
            <a:r>
              <a:rPr lang="tr-TR" dirty="0" smtClean="0"/>
              <a:t> etkileri tanımlamak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</a:t>
            </a:r>
            <a:r>
              <a:rPr lang="tr-TR" dirty="0" err="1" smtClean="0"/>
              <a:t>androjenleri</a:t>
            </a:r>
            <a:r>
              <a:rPr lang="tr-TR" dirty="0" smtClean="0"/>
              <a:t> tanımlamak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Adrenokortikal</a:t>
            </a:r>
            <a:r>
              <a:rPr lang="tr-TR" dirty="0" smtClean="0"/>
              <a:t> ajanların antagonistlerini tanımlamak</a:t>
            </a:r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2287B21-FFE3-1F44-AD51-731F5CA5A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864" y="1018572"/>
            <a:ext cx="8946541" cy="556549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Diğer Etkiler</a:t>
            </a:r>
          </a:p>
          <a:p>
            <a:endParaRPr lang="tr-TR" dirty="0"/>
          </a:p>
          <a:p>
            <a:r>
              <a:rPr lang="tr-TR" dirty="0" err="1"/>
              <a:t>Glukokortikoidler</a:t>
            </a:r>
            <a:r>
              <a:rPr lang="tr-TR" dirty="0"/>
              <a:t>, </a:t>
            </a:r>
            <a:r>
              <a:rPr lang="tr-TR" dirty="0" err="1"/>
              <a:t>trombosit</a:t>
            </a:r>
            <a:r>
              <a:rPr lang="tr-TR" dirty="0"/>
              <a:t> ve kırmızı hücre sayısını da artırır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Kortizol</a:t>
            </a:r>
            <a:r>
              <a:rPr lang="tr-TR" dirty="0"/>
              <a:t> eksikliği böbrek fonksiyonlarında bozulmaya neden olur(</a:t>
            </a:r>
            <a:r>
              <a:rPr lang="tr-TR" dirty="0" err="1"/>
              <a:t>vazopressin</a:t>
            </a:r>
            <a:r>
              <a:rPr lang="tr-TR" dirty="0"/>
              <a:t> </a:t>
            </a:r>
            <a:r>
              <a:rPr lang="tr-TR" dirty="0" err="1"/>
              <a:t>sekresyonunun</a:t>
            </a:r>
            <a:r>
              <a:rPr lang="tr-TR" dirty="0"/>
              <a:t> artması)</a:t>
            </a:r>
          </a:p>
          <a:p>
            <a:endParaRPr lang="tr-TR" dirty="0"/>
          </a:p>
          <a:p>
            <a:r>
              <a:rPr lang="tr-TR" dirty="0"/>
              <a:t>Fetüs akciğerlerinin gelişmesi üzerinde etkili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71894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43C6BE9-6BA5-BC46-A824-50B47251F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927" y="609601"/>
            <a:ext cx="9404723" cy="1202462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SENTETİK KORTİKOSTEROİDLER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B57F19C-07C7-5E4A-B765-E46BAF32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37" y="1286933"/>
            <a:ext cx="4031230" cy="484999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İnflamatuar</a:t>
            </a:r>
            <a:r>
              <a:rPr lang="tr-TR" dirty="0"/>
              <a:t>, immünolojik, hematolojik bozuklukların tedavisinde kullanılan önemli ilaçlar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Farmakokinetik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Genellikle kolik asitten sentezlenmekte</a:t>
            </a:r>
          </a:p>
          <a:p>
            <a:r>
              <a:rPr lang="tr-TR" dirty="0"/>
              <a:t>Oral yolla verildiğinde hızla ve tamamen </a:t>
            </a:r>
            <a:r>
              <a:rPr lang="tr-TR" dirty="0" err="1"/>
              <a:t>absorbe</a:t>
            </a:r>
            <a:r>
              <a:rPr lang="tr-TR" dirty="0"/>
              <a:t> olmakta</a:t>
            </a:r>
          </a:p>
        </p:txBody>
      </p:sp>
    </p:spTree>
    <p:extLst>
      <p:ext uri="{BB962C8B-B14F-4D97-AF65-F5344CB8AC3E}">
        <p14:creationId xmlns="" xmlns:p14="http://schemas.microsoft.com/office/powerpoint/2010/main" val="1285380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B57F19C-07C7-5E4A-B765-E46BAF32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026" y="1698168"/>
            <a:ext cx="5155633" cy="4947151"/>
          </a:xfrm>
        </p:spPr>
        <p:txBody>
          <a:bodyPr>
            <a:normAutofit lnSpcReduction="10000"/>
          </a:bodyPr>
          <a:lstStyle/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Farmakodinamik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Etkileri </a:t>
            </a:r>
            <a:r>
              <a:rPr lang="tr-TR" dirty="0" err="1"/>
              <a:t>kortizol</a:t>
            </a:r>
            <a:r>
              <a:rPr lang="tr-TR" dirty="0"/>
              <a:t> ile benzer</a:t>
            </a:r>
          </a:p>
          <a:p>
            <a:pPr algn="just"/>
            <a:r>
              <a:rPr lang="tr-TR" dirty="0"/>
              <a:t>Spesifik reseptör proteinlerine bağlanıp aynı etkiyi oluşturur  ama </a:t>
            </a:r>
            <a:r>
              <a:rPr lang="tr-TR" dirty="0" err="1"/>
              <a:t>glukokortikoid-mineralokortikoid</a:t>
            </a:r>
            <a:r>
              <a:rPr lang="tr-TR" dirty="0"/>
              <a:t> </a:t>
            </a:r>
            <a:r>
              <a:rPr lang="tr-TR" dirty="0" err="1"/>
              <a:t>potensleri</a:t>
            </a:r>
            <a:r>
              <a:rPr lang="tr-TR" dirty="0"/>
              <a:t> farklı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="" xmlns:a16="http://schemas.microsoft.com/office/drawing/2014/main" id="{BA61F151-5894-4E44-8C1F-7CB1BC13E378}"/>
              </a:ext>
            </a:extLst>
          </p:cNvPr>
          <p:cNvSpPr txBox="1">
            <a:spLocks/>
          </p:cNvSpPr>
          <p:nvPr/>
        </p:nvSpPr>
        <p:spPr>
          <a:xfrm>
            <a:off x="1004926" y="694168"/>
            <a:ext cx="9404723" cy="12024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>
                <a:solidFill>
                  <a:srgbClr val="FF0000"/>
                </a:solidFill>
              </a:rPr>
              <a:t>SENTETİK KORTİKOSTEROİDLER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758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519518"/>
            <a:ext cx="7304313" cy="51860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Adrenal Fonksiyon Bozukluğunun Tanı ve Tedavisi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1.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yetmezlik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Kronik (</a:t>
            </a:r>
            <a:r>
              <a:rPr lang="tr-TR" dirty="0" err="1">
                <a:solidFill>
                  <a:srgbClr val="FF0000"/>
                </a:solidFill>
              </a:rPr>
              <a:t>Addison</a:t>
            </a:r>
            <a:r>
              <a:rPr lang="tr-TR" dirty="0">
                <a:solidFill>
                  <a:srgbClr val="FF0000"/>
                </a:solidFill>
              </a:rPr>
              <a:t> hastalığı)</a:t>
            </a:r>
          </a:p>
          <a:p>
            <a:r>
              <a:rPr lang="tr-TR" dirty="0"/>
              <a:t>Zayıflık, kilo kaybı, bitkinlik, hipotansiyon, </a:t>
            </a:r>
            <a:r>
              <a:rPr lang="tr-TR" dirty="0" err="1"/>
              <a:t>hiperpigmentasyon</a:t>
            </a:r>
            <a:r>
              <a:rPr lang="tr-TR" dirty="0"/>
              <a:t> ve açlıkta kan </a:t>
            </a:r>
            <a:r>
              <a:rPr lang="tr-TR" dirty="0" err="1"/>
              <a:t>glukoz</a:t>
            </a:r>
            <a:r>
              <a:rPr lang="tr-TR" dirty="0"/>
              <a:t> düzeyini düzenleyememe durumları ile karakterize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Primer</a:t>
            </a:r>
            <a:r>
              <a:rPr lang="tr-TR" dirty="0">
                <a:solidFill>
                  <a:srgbClr val="FF0000"/>
                </a:solidFill>
              </a:rPr>
              <a:t> adrenal yetmezlikte</a:t>
            </a:r>
            <a:r>
              <a:rPr lang="tr-TR" dirty="0"/>
              <a:t>, 20-30 mg </a:t>
            </a:r>
            <a:r>
              <a:rPr lang="tr-TR" dirty="0" err="1"/>
              <a:t>hidrokortizon</a:t>
            </a:r>
            <a:r>
              <a:rPr lang="tr-TR" dirty="0"/>
              <a:t> verilmeli (streste artırılmalı), ek olarak, tuz tutucu bir hormonla (</a:t>
            </a:r>
            <a:r>
              <a:rPr lang="tr-TR" dirty="0" err="1"/>
              <a:t>fludrokortizon</a:t>
            </a:r>
            <a:r>
              <a:rPr lang="tr-TR" dirty="0"/>
              <a:t> gibi) desteklenmeli</a:t>
            </a:r>
          </a:p>
          <a:p>
            <a:endParaRPr lang="tr-TR" dirty="0"/>
          </a:p>
          <a:p>
            <a:r>
              <a:rPr lang="tr-TR" dirty="0"/>
              <a:t>Uzun etkili ve tuz tutucu olmayan </a:t>
            </a:r>
            <a:r>
              <a:rPr lang="tr-TR" dirty="0" err="1"/>
              <a:t>glukokortikoidler</a:t>
            </a:r>
            <a:r>
              <a:rPr lang="tr-TR" dirty="0"/>
              <a:t> bu hastalara uygulanmamalı!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C984BE2A-A423-4C45-8A29-47F9EFDD53EB}"/>
              </a:ext>
            </a:extLst>
          </p:cNvPr>
          <p:cNvSpPr txBox="1">
            <a:spLocks/>
          </p:cNvSpPr>
          <p:nvPr/>
        </p:nvSpPr>
        <p:spPr>
          <a:xfrm>
            <a:off x="659119" y="519758"/>
            <a:ext cx="9404723" cy="1105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</p:spTree>
    <p:extLst>
      <p:ext uri="{BB962C8B-B14F-4D97-AF65-F5344CB8AC3E}">
        <p14:creationId xmlns="" xmlns:p14="http://schemas.microsoft.com/office/powerpoint/2010/main" val="755651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1DEE247-BB3B-F84A-9602-9BF77CC6F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7" y="1035839"/>
            <a:ext cx="6564086" cy="54319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Adrenal Fonksiyon Bozukluğunun Tanı ve Tedavisi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1.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yetmezlik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Akut</a:t>
            </a:r>
          </a:p>
          <a:p>
            <a:pPr marL="0" indent="0" algn="just">
              <a:buNone/>
            </a:pPr>
            <a:r>
              <a:rPr lang="tr-TR" dirty="0"/>
              <a:t> Akut </a:t>
            </a:r>
            <a:r>
              <a:rPr lang="tr-TR" dirty="0" err="1"/>
              <a:t>adrenokortikal</a:t>
            </a:r>
            <a:r>
              <a:rPr lang="tr-TR" dirty="0"/>
              <a:t> yetmezlikte, tedavi hemen başlamalı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Yüksek miktarlarda </a:t>
            </a:r>
            <a:r>
              <a:rPr lang="tr-TR" dirty="0" err="1"/>
              <a:t>parenteral</a:t>
            </a:r>
            <a:r>
              <a:rPr lang="tr-TR" dirty="0"/>
              <a:t> </a:t>
            </a:r>
            <a:r>
              <a:rPr lang="tr-TR" dirty="0" err="1"/>
              <a:t>hidrokortizon</a:t>
            </a:r>
            <a:r>
              <a:rPr lang="tr-TR" dirty="0"/>
              <a:t>, ek olarak sıvı- elektrolit bozuklukları düzeltici tedavi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/>
              <a:t>hidrokortizon</a:t>
            </a:r>
            <a:r>
              <a:rPr lang="tr-TR" dirty="0"/>
              <a:t> sodyum </a:t>
            </a:r>
            <a:r>
              <a:rPr lang="tr-TR" dirty="0" err="1"/>
              <a:t>süksinat</a:t>
            </a:r>
            <a:r>
              <a:rPr lang="tr-TR" dirty="0"/>
              <a:t> ya da fosfat(100 mg) </a:t>
            </a:r>
            <a:r>
              <a:rPr lang="tr-TR" dirty="0" err="1"/>
              <a:t>intravenöz</a:t>
            </a:r>
            <a:r>
              <a:rPr lang="tr-TR" dirty="0"/>
              <a:t> olarak hasta stabil olana kadar verilmeli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286F2128-8B58-F94D-A745-B7E1A17D1D37}"/>
              </a:ext>
            </a:extLst>
          </p:cNvPr>
          <p:cNvSpPr txBox="1"/>
          <p:nvPr/>
        </p:nvSpPr>
        <p:spPr>
          <a:xfrm>
            <a:off x="10804070" y="5309364"/>
            <a:ext cx="1077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 err="1"/>
              <a:t>hrt.org</a:t>
            </a:r>
            <a:endParaRPr lang="tr-TR" sz="900" dirty="0"/>
          </a:p>
        </p:txBody>
      </p:sp>
    </p:spTree>
    <p:extLst>
      <p:ext uri="{BB962C8B-B14F-4D97-AF65-F5344CB8AC3E}">
        <p14:creationId xmlns="" xmlns:p14="http://schemas.microsoft.com/office/powerpoint/2010/main" val="2119640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8" y="1262740"/>
            <a:ext cx="7075714" cy="53775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hipo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hiper</a:t>
            </a:r>
            <a:r>
              <a:rPr lang="tr-TR" dirty="0">
                <a:solidFill>
                  <a:srgbClr val="FF0000"/>
                </a:solidFill>
              </a:rPr>
              <a:t> fonksiyon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</a:t>
            </a:r>
            <a:r>
              <a:rPr lang="tr-TR" dirty="0" err="1">
                <a:solidFill>
                  <a:srgbClr val="FF0000"/>
                </a:solidFill>
              </a:rPr>
              <a:t>Konjenital</a:t>
            </a:r>
            <a:r>
              <a:rPr lang="tr-TR" dirty="0">
                <a:solidFill>
                  <a:srgbClr val="FF0000"/>
                </a:solidFill>
              </a:rPr>
              <a:t> adrenal </a:t>
            </a:r>
            <a:r>
              <a:rPr lang="tr-TR" dirty="0" err="1">
                <a:solidFill>
                  <a:srgbClr val="FF0000"/>
                </a:solidFill>
              </a:rPr>
              <a:t>hiperplazi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Kortizol</a:t>
            </a:r>
            <a:r>
              <a:rPr lang="tr-TR" dirty="0"/>
              <a:t> sentezindeki </a:t>
            </a:r>
            <a:r>
              <a:rPr lang="tr-TR" dirty="0" err="1"/>
              <a:t>defektler</a:t>
            </a:r>
            <a:r>
              <a:rPr lang="tr-TR" dirty="0"/>
              <a:t> ile karakterize, </a:t>
            </a:r>
            <a:r>
              <a:rPr lang="tr-TR" dirty="0" err="1"/>
              <a:t>konjenital</a:t>
            </a:r>
            <a:r>
              <a:rPr lang="tr-TR" dirty="0"/>
              <a:t> adrenal </a:t>
            </a:r>
            <a:r>
              <a:rPr lang="tr-TR" dirty="0" err="1"/>
              <a:t>hiperplazi</a:t>
            </a:r>
            <a:r>
              <a:rPr lang="tr-TR" dirty="0"/>
              <a:t> açısından yüksek riskli gebeliklerde anneye </a:t>
            </a:r>
            <a:r>
              <a:rPr lang="tr-TR" dirty="0" err="1">
                <a:solidFill>
                  <a:srgbClr val="FF0000"/>
                </a:solidFill>
              </a:rPr>
              <a:t>deksametazon</a:t>
            </a:r>
            <a:r>
              <a:rPr lang="tr-TR" dirty="0"/>
              <a:t> uygulanması fetüsü koruyabilmekte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Konjenital</a:t>
            </a:r>
            <a:r>
              <a:rPr lang="tr-TR" dirty="0"/>
              <a:t> adrenal </a:t>
            </a:r>
            <a:r>
              <a:rPr lang="tr-TR" dirty="0" err="1"/>
              <a:t>hiperplazisi</a:t>
            </a:r>
            <a:r>
              <a:rPr lang="tr-TR" dirty="0"/>
              <a:t> olan </a:t>
            </a:r>
            <a:r>
              <a:rPr lang="tr-TR" dirty="0" err="1"/>
              <a:t>infant</a:t>
            </a:r>
            <a:r>
              <a:rPr lang="tr-TR" dirty="0"/>
              <a:t> uygun elektrolit çözeltileri ve stres dozlarında </a:t>
            </a:r>
            <a:r>
              <a:rPr lang="tr-TR" dirty="0" err="1"/>
              <a:t>intravenöz</a:t>
            </a:r>
            <a:r>
              <a:rPr lang="tr-TR" dirty="0"/>
              <a:t> </a:t>
            </a:r>
            <a:r>
              <a:rPr lang="tr-TR" dirty="0" err="1"/>
              <a:t>hidrokortizon</a:t>
            </a:r>
            <a:r>
              <a:rPr lang="tr-TR" dirty="0"/>
              <a:t> ile tedavi edilmeli (akut adrenal kriz)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Stabilize edildiğinde, </a:t>
            </a:r>
            <a:r>
              <a:rPr lang="tr-TR" dirty="0">
                <a:solidFill>
                  <a:srgbClr val="FF0000"/>
                </a:solidFill>
              </a:rPr>
              <a:t>oral </a:t>
            </a:r>
            <a:r>
              <a:rPr lang="tr-TR" dirty="0" err="1">
                <a:solidFill>
                  <a:srgbClr val="FF0000"/>
                </a:solidFill>
              </a:rPr>
              <a:t>hidrokortizon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(12-18 mg/m</a:t>
            </a:r>
            <a:r>
              <a:rPr lang="tr-TR" baseline="30000" dirty="0"/>
              <a:t>2</a:t>
            </a:r>
            <a:r>
              <a:rPr lang="tr-TR" dirty="0"/>
              <a:t>/d) eşit olmayan şekilde bölünmüş dozlar halinde uygulanmalı; </a:t>
            </a:r>
            <a:r>
              <a:rPr lang="tr-TR" dirty="0" err="1">
                <a:solidFill>
                  <a:srgbClr val="FF0000"/>
                </a:solidFill>
              </a:rPr>
              <a:t>fludrokortizon</a:t>
            </a:r>
            <a:r>
              <a:rPr lang="tr-TR" dirty="0"/>
              <a:t> da kan basıncını </a:t>
            </a:r>
            <a:r>
              <a:rPr lang="tr-TR" dirty="0" err="1"/>
              <a:t>normalize</a:t>
            </a:r>
            <a:r>
              <a:rPr lang="tr-TR" dirty="0"/>
              <a:t> etmek için verilmeli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637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262742"/>
            <a:ext cx="8534401" cy="5377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Kortizol</a:t>
            </a:r>
            <a:r>
              <a:rPr lang="tr-TR" dirty="0"/>
              <a:t> sentezindeki </a:t>
            </a:r>
            <a:r>
              <a:rPr lang="tr-TR" dirty="0" err="1"/>
              <a:t>defektler</a:t>
            </a:r>
            <a:r>
              <a:rPr lang="tr-TR" dirty="0"/>
              <a:t>, en yaygın olanı; </a:t>
            </a:r>
            <a:r>
              <a:rPr lang="el-GR" dirty="0"/>
              <a:t>21α-</a:t>
            </a:r>
            <a:r>
              <a:rPr lang="tr-TR" dirty="0" err="1"/>
              <a:t>hidroksilaz</a:t>
            </a:r>
            <a:r>
              <a:rPr lang="tr-TR" dirty="0"/>
              <a:t> aktivitesinde azalma ya da kayıp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Kortizol</a:t>
            </a:r>
            <a:r>
              <a:rPr lang="tr-TR" dirty="0"/>
              <a:t> sentezindeki azalma ACTH salınımında </a:t>
            </a:r>
            <a:r>
              <a:rPr lang="tr-TR" dirty="0" err="1"/>
              <a:t>kompensatuar</a:t>
            </a:r>
            <a:r>
              <a:rPr lang="tr-TR" dirty="0"/>
              <a:t> bir artışa yol açar, adrenal bez </a:t>
            </a:r>
            <a:r>
              <a:rPr lang="tr-TR" dirty="0" err="1"/>
              <a:t>hiperplastik</a:t>
            </a:r>
            <a:r>
              <a:rPr lang="tr-TR" dirty="0"/>
              <a:t> hale gelmekte ve yüksek miktarlarda </a:t>
            </a:r>
            <a:r>
              <a:rPr lang="tr-TR" dirty="0" err="1"/>
              <a:t>prekürsör</a:t>
            </a:r>
            <a:r>
              <a:rPr lang="tr-TR" dirty="0"/>
              <a:t> üretimine neden olur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515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7" y="1230087"/>
            <a:ext cx="5551714" cy="54755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hipo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hiper</a:t>
            </a:r>
            <a:r>
              <a:rPr lang="tr-TR" dirty="0">
                <a:solidFill>
                  <a:srgbClr val="FF0000"/>
                </a:solidFill>
              </a:rPr>
              <a:t> fonksiyon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Cushing</a:t>
            </a:r>
            <a:r>
              <a:rPr lang="tr-TR" dirty="0">
                <a:solidFill>
                  <a:srgbClr val="FF0000"/>
                </a:solidFill>
              </a:rPr>
              <a:t> sendromu</a:t>
            </a:r>
          </a:p>
          <a:p>
            <a:r>
              <a:rPr lang="tr-TR" dirty="0"/>
              <a:t>Genellikle ACTH-salgılayan hipofiz adenomu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bilateral</a:t>
            </a:r>
            <a:r>
              <a:rPr lang="tr-TR" dirty="0"/>
              <a:t> adrenal </a:t>
            </a:r>
            <a:r>
              <a:rPr lang="tr-TR" dirty="0" err="1"/>
              <a:t>hiperplazi</a:t>
            </a:r>
            <a:r>
              <a:rPr lang="tr-TR" dirty="0"/>
              <a:t> sonucunda oluşup </a:t>
            </a:r>
            <a:r>
              <a:rPr lang="tr-TR" dirty="0" err="1"/>
              <a:t>glukokortikoid</a:t>
            </a:r>
            <a:r>
              <a:rPr lang="tr-TR" dirty="0"/>
              <a:t> </a:t>
            </a:r>
            <a:r>
              <a:rPr lang="tr-TR" dirty="0" err="1"/>
              <a:t>sekresyonunda</a:t>
            </a:r>
            <a:r>
              <a:rPr lang="tr-TR" dirty="0"/>
              <a:t> artışa yol açar</a:t>
            </a:r>
          </a:p>
          <a:p>
            <a:r>
              <a:rPr lang="tr-TR" dirty="0"/>
              <a:t>Yuvarlak görünümlü </a:t>
            </a:r>
            <a:r>
              <a:rPr lang="tr-TR" dirty="0" err="1"/>
              <a:t>pletorik</a:t>
            </a:r>
            <a:r>
              <a:rPr lang="tr-TR" dirty="0"/>
              <a:t> bir yüz, gövdede yağlanma</a:t>
            </a:r>
          </a:p>
          <a:p>
            <a:r>
              <a:rPr lang="tr-TR" dirty="0"/>
              <a:t>Protein kaybı, kas erimesi, ciltte incelme, mor çizgiler, yara iyileşmesinde gecikme, osteoporoz</a:t>
            </a:r>
          </a:p>
          <a:p>
            <a:r>
              <a:rPr lang="tr-TR" dirty="0" err="1"/>
              <a:t>Mental</a:t>
            </a:r>
            <a:r>
              <a:rPr lang="tr-TR" dirty="0"/>
              <a:t> bozukluklar, hipertansiyon, </a:t>
            </a:r>
            <a:r>
              <a:rPr lang="tr-TR" dirty="0" err="1"/>
              <a:t>diabet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735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328057"/>
            <a:ext cx="7336971" cy="537754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Tümörün </a:t>
            </a:r>
            <a:r>
              <a:rPr lang="tr-TR" dirty="0"/>
              <a:t>cerrahi olarak çıkarılması, hipofiz tümörünün radyasyon ile tedavisi veya 2 adrenalin çıkarılması ile </a:t>
            </a:r>
            <a:r>
              <a:rPr lang="tr-TR" dirty="0">
                <a:solidFill>
                  <a:srgbClr val="FF0000"/>
                </a:solidFill>
              </a:rPr>
              <a:t>tedavi</a:t>
            </a:r>
          </a:p>
          <a:p>
            <a:pPr algn="just"/>
            <a:r>
              <a:rPr lang="tr-TR" dirty="0"/>
              <a:t>Hastalar cerrahi işlem sırasında ve sonrasında yüksek dozlarda </a:t>
            </a:r>
            <a:r>
              <a:rPr lang="tr-TR" dirty="0" err="1">
                <a:solidFill>
                  <a:srgbClr val="FF0000"/>
                </a:solidFill>
              </a:rPr>
              <a:t>kortizol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almalı (cerrahi günü, devamlı </a:t>
            </a:r>
            <a:r>
              <a:rPr lang="tr-TR" dirty="0" err="1"/>
              <a:t>infüzyon</a:t>
            </a:r>
            <a:r>
              <a:rPr lang="tr-TR" dirty="0"/>
              <a:t> şeklinde 300 mg’a kadar </a:t>
            </a:r>
            <a:r>
              <a:rPr lang="tr-TR" dirty="0" err="1">
                <a:solidFill>
                  <a:srgbClr val="FF0000"/>
                </a:solidFill>
              </a:rPr>
              <a:t>hidrokortizon</a:t>
            </a:r>
            <a:r>
              <a:rPr lang="tr-TR" dirty="0"/>
              <a:t>)</a:t>
            </a:r>
          </a:p>
          <a:p>
            <a:pPr algn="just"/>
            <a:r>
              <a:rPr lang="tr-TR" dirty="0"/>
              <a:t>Doz </a:t>
            </a:r>
            <a:r>
              <a:rPr lang="tr-TR" dirty="0" err="1"/>
              <a:t>replasman</a:t>
            </a:r>
            <a:r>
              <a:rPr lang="tr-TR" dirty="0"/>
              <a:t> düzeyine yavaşça düşürülmeli, dozun hızlı bir şekilde azaltılması ateş ve eklem ağrısına neden olabilir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="" xmlns:a16="http://schemas.microsoft.com/office/drawing/2014/main" id="{D8826D05-8E24-B846-B3E8-19B0DA3506DA}"/>
              </a:ext>
            </a:extLst>
          </p:cNvPr>
          <p:cNvSpPr txBox="1">
            <a:spLocks/>
          </p:cNvSpPr>
          <p:nvPr/>
        </p:nvSpPr>
        <p:spPr>
          <a:xfrm>
            <a:off x="1103312" y="413657"/>
            <a:ext cx="9404723" cy="1105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</p:spTree>
    <p:extLst>
      <p:ext uri="{BB962C8B-B14F-4D97-AF65-F5344CB8AC3E}">
        <p14:creationId xmlns="" xmlns:p14="http://schemas.microsoft.com/office/powerpoint/2010/main" val="101282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328057"/>
            <a:ext cx="11103428" cy="5377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hipo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hiper</a:t>
            </a:r>
            <a:r>
              <a:rPr lang="tr-TR" dirty="0">
                <a:solidFill>
                  <a:srgbClr val="FF0000"/>
                </a:solidFill>
              </a:rPr>
              <a:t> fonksiyon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c. </a:t>
            </a:r>
            <a:r>
              <a:rPr lang="tr-TR" dirty="0" err="1">
                <a:solidFill>
                  <a:srgbClr val="FF0000"/>
                </a:solidFill>
              </a:rPr>
              <a:t>Primer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jeneralize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glukokortikoid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direnci (</a:t>
            </a:r>
            <a:r>
              <a:rPr lang="tr-TR" dirty="0" err="1">
                <a:solidFill>
                  <a:srgbClr val="FF0000"/>
                </a:solidFill>
              </a:rPr>
              <a:t>Chrousos</a:t>
            </a:r>
            <a:r>
              <a:rPr lang="tr-TR" dirty="0">
                <a:solidFill>
                  <a:srgbClr val="FF0000"/>
                </a:solidFill>
              </a:rPr>
              <a:t> sendromu)</a:t>
            </a:r>
          </a:p>
          <a:p>
            <a:pPr algn="just"/>
            <a:r>
              <a:rPr lang="tr-TR" dirty="0"/>
              <a:t>Nadir görülen </a:t>
            </a:r>
            <a:r>
              <a:rPr lang="tr-TR" dirty="0" err="1"/>
              <a:t>sporadik</a:t>
            </a:r>
            <a:r>
              <a:rPr lang="tr-TR" dirty="0"/>
              <a:t> ya da </a:t>
            </a:r>
            <a:r>
              <a:rPr lang="tr-TR" dirty="0" err="1"/>
              <a:t>ailesek</a:t>
            </a:r>
            <a:r>
              <a:rPr lang="tr-TR" dirty="0"/>
              <a:t> genetik hastalık</a:t>
            </a:r>
          </a:p>
          <a:p>
            <a:pPr algn="just"/>
            <a:r>
              <a:rPr lang="tr-TR" dirty="0"/>
              <a:t>Genellikle </a:t>
            </a:r>
            <a:r>
              <a:rPr lang="tr-TR" dirty="0" err="1"/>
              <a:t>glukokortikoid</a:t>
            </a:r>
            <a:r>
              <a:rPr lang="tr-TR" dirty="0"/>
              <a:t> reseptör genini </a:t>
            </a:r>
            <a:r>
              <a:rPr lang="tr-TR" dirty="0" err="1"/>
              <a:t>inaktive</a:t>
            </a:r>
            <a:r>
              <a:rPr lang="tr-TR" dirty="0"/>
              <a:t> edici mutasyonlardan kaynaklanmakta</a:t>
            </a:r>
          </a:p>
          <a:p>
            <a:pPr algn="just"/>
            <a:r>
              <a:rPr lang="tr-TR" dirty="0" err="1"/>
              <a:t>Kompanse</a:t>
            </a:r>
            <a:r>
              <a:rPr lang="tr-TR" dirty="0"/>
              <a:t> etmek için, ACTH üretiminde artış (</a:t>
            </a:r>
            <a:r>
              <a:rPr lang="tr-TR" dirty="0" err="1"/>
              <a:t>hipotalamo</a:t>
            </a:r>
            <a:r>
              <a:rPr lang="tr-TR" dirty="0"/>
              <a:t>-</a:t>
            </a:r>
            <a:r>
              <a:rPr lang="tr-TR" dirty="0" err="1"/>
              <a:t>hipofizer</a:t>
            </a:r>
            <a:r>
              <a:rPr lang="tr-TR" dirty="0"/>
              <a:t>-adrenal aksın aşırı aktivasyonu), </a:t>
            </a:r>
            <a:r>
              <a:rPr lang="tr-TR" dirty="0" err="1"/>
              <a:t>kortizol</a:t>
            </a:r>
            <a:r>
              <a:rPr lang="tr-TR" dirty="0"/>
              <a:t> ve </a:t>
            </a:r>
            <a:r>
              <a:rPr lang="tr-TR" dirty="0" err="1"/>
              <a:t>kortikosteron</a:t>
            </a:r>
            <a:r>
              <a:rPr lang="tr-TR" dirty="0"/>
              <a:t> gibi </a:t>
            </a:r>
            <a:r>
              <a:rPr lang="tr-TR" dirty="0" err="1"/>
              <a:t>kortizol</a:t>
            </a:r>
            <a:r>
              <a:rPr lang="tr-TR" dirty="0"/>
              <a:t> </a:t>
            </a:r>
            <a:r>
              <a:rPr lang="tr-TR" dirty="0" err="1"/>
              <a:t>prekürsörlerinin</a:t>
            </a:r>
            <a:r>
              <a:rPr lang="tr-TR" dirty="0"/>
              <a:t> ve adrenal </a:t>
            </a:r>
            <a:r>
              <a:rPr lang="tr-TR" dirty="0" err="1"/>
              <a:t>androjenlerin</a:t>
            </a:r>
            <a:r>
              <a:rPr lang="tr-TR" dirty="0"/>
              <a:t> düzeylerinde artış görülmekte</a:t>
            </a:r>
          </a:p>
          <a:p>
            <a:pPr algn="just"/>
            <a:r>
              <a:rPr lang="tr-TR" dirty="0" err="1"/>
              <a:t>Mineralokortikoid</a:t>
            </a:r>
            <a:r>
              <a:rPr lang="tr-TR" dirty="0"/>
              <a:t> aktivitesi olmayan </a:t>
            </a:r>
            <a:r>
              <a:rPr lang="tr-TR" dirty="0" err="1"/>
              <a:t>deksametazon</a:t>
            </a:r>
            <a:r>
              <a:rPr lang="tr-TR" dirty="0"/>
              <a:t> gibi sentetik </a:t>
            </a:r>
            <a:r>
              <a:rPr lang="tr-TR" dirty="0" err="1"/>
              <a:t>glukokortikoidlerin</a:t>
            </a:r>
            <a:r>
              <a:rPr lang="tr-TR" dirty="0"/>
              <a:t> yüksek dozları ile tedavi edilmekte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054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İçeriği: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Adrenal hormonlar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hormonların salgılanma deseni ve </a:t>
            </a:r>
            <a:r>
              <a:rPr lang="tr-TR" dirty="0" err="1" smtClean="0"/>
              <a:t>sirkadien</a:t>
            </a:r>
            <a:r>
              <a:rPr lang="tr-TR" dirty="0" smtClean="0"/>
              <a:t> ritmi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Glukokortikoid</a:t>
            </a:r>
            <a:r>
              <a:rPr lang="tr-TR" dirty="0" smtClean="0"/>
              <a:t> </a:t>
            </a:r>
            <a:r>
              <a:rPr lang="tr-TR" dirty="0" err="1" smtClean="0"/>
              <a:t>reseptörlerive</a:t>
            </a:r>
            <a:r>
              <a:rPr lang="tr-TR" dirty="0" smtClean="0"/>
              <a:t> sinyal yolağı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hormonların fizyolojik etkileri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hormonların </a:t>
            </a:r>
            <a:r>
              <a:rPr lang="tr-TR" dirty="0" err="1" smtClean="0"/>
              <a:t>permisif</a:t>
            </a:r>
            <a:r>
              <a:rPr lang="tr-TR" dirty="0" smtClean="0"/>
              <a:t> etkileri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hormon </a:t>
            </a:r>
            <a:r>
              <a:rPr lang="tr-TR" dirty="0" err="1" smtClean="0"/>
              <a:t>defektlerine</a:t>
            </a:r>
            <a:r>
              <a:rPr lang="tr-TR" dirty="0" smtClean="0"/>
              <a:t> bağlı patolojiler</a:t>
            </a:r>
          </a:p>
          <a:p>
            <a:pPr marL="514350" indent="-514350">
              <a:buAutoNum type="arabicPeriod"/>
            </a:pPr>
            <a:r>
              <a:rPr lang="tr-TR" dirty="0" smtClean="0"/>
              <a:t>Tedavide kullanılan </a:t>
            </a:r>
            <a:r>
              <a:rPr lang="tr-TR" dirty="0" err="1" smtClean="0"/>
              <a:t>glukokortikoidler</a:t>
            </a:r>
            <a:r>
              <a:rPr lang="tr-TR" dirty="0" smtClean="0"/>
              <a:t>, kullanım şekilleri, </a:t>
            </a:r>
            <a:r>
              <a:rPr lang="tr-TR" dirty="0" err="1" smtClean="0"/>
              <a:t>advers</a:t>
            </a:r>
            <a:r>
              <a:rPr lang="tr-TR" dirty="0" smtClean="0"/>
              <a:t> etkileri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Mineralokortikoidlerin</a:t>
            </a:r>
            <a:r>
              <a:rPr lang="tr-TR" dirty="0" smtClean="0"/>
              <a:t> fizyolojik etkileri, tedavide kullanılan formları, tedaviye bağlı </a:t>
            </a:r>
            <a:r>
              <a:rPr lang="tr-TR" dirty="0" err="1" smtClean="0"/>
              <a:t>advers</a:t>
            </a:r>
            <a:r>
              <a:rPr lang="tr-TR" dirty="0" smtClean="0"/>
              <a:t> etkileri </a:t>
            </a:r>
          </a:p>
          <a:p>
            <a:pPr marL="514350" indent="-514350">
              <a:buAutoNum type="arabicPeriod"/>
            </a:pPr>
            <a:r>
              <a:rPr lang="tr-TR" dirty="0" smtClean="0"/>
              <a:t>Adrenal </a:t>
            </a:r>
            <a:r>
              <a:rPr lang="tr-TR" dirty="0" err="1" smtClean="0"/>
              <a:t>androjenler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Adrenokortikal</a:t>
            </a:r>
            <a:r>
              <a:rPr lang="tr-TR" dirty="0" smtClean="0"/>
              <a:t> ajanların antagonistleri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EE33476-5B69-744E-942A-A0EDE435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720BEE-F125-F749-BAB1-74D8C260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328057"/>
            <a:ext cx="9963749" cy="537754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/>
              <a:t> 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hipo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hiper</a:t>
            </a:r>
            <a:r>
              <a:rPr lang="tr-TR" dirty="0">
                <a:solidFill>
                  <a:srgbClr val="FF0000"/>
                </a:solidFill>
              </a:rPr>
              <a:t> fonksiyon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d. </a:t>
            </a:r>
            <a:r>
              <a:rPr lang="tr-TR" dirty="0" err="1">
                <a:solidFill>
                  <a:srgbClr val="FF0000"/>
                </a:solidFill>
              </a:rPr>
              <a:t>Aldosteronizm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Genellikle aşırı </a:t>
            </a:r>
            <a:r>
              <a:rPr lang="tr-TR" dirty="0" err="1"/>
              <a:t>aldosteron</a:t>
            </a:r>
            <a:r>
              <a:rPr lang="tr-TR" dirty="0"/>
              <a:t> üretimi, </a:t>
            </a:r>
            <a:r>
              <a:rPr lang="tr-TR" dirty="0" err="1"/>
              <a:t>hiperplastik</a:t>
            </a:r>
            <a:r>
              <a:rPr lang="tr-TR" dirty="0"/>
              <a:t> bezlerin anormal </a:t>
            </a:r>
            <a:r>
              <a:rPr lang="tr-TR" dirty="0" err="1"/>
              <a:t>sekresyonu</a:t>
            </a:r>
            <a:r>
              <a:rPr lang="tr-TR" dirty="0"/>
              <a:t> veya </a:t>
            </a:r>
            <a:r>
              <a:rPr lang="tr-TR" dirty="0" err="1"/>
              <a:t>malign</a:t>
            </a:r>
            <a:r>
              <a:rPr lang="tr-TR" dirty="0"/>
              <a:t> bir tümörden kaynaklanır</a:t>
            </a:r>
          </a:p>
          <a:p>
            <a:pPr algn="just"/>
            <a:r>
              <a:rPr lang="tr-TR" dirty="0"/>
              <a:t>Hipertansiyon, güçsüzlük</a:t>
            </a:r>
            <a:r>
              <a:rPr lang="tr-TR" dirty="0" smtClean="0"/>
              <a:t>,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/>
              <a:t>potasyum </a:t>
            </a:r>
            <a:r>
              <a:rPr lang="tr-TR" dirty="0" smtClean="0"/>
              <a:t>kaybına bağlı </a:t>
            </a:r>
            <a:r>
              <a:rPr lang="tr-TR" dirty="0" err="1" smtClean="0"/>
              <a:t>tetani</a:t>
            </a:r>
            <a:r>
              <a:rPr lang="tr-TR" dirty="0" smtClean="0"/>
              <a:t>, </a:t>
            </a:r>
            <a:r>
              <a:rPr lang="tr-TR" dirty="0" err="1"/>
              <a:t>hipokalemi</a:t>
            </a:r>
            <a:r>
              <a:rPr lang="tr-TR" dirty="0"/>
              <a:t>, </a:t>
            </a:r>
            <a:r>
              <a:rPr lang="tr-TR" dirty="0" err="1"/>
              <a:t>alkaloz</a:t>
            </a:r>
            <a:r>
              <a:rPr lang="tr-TR" dirty="0"/>
              <a:t>, serum sodyum konsantrasyonlarında artış</a:t>
            </a:r>
          </a:p>
          <a:p>
            <a:pPr algn="just"/>
            <a:r>
              <a:rPr lang="tr-TR" dirty="0"/>
              <a:t>Hastaların plazma renin aktivitesi ve </a:t>
            </a:r>
            <a:r>
              <a:rPr lang="tr-TR" dirty="0" err="1"/>
              <a:t>angiotensin</a:t>
            </a:r>
            <a:r>
              <a:rPr lang="tr-TR" dirty="0"/>
              <a:t> II düzeyleri düşüktür</a:t>
            </a:r>
          </a:p>
          <a:p>
            <a:pPr algn="just"/>
            <a:r>
              <a:rPr lang="tr-TR" dirty="0"/>
              <a:t>Orta derecede bozukluklarda, değerlendirmede potasyum düzeyleri kullanılırsa, tanı gözden kaçırılabilir, ama tanıda artan  plazma </a:t>
            </a:r>
            <a:r>
              <a:rPr lang="tr-TR" dirty="0" err="1"/>
              <a:t>aldosteron</a:t>
            </a:r>
            <a:r>
              <a:rPr lang="tr-TR" dirty="0"/>
              <a:t>/renin oranı da kullanılabilir</a:t>
            </a:r>
          </a:p>
          <a:p>
            <a:pPr algn="just"/>
            <a:r>
              <a:rPr lang="tr-TR" dirty="0"/>
              <a:t>Hastalar </a:t>
            </a:r>
            <a:r>
              <a:rPr lang="tr-TR" dirty="0" err="1"/>
              <a:t>spirinolakton</a:t>
            </a:r>
            <a:r>
              <a:rPr lang="tr-TR" dirty="0"/>
              <a:t> ile tedavi edildiğinde genellikle iyileşmekte</a:t>
            </a:r>
          </a:p>
        </p:txBody>
      </p:sp>
    </p:spTree>
    <p:extLst>
      <p:ext uri="{BB962C8B-B14F-4D97-AF65-F5344CB8AC3E}">
        <p14:creationId xmlns="" xmlns:p14="http://schemas.microsoft.com/office/powerpoint/2010/main" val="1906424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101071AA-94B8-F346-B0D2-E09974D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200425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A76DE9-09F3-B64A-9E4D-CD5F7657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72" y="1306286"/>
            <a:ext cx="10163402" cy="52904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Adrenal Fonksiyon Bozukluğunun Tanı ve Tedavisi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 err="1">
                <a:solidFill>
                  <a:srgbClr val="FF0000"/>
                </a:solidFill>
              </a:rPr>
              <a:t>Glukokortikoidlerin</a:t>
            </a:r>
            <a:r>
              <a:rPr lang="tr-TR" dirty="0">
                <a:solidFill>
                  <a:srgbClr val="FF0000"/>
                </a:solidFill>
              </a:rPr>
              <a:t> tanı amaçlı kullanımı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Belirli bir hormonun kaynağını tanımlamak ya da hormonun üretiminin ACTH tarafından etkilenip etkilenmediğini belirlemek için ACTH üretiminin baskılanması gerekmekte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Tanı amaçlı, </a:t>
            </a:r>
            <a:r>
              <a:rPr lang="tr-TR" dirty="0" err="1">
                <a:solidFill>
                  <a:srgbClr val="FF0000"/>
                </a:solidFill>
              </a:rPr>
              <a:t>deksametazon</a:t>
            </a:r>
            <a:r>
              <a:rPr lang="tr-TR" dirty="0"/>
              <a:t> gibi </a:t>
            </a:r>
            <a:r>
              <a:rPr lang="tr-TR" dirty="0" err="1"/>
              <a:t>potent</a:t>
            </a:r>
            <a:r>
              <a:rPr lang="tr-TR" dirty="0"/>
              <a:t> bir madde kullanılmak avantajlı (küçük miktarlarda kullanıldığında bile kan ya da idrardaki hormon tayinlerinde karışıklığa neden olmaz)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11307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101071AA-94B8-F346-B0D2-E09974D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A76DE9-09F3-B64A-9E4D-CD5F7657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85" y="1386620"/>
            <a:ext cx="7026330" cy="52904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Deksametazon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supresyon</a:t>
            </a:r>
            <a:r>
              <a:rPr lang="tr-TR" dirty="0">
                <a:solidFill>
                  <a:srgbClr val="FF0000"/>
                </a:solidFill>
              </a:rPr>
              <a:t> testi </a:t>
            </a:r>
            <a:r>
              <a:rPr lang="tr-TR" dirty="0" err="1">
                <a:solidFill>
                  <a:srgbClr val="FF0000"/>
                </a:solidFill>
              </a:rPr>
              <a:t>Cushings</a:t>
            </a:r>
            <a:r>
              <a:rPr lang="tr-TR" dirty="0">
                <a:solidFill>
                  <a:srgbClr val="FF0000"/>
                </a:solidFill>
              </a:rPr>
              <a:t> sendromunun tanısında</a:t>
            </a:r>
            <a:r>
              <a:rPr lang="tr-TR" dirty="0"/>
              <a:t> ve psikiyatrik rahatsızlıkların ayırıcı tanısında kullanılmakta</a:t>
            </a:r>
          </a:p>
          <a:p>
            <a:pPr algn="just"/>
            <a:r>
              <a:rPr lang="tr-TR" dirty="0" err="1"/>
              <a:t>Anksiyete</a:t>
            </a:r>
            <a:r>
              <a:rPr lang="tr-TR" dirty="0"/>
              <a:t>, depresyon ve alkolizmden kaynaklanan </a:t>
            </a:r>
            <a:r>
              <a:rPr lang="tr-TR" dirty="0" err="1"/>
              <a:t>hiperkortizolizmi</a:t>
            </a:r>
            <a:r>
              <a:rPr lang="tr-TR" dirty="0"/>
              <a:t> (</a:t>
            </a:r>
            <a:r>
              <a:rPr lang="tr-TR" dirty="0" err="1"/>
              <a:t>psödo-Cushing</a:t>
            </a:r>
            <a:r>
              <a:rPr lang="tr-TR" dirty="0"/>
              <a:t> sendromu) esas  </a:t>
            </a:r>
            <a:r>
              <a:rPr lang="tr-TR" dirty="0" err="1"/>
              <a:t>Cushing</a:t>
            </a:r>
            <a:r>
              <a:rPr lang="tr-TR" dirty="0"/>
              <a:t> sendromundan ayırt etmek için </a:t>
            </a:r>
            <a:r>
              <a:rPr lang="tr-TR" dirty="0" err="1"/>
              <a:t>deksametazon</a:t>
            </a:r>
            <a:r>
              <a:rPr lang="tr-TR" dirty="0"/>
              <a:t> (2 gün boyunca 6 saatte bir oral olarak 0.5 mg) ve ardından standart bir </a:t>
            </a:r>
            <a:r>
              <a:rPr lang="tr-TR" dirty="0" err="1"/>
              <a:t>kortikotropin</a:t>
            </a:r>
            <a:r>
              <a:rPr lang="tr-TR" dirty="0"/>
              <a:t>- salıverici hormon (CRH) testini (son </a:t>
            </a:r>
            <a:r>
              <a:rPr lang="tr-TR" dirty="0" err="1"/>
              <a:t>deksametazon</a:t>
            </a:r>
            <a:r>
              <a:rPr lang="tr-TR" dirty="0"/>
              <a:t> dozundan 2 saat sonra </a:t>
            </a:r>
            <a:r>
              <a:rPr lang="tr-TR" dirty="0" err="1"/>
              <a:t>bolus</a:t>
            </a:r>
            <a:r>
              <a:rPr lang="tr-TR" dirty="0"/>
              <a:t> </a:t>
            </a:r>
            <a:r>
              <a:rPr lang="tr-TR" dirty="0" err="1"/>
              <a:t>intravenöz</a:t>
            </a:r>
            <a:r>
              <a:rPr lang="tr-TR" dirty="0"/>
              <a:t> </a:t>
            </a:r>
            <a:r>
              <a:rPr lang="tr-TR" dirty="0" err="1"/>
              <a:t>infüzyon</a:t>
            </a:r>
            <a:r>
              <a:rPr lang="tr-TR" dirty="0"/>
              <a:t> olarak verilen 1 mg/kg) içeren kombine test uygulaması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92433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="" xmlns:a16="http://schemas.microsoft.com/office/drawing/2014/main" id="{101071AA-94B8-F346-B0D2-E09974DC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A76DE9-09F3-B64A-9E4D-CD5F7657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72" y="1306287"/>
            <a:ext cx="10793114" cy="49881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İdrarda yüksek serbest </a:t>
            </a:r>
            <a:r>
              <a:rPr lang="tr-TR" dirty="0" err="1"/>
              <a:t>kortizol</a:t>
            </a:r>
            <a:r>
              <a:rPr lang="tr-TR" dirty="0"/>
              <a:t> bulgusu ile </a:t>
            </a:r>
            <a:r>
              <a:rPr lang="tr-TR" dirty="0" err="1"/>
              <a:t>Cushing</a:t>
            </a:r>
            <a:r>
              <a:rPr lang="tr-TR" dirty="0"/>
              <a:t> sendromunun doğrulandığı hastalarda yüksek dozlarda </a:t>
            </a:r>
            <a:r>
              <a:rPr lang="tr-TR" dirty="0" err="1"/>
              <a:t>deksametazon</a:t>
            </a:r>
            <a:r>
              <a:rPr lang="tr-TR" dirty="0"/>
              <a:t> ile </a:t>
            </a:r>
            <a:r>
              <a:rPr lang="tr-TR" dirty="0" err="1"/>
              <a:t>supresyon</a:t>
            </a:r>
            <a:r>
              <a:rPr lang="tr-TR" dirty="0"/>
              <a:t> yapılmakta ve </a:t>
            </a:r>
            <a:r>
              <a:rPr lang="tr-TR" dirty="0" err="1"/>
              <a:t>Cushing</a:t>
            </a:r>
            <a:r>
              <a:rPr lang="tr-TR" dirty="0"/>
              <a:t> sendromlu hastalar ile </a:t>
            </a:r>
            <a:r>
              <a:rPr lang="tr-TR" dirty="0" err="1"/>
              <a:t>steroid</a:t>
            </a:r>
            <a:r>
              <a:rPr lang="tr-TR" dirty="0"/>
              <a:t> üreten tümörler veya </a:t>
            </a:r>
            <a:r>
              <a:rPr lang="tr-TR" dirty="0" err="1"/>
              <a:t>ektopik</a:t>
            </a:r>
            <a:r>
              <a:rPr lang="tr-TR" dirty="0"/>
              <a:t> ACTH sendromu olanlar hastalar ayırt edilebilmekte</a:t>
            </a:r>
          </a:p>
          <a:p>
            <a:pPr marL="0" indent="0" algn="just">
              <a:buNone/>
            </a:pPr>
            <a:r>
              <a:rPr lang="tr-TR" dirty="0"/>
              <a:t> </a:t>
            </a:r>
          </a:p>
          <a:p>
            <a:pPr algn="just"/>
            <a:r>
              <a:rPr lang="tr-TR" dirty="0" err="1"/>
              <a:t>Cushing</a:t>
            </a:r>
            <a:r>
              <a:rPr lang="tr-TR" dirty="0"/>
              <a:t> sendromlu hastalarda </a:t>
            </a:r>
            <a:r>
              <a:rPr lang="tr-TR" dirty="0" err="1">
                <a:solidFill>
                  <a:srgbClr val="FF0000"/>
                </a:solidFill>
              </a:rPr>
              <a:t>deksametazon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ile hormon seviyelerinde %50 azalma; </a:t>
            </a:r>
            <a:r>
              <a:rPr lang="tr-TR" dirty="0" err="1"/>
              <a:t>supresyon</a:t>
            </a:r>
            <a:r>
              <a:rPr lang="tr-TR" dirty="0"/>
              <a:t> oluşmayan hastalarda ise </a:t>
            </a:r>
            <a:r>
              <a:rPr lang="tr-TR" dirty="0" err="1">
                <a:solidFill>
                  <a:srgbClr val="FF0000"/>
                </a:solidFill>
              </a:rPr>
              <a:t>kortizol</a:t>
            </a:r>
            <a:r>
              <a:rPr lang="tr-TR" dirty="0">
                <a:solidFill>
                  <a:srgbClr val="FF0000"/>
                </a:solidFill>
              </a:rPr>
              <a:t> üreten bir adrenal tümör varlığında ACTH seviyesi düşük, </a:t>
            </a:r>
            <a:r>
              <a:rPr lang="tr-TR" dirty="0" err="1">
                <a:solidFill>
                  <a:srgbClr val="FF0000"/>
                </a:solidFill>
              </a:rPr>
              <a:t>ektopik</a:t>
            </a:r>
            <a:r>
              <a:rPr lang="tr-TR" dirty="0">
                <a:solidFill>
                  <a:srgbClr val="FF0000"/>
                </a:solidFill>
              </a:rPr>
              <a:t> ACTH üreten tümör varlığında yüksek </a:t>
            </a:r>
          </a:p>
        </p:txBody>
      </p:sp>
    </p:spTree>
    <p:extLst>
      <p:ext uri="{BB962C8B-B14F-4D97-AF65-F5344CB8AC3E}">
        <p14:creationId xmlns="" xmlns:p14="http://schemas.microsoft.com/office/powerpoint/2010/main" val="2291729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1D4187BC-3763-5948-812A-3A42F926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13657"/>
            <a:ext cx="9404723" cy="110586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6A6CBF4-092D-984C-887E-188A7E603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84" y="1519518"/>
            <a:ext cx="7964488" cy="492482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Kortikosteroidler</a:t>
            </a:r>
            <a:r>
              <a:rPr lang="tr-TR" dirty="0">
                <a:solidFill>
                  <a:srgbClr val="FF0000"/>
                </a:solidFill>
              </a:rPr>
              <a:t> ve Fetüste Akciğer </a:t>
            </a:r>
            <a:r>
              <a:rPr lang="tr-TR" dirty="0" err="1">
                <a:solidFill>
                  <a:srgbClr val="FF0000"/>
                </a:solidFill>
              </a:rPr>
              <a:t>Maturasyonunun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Stimülasyonu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Fetüste akciğer </a:t>
            </a:r>
            <a:r>
              <a:rPr lang="tr-TR" dirty="0" err="1"/>
              <a:t>matürasyonu</a:t>
            </a:r>
            <a:r>
              <a:rPr lang="tr-TR" dirty="0"/>
              <a:t> </a:t>
            </a:r>
            <a:r>
              <a:rPr lang="tr-TR" dirty="0" err="1"/>
              <a:t>kortizol</a:t>
            </a:r>
            <a:r>
              <a:rPr lang="tr-TR" dirty="0"/>
              <a:t> salgılanması ile düzenlenmekte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Annenin yüksek dozlarda </a:t>
            </a:r>
            <a:r>
              <a:rPr lang="tr-TR" dirty="0" err="1"/>
              <a:t>glukokortikoid</a:t>
            </a:r>
            <a:r>
              <a:rPr lang="tr-TR" dirty="0"/>
              <a:t> ile tedavisi, </a:t>
            </a:r>
            <a:r>
              <a:rPr lang="tr-TR" dirty="0" err="1"/>
              <a:t>premature</a:t>
            </a:r>
            <a:r>
              <a:rPr lang="tr-TR" dirty="0"/>
              <a:t> bebeklerde solunum </a:t>
            </a:r>
            <a:r>
              <a:rPr lang="tr-TR" dirty="0" err="1"/>
              <a:t>distres</a:t>
            </a:r>
            <a:r>
              <a:rPr lang="tr-TR" dirty="0"/>
              <a:t> sendrom </a:t>
            </a:r>
            <a:r>
              <a:rPr lang="tr-TR" dirty="0" err="1"/>
              <a:t>insidansını</a:t>
            </a:r>
            <a:r>
              <a:rPr lang="tr-TR" dirty="0"/>
              <a:t> azaltır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Doğumun 34. haftadan önce bekleniyorsa, 12 mg im </a:t>
            </a:r>
            <a:r>
              <a:rPr lang="tr-TR" dirty="0" err="1"/>
              <a:t>betametazonu</a:t>
            </a:r>
            <a:r>
              <a:rPr lang="tr-TR" dirty="0"/>
              <a:t> takiben 18-24 saat sonra ek bir doz daha verilir (</a:t>
            </a:r>
            <a:r>
              <a:rPr lang="tr-TR" dirty="0" err="1">
                <a:solidFill>
                  <a:srgbClr val="FF0000"/>
                </a:solidFill>
              </a:rPr>
              <a:t>Betametazon</a:t>
            </a:r>
            <a:r>
              <a:rPr lang="tr-TR" dirty="0"/>
              <a:t>, plasentadan fetüse daha fazla miktarda geçişe izin vermekte, </a:t>
            </a:r>
            <a:r>
              <a:rPr lang="tr-TR" dirty="0" err="1"/>
              <a:t>maternal</a:t>
            </a:r>
            <a:r>
              <a:rPr lang="tr-TR" dirty="0"/>
              <a:t> proteine bağlanması ve </a:t>
            </a:r>
            <a:r>
              <a:rPr lang="tr-TR" dirty="0" err="1"/>
              <a:t>plasental</a:t>
            </a:r>
            <a:r>
              <a:rPr lang="tr-TR" dirty="0"/>
              <a:t> metabolizma oranı </a:t>
            </a:r>
            <a:r>
              <a:rPr lang="tr-TR" dirty="0" err="1"/>
              <a:t>kortizolden</a:t>
            </a:r>
            <a:r>
              <a:rPr lang="tr-TR" dirty="0"/>
              <a:t> düşük)</a:t>
            </a:r>
          </a:p>
        </p:txBody>
      </p:sp>
    </p:spTree>
    <p:extLst>
      <p:ext uri="{BB962C8B-B14F-4D97-AF65-F5344CB8AC3E}">
        <p14:creationId xmlns="" xmlns:p14="http://schemas.microsoft.com/office/powerpoint/2010/main" val="1865165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B705780E-9AA5-D540-9FC3-2CF6198A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EC7E1F3-8583-4342-A239-CAC6DE414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759004"/>
            <a:ext cx="7870373" cy="53448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C. </a:t>
            </a:r>
            <a:r>
              <a:rPr lang="tr-TR" dirty="0" err="1">
                <a:solidFill>
                  <a:srgbClr val="FF0000"/>
                </a:solidFill>
              </a:rPr>
              <a:t>Kortikosteroidler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Nonadrenal</a:t>
            </a:r>
            <a:r>
              <a:rPr lang="tr-TR" dirty="0">
                <a:solidFill>
                  <a:srgbClr val="FF0000"/>
                </a:solidFill>
              </a:rPr>
              <a:t> Bozukluklar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Sentetik </a:t>
            </a:r>
            <a:r>
              <a:rPr lang="tr-TR" dirty="0" err="1"/>
              <a:t>kortikosteroidler</a:t>
            </a:r>
            <a:r>
              <a:rPr lang="tr-TR" dirty="0"/>
              <a:t>, çeşitli hastalık gruplarının tedavisinde de yararlıdır (</a:t>
            </a:r>
            <a:r>
              <a:rPr lang="tr-TR" dirty="0" err="1"/>
              <a:t>inflamatuar</a:t>
            </a:r>
            <a:r>
              <a:rPr lang="tr-TR" dirty="0"/>
              <a:t> ve </a:t>
            </a:r>
            <a:r>
              <a:rPr lang="tr-TR" dirty="0" err="1"/>
              <a:t>immun</a:t>
            </a:r>
            <a:r>
              <a:rPr lang="tr-TR" dirty="0"/>
              <a:t> yanıtları baskılama ve lökosit fonksiyonlarını değiştirme yetenekleri nedeniyle)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hastalığın semptomlarının konak yanıtına bağlı olduğu bozukluklarda etkili</a:t>
            </a:r>
          </a:p>
        </p:txBody>
      </p:sp>
    </p:spTree>
    <p:extLst>
      <p:ext uri="{BB962C8B-B14F-4D97-AF65-F5344CB8AC3E}">
        <p14:creationId xmlns="" xmlns:p14="http://schemas.microsoft.com/office/powerpoint/2010/main" val="4095295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B705780E-9AA5-D540-9FC3-2CF6198A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KLİNİK FARMAKOLOJİ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EC7E1F3-8583-4342-A239-CAC6DE414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317172"/>
            <a:ext cx="11146972" cy="534488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Kronik tedavi dikkatle yapılmalıdır, hastalığı genel olarak kontrol altına almak için </a:t>
            </a:r>
            <a:r>
              <a:rPr lang="tr-TR" dirty="0" err="1">
                <a:solidFill>
                  <a:srgbClr val="FF0000"/>
                </a:solidFill>
              </a:rPr>
              <a:t>prednizon</a:t>
            </a:r>
            <a:r>
              <a:rPr lang="tr-TR" dirty="0"/>
              <a:t> ve </a:t>
            </a:r>
            <a:r>
              <a:rPr lang="tr-TR" dirty="0" err="1">
                <a:solidFill>
                  <a:srgbClr val="FF0000"/>
                </a:solidFill>
              </a:rPr>
              <a:t>prednizolon</a:t>
            </a:r>
            <a:r>
              <a:rPr lang="tr-TR" dirty="0"/>
              <a:t> gibi </a:t>
            </a:r>
            <a:r>
              <a:rPr lang="tr-TR" dirty="0">
                <a:solidFill>
                  <a:srgbClr val="FF0000"/>
                </a:solidFill>
              </a:rPr>
              <a:t>orta etkili </a:t>
            </a:r>
            <a:r>
              <a:rPr lang="tr-TR" dirty="0" err="1"/>
              <a:t>glukokortikoidler</a:t>
            </a:r>
            <a:r>
              <a:rPr lang="tr-TR" dirty="0"/>
              <a:t> kullanılmalı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Mümkünse, </a:t>
            </a:r>
            <a:r>
              <a:rPr lang="tr-TR" dirty="0">
                <a:solidFill>
                  <a:srgbClr val="FF0000"/>
                </a:solidFill>
              </a:rPr>
              <a:t>alternatif-gün</a:t>
            </a:r>
            <a:r>
              <a:rPr lang="tr-TR" dirty="0"/>
              <a:t> tedavisi kullanılmalı, tedavi dozu </a:t>
            </a:r>
            <a:r>
              <a:rPr lang="tr-TR" dirty="0">
                <a:solidFill>
                  <a:srgbClr val="FF0000"/>
                </a:solidFill>
              </a:rPr>
              <a:t>aniden azaltılmamalı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Uzun süreli tedavilerde, göğüs filmi ve tüberkülin testi yapmak gerekli, </a:t>
            </a:r>
            <a:r>
              <a:rPr lang="tr-TR" dirty="0" err="1">
                <a:solidFill>
                  <a:srgbClr val="FF0000"/>
                </a:solidFill>
              </a:rPr>
              <a:t>glukokortikoid</a:t>
            </a:r>
            <a:r>
              <a:rPr lang="tr-TR" dirty="0">
                <a:solidFill>
                  <a:srgbClr val="FF0000"/>
                </a:solidFill>
              </a:rPr>
              <a:t> tedavisi </a:t>
            </a:r>
            <a:r>
              <a:rPr lang="tr-TR" dirty="0" err="1">
                <a:solidFill>
                  <a:srgbClr val="FF0000"/>
                </a:solidFill>
              </a:rPr>
              <a:t>dormant</a:t>
            </a:r>
            <a:r>
              <a:rPr lang="tr-TR" dirty="0">
                <a:solidFill>
                  <a:srgbClr val="FF0000"/>
                </a:solidFill>
              </a:rPr>
              <a:t> tüberkülozu </a:t>
            </a:r>
            <a:r>
              <a:rPr lang="tr-TR" dirty="0" err="1">
                <a:solidFill>
                  <a:srgbClr val="FF0000"/>
                </a:solidFill>
              </a:rPr>
              <a:t>reaktive</a:t>
            </a:r>
            <a:r>
              <a:rPr lang="tr-TR" dirty="0">
                <a:solidFill>
                  <a:srgbClr val="FF0000"/>
                </a:solidFill>
              </a:rPr>
              <a:t> edebilir</a:t>
            </a:r>
          </a:p>
          <a:p>
            <a:pPr algn="just"/>
            <a:endParaRPr lang="tr-TR" dirty="0"/>
          </a:p>
          <a:p>
            <a:pPr algn="just"/>
            <a:r>
              <a:rPr lang="tr-TR" dirty="0">
                <a:solidFill>
                  <a:srgbClr val="FF0000"/>
                </a:solidFill>
              </a:rPr>
              <a:t>Diyabet, </a:t>
            </a:r>
            <a:r>
              <a:rPr lang="tr-TR" dirty="0" err="1">
                <a:solidFill>
                  <a:srgbClr val="FF0000"/>
                </a:solidFill>
              </a:rPr>
              <a:t>peptik</a:t>
            </a:r>
            <a:r>
              <a:rPr lang="tr-TR" dirty="0">
                <a:solidFill>
                  <a:srgbClr val="FF0000"/>
                </a:solidFill>
              </a:rPr>
              <a:t> ülser, osteoporoz ve psikolojik rahatsızlıklar</a:t>
            </a:r>
            <a:r>
              <a:rPr lang="tr-TR" dirty="0"/>
              <a:t> göz önünde bulundurulmalı ve </a:t>
            </a:r>
            <a:r>
              <a:rPr lang="tr-TR" dirty="0" err="1">
                <a:solidFill>
                  <a:srgbClr val="FF0000"/>
                </a:solidFill>
              </a:rPr>
              <a:t>kardiyovasküler</a:t>
            </a:r>
            <a:r>
              <a:rPr lang="tr-TR" dirty="0">
                <a:solidFill>
                  <a:srgbClr val="FF0000"/>
                </a:solidFill>
              </a:rPr>
              <a:t> fonksiyon</a:t>
            </a:r>
            <a:r>
              <a:rPr lang="tr-TR" dirty="0"/>
              <a:t> takibi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95684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1C5886C-9739-2B4D-A0AE-E42CB523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65832"/>
            <a:ext cx="11049000" cy="4195481"/>
          </a:xfrm>
        </p:spPr>
        <p:txBody>
          <a:bodyPr/>
          <a:lstStyle/>
          <a:p>
            <a:pPr algn="just"/>
            <a:r>
              <a:rPr lang="tr-TR" dirty="0" err="1"/>
              <a:t>Glukokortikoidler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transplantasyon sonrası </a:t>
            </a:r>
            <a:r>
              <a:rPr lang="tr-TR" dirty="0" err="1">
                <a:solidFill>
                  <a:srgbClr val="FF0000"/>
                </a:solidFill>
              </a:rPr>
              <a:t>rejeksiyon</a:t>
            </a:r>
            <a:r>
              <a:rPr lang="tr-TR" dirty="0">
                <a:solidFill>
                  <a:srgbClr val="FF0000"/>
                </a:solidFill>
              </a:rPr>
              <a:t> tedavisinde</a:t>
            </a:r>
            <a:r>
              <a:rPr lang="tr-TR" dirty="0"/>
              <a:t> de  kullanılır (</a:t>
            </a:r>
            <a:r>
              <a:rPr lang="tr-TR" dirty="0" err="1"/>
              <a:t>transplante</a:t>
            </a:r>
            <a:r>
              <a:rPr lang="tr-TR" dirty="0"/>
              <a:t> edilen dokudaki antijen ekspresyonunu azaltarak, </a:t>
            </a:r>
            <a:r>
              <a:rPr lang="tr-TR" dirty="0" err="1"/>
              <a:t>revaskülarizasyonu</a:t>
            </a:r>
            <a:r>
              <a:rPr lang="tr-TR" dirty="0"/>
              <a:t> geciktirerek, </a:t>
            </a:r>
            <a:r>
              <a:rPr lang="tr-TR" dirty="0" err="1"/>
              <a:t>sitotoksik</a:t>
            </a:r>
            <a:r>
              <a:rPr lang="tr-TR" dirty="0"/>
              <a:t> T lenfositlerin duyarlılığını ve </a:t>
            </a:r>
            <a:r>
              <a:rPr lang="tr-TR" dirty="0" err="1"/>
              <a:t>primer</a:t>
            </a:r>
            <a:r>
              <a:rPr lang="tr-TR" dirty="0"/>
              <a:t> antikor oluşturan hücrelerin oluşumunu engelleyerek).</a:t>
            </a:r>
          </a:p>
        </p:txBody>
      </p:sp>
    </p:spTree>
    <p:extLst>
      <p:ext uri="{BB962C8B-B14F-4D97-AF65-F5344CB8AC3E}">
        <p14:creationId xmlns="" xmlns:p14="http://schemas.microsoft.com/office/powerpoint/2010/main" val="2401482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12A6914-F0DF-C045-9373-707B0F67D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756557"/>
            <a:ext cx="6944259" cy="53448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Glukokortikoidlerin</a:t>
            </a:r>
            <a:r>
              <a:rPr lang="tr-TR" dirty="0"/>
              <a:t> yan etkileri </a:t>
            </a:r>
            <a:r>
              <a:rPr lang="tr-TR" dirty="0" err="1"/>
              <a:t>hormonal</a:t>
            </a:r>
            <a:r>
              <a:rPr lang="tr-TR" dirty="0"/>
              <a:t> etkilerinden kaynaklanmaktadır (</a:t>
            </a:r>
            <a:r>
              <a:rPr lang="tr-TR" dirty="0" err="1">
                <a:solidFill>
                  <a:srgbClr val="FF0000"/>
                </a:solidFill>
              </a:rPr>
              <a:t>iatrojenik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Cushing</a:t>
            </a:r>
            <a:r>
              <a:rPr lang="tr-TR" dirty="0"/>
              <a:t> sendromuna yol açar)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Glukokortikoidler</a:t>
            </a:r>
            <a:r>
              <a:rPr lang="tr-TR" dirty="0"/>
              <a:t> kısa süre (&lt;2 hafta) için kullanıldığında, ciddi yan etkiler sık değildir, ancak uykusuzluk, davranış değişiklikleri (özellikle </a:t>
            </a:r>
            <a:r>
              <a:rPr lang="tr-TR" dirty="0" err="1"/>
              <a:t>hipomani</a:t>
            </a:r>
            <a:r>
              <a:rPr lang="tr-TR" dirty="0"/>
              <a:t>) ve akut </a:t>
            </a:r>
            <a:r>
              <a:rPr lang="tr-TR" dirty="0" err="1"/>
              <a:t>peptik</a:t>
            </a:r>
            <a:r>
              <a:rPr lang="tr-TR" dirty="0"/>
              <a:t> ülser gibi yan etkiler sadece birkaç günlük tedaviden sonra bile görülebilir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Akut </a:t>
            </a:r>
            <a:r>
              <a:rPr lang="tr-TR" dirty="0" err="1"/>
              <a:t>pankreatit</a:t>
            </a:r>
            <a:r>
              <a:rPr lang="tr-TR" dirty="0"/>
              <a:t>, yüksek doz </a:t>
            </a:r>
            <a:r>
              <a:rPr lang="tr-TR" dirty="0" err="1"/>
              <a:t>glukokortikoidlerin</a:t>
            </a:r>
            <a:r>
              <a:rPr lang="tr-TR" dirty="0"/>
              <a:t> nadir görülen ama ciddi bir yan etkisidir</a:t>
            </a:r>
          </a:p>
        </p:txBody>
      </p:sp>
    </p:spTree>
    <p:extLst>
      <p:ext uri="{BB962C8B-B14F-4D97-AF65-F5344CB8AC3E}">
        <p14:creationId xmlns="" xmlns:p14="http://schemas.microsoft.com/office/powerpoint/2010/main" val="52168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500743"/>
            <a:ext cx="8283614" cy="585651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</a:t>
            </a:r>
            <a:r>
              <a:rPr lang="tr-TR" dirty="0" err="1">
                <a:solidFill>
                  <a:srgbClr val="FF0000"/>
                </a:solidFill>
              </a:rPr>
              <a:t>Metabolik</a:t>
            </a:r>
            <a:r>
              <a:rPr lang="tr-TR" dirty="0">
                <a:solidFill>
                  <a:srgbClr val="FF0000"/>
                </a:solidFill>
              </a:rPr>
              <a:t> Etkiler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2 haftadan daha uzun süre günlük 100 mg ya da daha fazla </a:t>
            </a:r>
            <a:r>
              <a:rPr lang="tr-TR" dirty="0" err="1"/>
              <a:t>hidrokortizon</a:t>
            </a:r>
            <a:r>
              <a:rPr lang="tr-TR" dirty="0"/>
              <a:t> verilen hastaların çoğunda      </a:t>
            </a:r>
            <a:r>
              <a:rPr lang="tr-TR" dirty="0" err="1">
                <a:solidFill>
                  <a:srgbClr val="FF0000"/>
                </a:solidFill>
              </a:rPr>
              <a:t>iatrojenik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Cushing</a:t>
            </a:r>
            <a:r>
              <a:rPr lang="tr-TR" dirty="0">
                <a:solidFill>
                  <a:srgbClr val="FF0000"/>
                </a:solidFill>
              </a:rPr>
              <a:t> sendromu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Yüzde, genellikle yuvarlaklaşma, şişlik, yağ birikimi ve </a:t>
            </a:r>
            <a:r>
              <a:rPr lang="tr-TR" dirty="0" err="1"/>
              <a:t>pletora</a:t>
            </a:r>
            <a:r>
              <a:rPr lang="tr-TR" dirty="0"/>
              <a:t> (</a:t>
            </a:r>
            <a:r>
              <a:rPr lang="tr-TR" dirty="0" err="1"/>
              <a:t>aydede</a:t>
            </a:r>
            <a:r>
              <a:rPr lang="tr-TR" dirty="0"/>
              <a:t> yüz)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Yağ, </a:t>
            </a:r>
            <a:r>
              <a:rPr lang="tr-TR" dirty="0" err="1"/>
              <a:t>ekstremitelerden</a:t>
            </a:r>
            <a:r>
              <a:rPr lang="tr-TR" dirty="0"/>
              <a:t> gövdeye, boynun arkasına ve </a:t>
            </a:r>
            <a:r>
              <a:rPr lang="tr-TR" dirty="0" err="1"/>
              <a:t>supraklaviküler</a:t>
            </a:r>
            <a:r>
              <a:rPr lang="tr-TR" dirty="0"/>
              <a:t> çukura dağılma eğiliminde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Yüz, uyluk ve gövde üzerinde kıllanmanın artması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Steroid</a:t>
            </a:r>
            <a:r>
              <a:rPr lang="tr-TR" dirty="0"/>
              <a:t> kaynaklı akne, uykusuzluk ve iştah artışı</a:t>
            </a:r>
          </a:p>
        </p:txBody>
      </p:sp>
    </p:spTree>
    <p:extLst>
      <p:ext uri="{BB962C8B-B14F-4D97-AF65-F5344CB8AC3E}">
        <p14:creationId xmlns="" xmlns:p14="http://schemas.microsoft.com/office/powerpoint/2010/main" val="62912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FFDF584-6C09-DD48-AD51-A079F6EB2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589" y="1410559"/>
            <a:ext cx="8771841" cy="49090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Adrenokortikal</a:t>
            </a:r>
            <a:r>
              <a:rPr lang="tr-TR" dirty="0"/>
              <a:t> hormonlar (</a:t>
            </a:r>
            <a:r>
              <a:rPr lang="tr-TR" dirty="0" err="1"/>
              <a:t>steroid</a:t>
            </a:r>
            <a:r>
              <a:rPr lang="tr-TR" dirty="0"/>
              <a:t> moleküller), </a:t>
            </a:r>
            <a:r>
              <a:rPr lang="tr-TR" dirty="0">
                <a:solidFill>
                  <a:srgbClr val="FF0000"/>
                </a:solidFill>
              </a:rPr>
              <a:t>adrenal korteks </a:t>
            </a:r>
            <a:r>
              <a:rPr lang="tr-TR" dirty="0"/>
              <a:t>tarafından üretilmekte ve salınmakta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Adrenal fonksiyon </a:t>
            </a:r>
            <a:r>
              <a:rPr lang="tr-TR" dirty="0">
                <a:solidFill>
                  <a:srgbClr val="FF0000"/>
                </a:solidFill>
              </a:rPr>
              <a:t>tanı ve tedavisi </a:t>
            </a:r>
            <a:r>
              <a:rPr lang="tr-TR" dirty="0"/>
              <a:t>için doğal ve sentetik </a:t>
            </a:r>
            <a:r>
              <a:rPr lang="tr-TR" dirty="0" err="1"/>
              <a:t>kortikosteroidler</a:t>
            </a:r>
            <a:r>
              <a:rPr lang="tr-TR" dirty="0"/>
              <a:t> kullanılmakta </a:t>
            </a:r>
            <a:r>
              <a:rPr lang="tr-TR" dirty="0" smtClean="0"/>
              <a:t>(ayrıca, </a:t>
            </a:r>
            <a:r>
              <a:rPr lang="tr-TR" dirty="0" err="1" smtClean="0">
                <a:solidFill>
                  <a:srgbClr val="FF0000"/>
                </a:solidFill>
              </a:rPr>
              <a:t>inflamatuar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ve immünolojik hastalıkların tedavisi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Kortikotropin</a:t>
            </a:r>
            <a:r>
              <a:rPr lang="tr-TR" dirty="0">
                <a:solidFill>
                  <a:srgbClr val="FF0000"/>
                </a:solidFill>
              </a:rPr>
              <a:t> (ACTH) </a:t>
            </a:r>
            <a:r>
              <a:rPr lang="tr-TR" dirty="0"/>
              <a:t>salınımı </a:t>
            </a:r>
            <a:r>
              <a:rPr lang="tr-TR" dirty="0" err="1"/>
              <a:t>adrenokortikal</a:t>
            </a:r>
            <a:r>
              <a:rPr lang="tr-TR" dirty="0"/>
              <a:t> </a:t>
            </a:r>
            <a:r>
              <a:rPr lang="tr-TR" dirty="0" err="1"/>
              <a:t>steroidlerin</a:t>
            </a:r>
            <a:r>
              <a:rPr lang="tr-TR" dirty="0"/>
              <a:t> salgılanmasını kontrol etmekte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277956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</a:t>
            </a:r>
            <a:r>
              <a:rPr lang="tr-TR" dirty="0" err="1">
                <a:solidFill>
                  <a:srgbClr val="FF0000"/>
                </a:solidFill>
              </a:rPr>
              <a:t>Metabolik</a:t>
            </a:r>
            <a:r>
              <a:rPr lang="tr-TR" dirty="0">
                <a:solidFill>
                  <a:srgbClr val="FF0000"/>
                </a:solidFill>
              </a:rPr>
              <a:t> Etkiler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Proteinin yıkımının devamı ve aminoasitlerin glikoz üretimi yolağına kayması insülin ihtiyacını artırır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Hastalarda kilo alımı, </a:t>
            </a:r>
            <a:r>
              <a:rPr lang="tr-TR" dirty="0" err="1"/>
              <a:t>viseral</a:t>
            </a:r>
            <a:r>
              <a:rPr lang="tr-TR" dirty="0"/>
              <a:t> yağ birikimi, </a:t>
            </a:r>
            <a:r>
              <a:rPr lang="tr-TR" dirty="0" err="1"/>
              <a:t>miyopati</a:t>
            </a:r>
            <a:r>
              <a:rPr lang="tr-TR" dirty="0"/>
              <a:t> ve kas erimesi, ciltte incelme, </a:t>
            </a:r>
            <a:r>
              <a:rPr lang="tr-TR" dirty="0" err="1"/>
              <a:t>stria</a:t>
            </a:r>
            <a:r>
              <a:rPr lang="tr-TR" dirty="0"/>
              <a:t> ve morarma; </a:t>
            </a:r>
            <a:r>
              <a:rPr lang="tr-TR" dirty="0" err="1"/>
              <a:t>hiperglisemi</a:t>
            </a:r>
            <a:r>
              <a:rPr lang="tr-TR" dirty="0"/>
              <a:t>, osteoporoz, diyabet ve aseptik kalça nekrozu oluşmakta, yara iyileşmesinde gecikme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Diyabet oluştuğunda, diyet ve insülin ile tedavi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Genel olarak, </a:t>
            </a:r>
            <a:r>
              <a:rPr lang="tr-TR" dirty="0" err="1"/>
              <a:t>kortikosteroidlerle</a:t>
            </a:r>
            <a:r>
              <a:rPr lang="tr-TR" dirty="0"/>
              <a:t> tedavi edilen hastalara yüksek protein ve potasyumla zenginleştirilmiş diyet verilmeli</a:t>
            </a:r>
          </a:p>
        </p:txBody>
      </p:sp>
    </p:spTree>
    <p:extLst>
      <p:ext uri="{BB962C8B-B14F-4D97-AF65-F5344CB8AC3E}">
        <p14:creationId xmlns="" xmlns:p14="http://schemas.microsoft.com/office/powerpoint/2010/main" val="13288817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Diğer Komplikasyonlar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Peptik</a:t>
            </a:r>
            <a:r>
              <a:rPr lang="tr-TR" dirty="0"/>
              <a:t> ülser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bakteriyel ve mantar enfeksiyonları ile ilgili klinik bulgular </a:t>
            </a:r>
            <a:r>
              <a:rPr lang="tr-TR" dirty="0" err="1"/>
              <a:t>kortikosteroidler</a:t>
            </a:r>
            <a:r>
              <a:rPr lang="tr-TR" dirty="0"/>
              <a:t> tarafından maskelenebilir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Uzun etkili </a:t>
            </a:r>
            <a:r>
              <a:rPr lang="tr-TR" dirty="0" err="1"/>
              <a:t>glukokortikoidlerle</a:t>
            </a:r>
            <a:r>
              <a:rPr lang="tr-TR" dirty="0"/>
              <a:t> tedavi edilen hastalarda şiddetli </a:t>
            </a:r>
            <a:r>
              <a:rPr lang="tr-TR" dirty="0" err="1"/>
              <a:t>miyopati</a:t>
            </a:r>
            <a:r>
              <a:rPr lang="tr-TR" dirty="0"/>
              <a:t>; bazı hastalarda bulantı, sersemlik ve kilo kaybı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Bu etkiler </a:t>
            </a:r>
            <a:r>
              <a:rPr lang="tr-TR" dirty="0">
                <a:solidFill>
                  <a:srgbClr val="FF0000"/>
                </a:solidFill>
              </a:rPr>
              <a:t>ilaçların değiştirilmesi, dozajın azaltılması ve potasyum ve protein alımının artırılması </a:t>
            </a:r>
            <a:r>
              <a:rPr lang="tr-TR" dirty="0"/>
              <a:t>ile tedavi edilebilir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52163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440267"/>
            <a:ext cx="11332029" cy="58565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Diğer Komplikasyonlar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hipomani</a:t>
            </a:r>
            <a:r>
              <a:rPr lang="tr-TR" dirty="0"/>
              <a:t> veya akut psikoz</a:t>
            </a:r>
          </a:p>
          <a:p>
            <a:r>
              <a:rPr lang="tr-TR" dirty="0"/>
              <a:t>uzun süreli tedavide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subkapsüler</a:t>
            </a:r>
            <a:r>
              <a:rPr lang="tr-TR" dirty="0"/>
              <a:t> katarakt gelişimi</a:t>
            </a:r>
          </a:p>
          <a:p>
            <a:r>
              <a:rPr lang="tr-TR" dirty="0"/>
              <a:t>psikiyatrik takip ve göz değerlendirilmesi için periyodik olarak yarık lamba muayenesi gerekliliği</a:t>
            </a:r>
          </a:p>
          <a:p>
            <a:r>
              <a:rPr lang="tr-TR" dirty="0"/>
              <a:t>artmış </a:t>
            </a:r>
            <a:r>
              <a:rPr lang="tr-TR" dirty="0" err="1"/>
              <a:t>intraoküler</a:t>
            </a:r>
            <a:r>
              <a:rPr lang="tr-TR" dirty="0"/>
              <a:t> basıncı ve glokom</a:t>
            </a:r>
          </a:p>
          <a:p>
            <a:r>
              <a:rPr lang="tr-TR" dirty="0" err="1"/>
              <a:t>Benign</a:t>
            </a:r>
            <a:r>
              <a:rPr lang="tr-TR" dirty="0"/>
              <a:t> </a:t>
            </a:r>
            <a:r>
              <a:rPr lang="tr-TR" dirty="0" err="1"/>
              <a:t>intrakraniyal</a:t>
            </a:r>
            <a:r>
              <a:rPr lang="tr-TR" dirty="0"/>
              <a:t> hipertansiyon</a:t>
            </a:r>
          </a:p>
          <a:p>
            <a:r>
              <a:rPr lang="tr-TR" dirty="0"/>
              <a:t>45 mg/ m</a:t>
            </a:r>
            <a:r>
              <a:rPr lang="tr-TR" baseline="30000" dirty="0"/>
              <a:t>2</a:t>
            </a:r>
            <a:r>
              <a:rPr lang="tr-TR" dirty="0"/>
              <a:t>/gün veya daha yüksek doz </a:t>
            </a:r>
            <a:r>
              <a:rPr lang="tr-TR" dirty="0" err="1"/>
              <a:t>hidrokortizon</a:t>
            </a:r>
            <a:r>
              <a:rPr lang="tr-TR" dirty="0"/>
              <a:t>, çocuklarda büyüme geriliğine neden olabilir</a:t>
            </a:r>
          </a:p>
        </p:txBody>
      </p:sp>
    </p:spTree>
    <p:extLst>
      <p:ext uri="{BB962C8B-B14F-4D97-AF65-F5344CB8AC3E}">
        <p14:creationId xmlns="" xmlns:p14="http://schemas.microsoft.com/office/powerpoint/2010/main" val="3984103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Diğer Komplikasyonlar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Fizyolojik miktarın üzerinde verildiğinde, aynı zamanda </a:t>
            </a:r>
            <a:r>
              <a:rPr lang="tr-TR" dirty="0" err="1"/>
              <a:t>mineralokortikoid</a:t>
            </a:r>
            <a:r>
              <a:rPr lang="tr-TR" dirty="0"/>
              <a:t> etkileri olan kortizon ve </a:t>
            </a:r>
            <a:r>
              <a:rPr lang="tr-TR" dirty="0" err="1"/>
              <a:t>hidrokortizon</a:t>
            </a:r>
            <a:r>
              <a:rPr lang="tr-TR" dirty="0"/>
              <a:t> gibi </a:t>
            </a:r>
            <a:r>
              <a:rPr lang="tr-TR" dirty="0" err="1"/>
              <a:t>steroidler</a:t>
            </a:r>
            <a:r>
              <a:rPr lang="tr-TR" dirty="0"/>
              <a:t>, sodyum ve sıvı tutulmasına ve potasyum kaybına neden olur (</a:t>
            </a:r>
            <a:r>
              <a:rPr lang="tr-TR" dirty="0" err="1"/>
              <a:t>hipokalemik</a:t>
            </a:r>
            <a:r>
              <a:rPr lang="tr-TR" dirty="0"/>
              <a:t>, </a:t>
            </a:r>
            <a:r>
              <a:rPr lang="tr-TR" dirty="0" err="1"/>
              <a:t>hipokloremik</a:t>
            </a:r>
            <a:r>
              <a:rPr lang="tr-TR" dirty="0"/>
              <a:t> </a:t>
            </a:r>
            <a:r>
              <a:rPr lang="tr-TR" dirty="0" err="1"/>
              <a:t>alkaloz</a:t>
            </a:r>
            <a:r>
              <a:rPr lang="tr-TR" dirty="0"/>
              <a:t> ve sonunda kan basıncında artış)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Hipoproteinemi</a:t>
            </a:r>
            <a:r>
              <a:rPr lang="tr-TR" dirty="0"/>
              <a:t>, böbrek hastalığı veya karaciğer hastalığı olan hastalarda ödem oluşumu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Kalp hastalığı olanlarda, az miktarda sodyum </a:t>
            </a:r>
            <a:r>
              <a:rPr lang="tr-TR" dirty="0" err="1"/>
              <a:t>retansiyonu</a:t>
            </a:r>
            <a:r>
              <a:rPr lang="tr-TR" dirty="0"/>
              <a:t> bile kalp yetmezliğine neden olabilir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Bu etkiler, </a:t>
            </a:r>
            <a:r>
              <a:rPr lang="tr-TR" dirty="0">
                <a:solidFill>
                  <a:srgbClr val="FF0000"/>
                </a:solidFill>
              </a:rPr>
              <a:t>sentetik tuz-tutucu etkili olmayan </a:t>
            </a:r>
            <a:r>
              <a:rPr lang="tr-TR" dirty="0" err="1">
                <a:solidFill>
                  <a:srgbClr val="FF0000"/>
                </a:solidFill>
              </a:rPr>
              <a:t>steroidlerin</a:t>
            </a:r>
            <a:r>
              <a:rPr lang="tr-TR" dirty="0">
                <a:solidFill>
                  <a:srgbClr val="FF0000"/>
                </a:solidFill>
              </a:rPr>
              <a:t> kullanımı, sodyum kısıtlaması ve uygun miktarda potasyum takviyesi </a:t>
            </a:r>
            <a:r>
              <a:rPr lang="tr-TR" dirty="0"/>
              <a:t>ile  en aza indirilebilir</a:t>
            </a:r>
          </a:p>
        </p:txBody>
      </p:sp>
    </p:spTree>
    <p:extLst>
      <p:ext uri="{BB962C8B-B14F-4D97-AF65-F5344CB8AC3E}">
        <p14:creationId xmlns="" xmlns:p14="http://schemas.microsoft.com/office/powerpoint/2010/main" val="1452579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5B017B-47C6-E745-A87E-186CC862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751114"/>
            <a:ext cx="11332029" cy="585651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Toksisite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C. Adrenal </a:t>
            </a:r>
            <a:r>
              <a:rPr lang="tr-TR" dirty="0" err="1">
                <a:solidFill>
                  <a:srgbClr val="FF0000"/>
                </a:solidFill>
              </a:rPr>
              <a:t>Supresyon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Kortikosteroidler</a:t>
            </a:r>
            <a:r>
              <a:rPr lang="tr-TR" dirty="0"/>
              <a:t> 2 haftadan fazla uygulandığında ortaya çıkabilir</a:t>
            </a:r>
          </a:p>
          <a:p>
            <a:pPr marL="0" indent="0" algn="just">
              <a:buNone/>
            </a:pPr>
            <a:r>
              <a:rPr lang="tr-TR" dirty="0"/>
              <a:t> </a:t>
            </a:r>
          </a:p>
          <a:p>
            <a:pPr algn="just"/>
            <a:r>
              <a:rPr lang="tr-TR" dirty="0"/>
              <a:t>Tedavi uzarsa, hastaya </a:t>
            </a:r>
            <a:r>
              <a:rPr lang="tr-TR" dirty="0" err="1"/>
              <a:t>minor</a:t>
            </a:r>
            <a:r>
              <a:rPr lang="tr-TR" dirty="0"/>
              <a:t> stres (24-48 saat boyunca iki kat doz artışı) veya şiddetli stres (48-72 saat boyunca on kat doz artışı) zamanlarında uygun destek tedavisi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Kortikosteroid</a:t>
            </a:r>
            <a:r>
              <a:rPr lang="tr-TR" dirty="0"/>
              <a:t> dozu azaltılacaksa, yavaşça azaltılmalıdır. Tedavi durdurulacaksa doz azaltma süreci yavaş olmalı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Doz çok hızlı bir şekilde azalırsa, hastalık belirtileri yeniden ortaya çıkabilir veya belirtilerin şiddeti artabilir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92531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5B93A86-6F01-EB4A-B11F-C0DF5020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674914"/>
            <a:ext cx="10972800" cy="55734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  <a:latin typeface="+mn-lt"/>
              </a:rPr>
              <a:t>Kontrendikasyonlar</a:t>
            </a:r>
            <a:r>
              <a:rPr lang="tr-TR" dirty="0">
                <a:solidFill>
                  <a:srgbClr val="FF0000"/>
                </a:solidFill>
                <a:latin typeface="+mn-lt"/>
              </a:rPr>
              <a:t> ve Uyarılar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  <a:latin typeface="+mn-lt"/>
              </a:rPr>
              <a:t>A. Özel Uyarılar</a:t>
            </a:r>
          </a:p>
          <a:p>
            <a:pPr marL="0" indent="0" algn="just">
              <a:buNone/>
            </a:pPr>
            <a:endParaRPr lang="tr-TR" dirty="0">
              <a:latin typeface="+mn-lt"/>
            </a:endParaRPr>
          </a:p>
          <a:p>
            <a:pPr algn="just"/>
            <a:r>
              <a:rPr lang="tr-TR" dirty="0" err="1">
                <a:latin typeface="+mn-lt"/>
              </a:rPr>
              <a:t>Glukokortikoid</a:t>
            </a:r>
            <a:r>
              <a:rPr lang="tr-TR" dirty="0">
                <a:latin typeface="+mn-lt"/>
              </a:rPr>
              <a:t> kullanan hastalar </a:t>
            </a:r>
            <a:r>
              <a:rPr lang="tr-TR" dirty="0" err="1">
                <a:latin typeface="+mn-lt"/>
              </a:rPr>
              <a:t>hiperglisemi</a:t>
            </a:r>
            <a:r>
              <a:rPr lang="tr-TR" dirty="0">
                <a:latin typeface="+mn-lt"/>
              </a:rPr>
              <a:t>, glikozüri, ödem veya hipertansiyon ile sodyum tutulumu, </a:t>
            </a:r>
            <a:r>
              <a:rPr lang="tr-TR" dirty="0" err="1">
                <a:latin typeface="+mn-lt"/>
              </a:rPr>
              <a:t>hipokalemi</a:t>
            </a:r>
            <a:r>
              <a:rPr lang="tr-TR" dirty="0">
                <a:latin typeface="+mn-lt"/>
              </a:rPr>
              <a:t>, </a:t>
            </a:r>
            <a:r>
              <a:rPr lang="tr-TR" dirty="0" err="1">
                <a:latin typeface="+mn-lt"/>
              </a:rPr>
              <a:t>peptik</a:t>
            </a:r>
            <a:r>
              <a:rPr lang="tr-TR" dirty="0">
                <a:latin typeface="+mn-lt"/>
              </a:rPr>
              <a:t> ülser, osteoporoz ve gizli enfeksiyonlar açısından dikkatle izlenmeli</a:t>
            </a:r>
          </a:p>
          <a:p>
            <a:pPr algn="just"/>
            <a:endParaRPr lang="tr-TR" dirty="0">
              <a:latin typeface="+mn-lt"/>
            </a:endParaRPr>
          </a:p>
          <a:p>
            <a:pPr algn="just"/>
            <a:r>
              <a:rPr lang="tr-TR" dirty="0">
                <a:latin typeface="+mn-lt"/>
              </a:rPr>
              <a:t>Doz mümkün olduğunca düşük tutulmalıdır</a:t>
            </a:r>
          </a:p>
          <a:p>
            <a:pPr algn="just"/>
            <a:endParaRPr lang="tr-TR" dirty="0">
              <a:latin typeface="+mn-lt"/>
            </a:endParaRPr>
          </a:p>
          <a:p>
            <a:pPr algn="just"/>
            <a:r>
              <a:rPr lang="tr-TR" dirty="0">
                <a:latin typeface="+mn-lt"/>
              </a:rPr>
              <a:t>Nispeten düşük dozlarda </a:t>
            </a:r>
            <a:r>
              <a:rPr lang="tr-TR" dirty="0" err="1">
                <a:latin typeface="+mn-lt"/>
              </a:rPr>
              <a:t>kortikosteroid</a:t>
            </a:r>
            <a:r>
              <a:rPr lang="tr-TR" dirty="0">
                <a:latin typeface="+mn-lt"/>
              </a:rPr>
              <a:t> ile tedavi edilen hastalarda, stres durumlarında, cerrahi prosedürlerde, eş zamanlı hastalık veya kaza geçirilmesi gibi durumlarda, ek tedavi gerekebilir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925410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F66F83F-C9CE-4641-A47E-ED23BE76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1295401"/>
            <a:ext cx="10196059" cy="443048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Kontrendikasyonlar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 err="1"/>
              <a:t>Glukokortikoidler</a:t>
            </a:r>
            <a:r>
              <a:rPr lang="tr-TR" dirty="0"/>
              <a:t>, </a:t>
            </a:r>
            <a:endParaRPr lang="tr-TR" dirty="0" smtClean="0"/>
          </a:p>
          <a:p>
            <a:pPr marL="0" indent="0" algn="just"/>
            <a:r>
              <a:rPr lang="tr-TR" dirty="0" err="1" smtClean="0"/>
              <a:t>peptik</a:t>
            </a:r>
            <a:r>
              <a:rPr lang="tr-TR" dirty="0" smtClean="0"/>
              <a:t> </a:t>
            </a:r>
            <a:r>
              <a:rPr lang="tr-TR" dirty="0"/>
              <a:t>ülser, </a:t>
            </a:r>
            <a:endParaRPr lang="tr-TR" dirty="0" smtClean="0"/>
          </a:p>
          <a:p>
            <a:pPr marL="0" indent="0" algn="just"/>
            <a:r>
              <a:rPr lang="tr-TR" dirty="0" smtClean="0"/>
              <a:t>kalp </a:t>
            </a:r>
            <a:r>
              <a:rPr lang="tr-TR" dirty="0"/>
              <a:t>hastalığı veya kalp yetmezliği olan hipertansiyonlu hastalarda, </a:t>
            </a:r>
            <a:endParaRPr lang="tr-TR" dirty="0" smtClean="0"/>
          </a:p>
          <a:p>
            <a:pPr marL="0" indent="0" algn="just"/>
            <a:r>
              <a:rPr lang="tr-TR" dirty="0" err="1" smtClean="0"/>
              <a:t>varicella</a:t>
            </a:r>
            <a:r>
              <a:rPr lang="tr-TR" dirty="0" smtClean="0"/>
              <a:t> </a:t>
            </a:r>
            <a:r>
              <a:rPr lang="tr-TR" dirty="0"/>
              <a:t>tüberküloz gibi </a:t>
            </a:r>
            <a:r>
              <a:rPr lang="tr-TR" dirty="0" err="1"/>
              <a:t>enfeksiyöz</a:t>
            </a:r>
            <a:r>
              <a:rPr lang="tr-TR" dirty="0"/>
              <a:t> hastalıklar, </a:t>
            </a:r>
            <a:endParaRPr lang="tr-TR" dirty="0" smtClean="0"/>
          </a:p>
          <a:p>
            <a:pPr marL="0" indent="0" algn="just"/>
            <a:r>
              <a:rPr lang="tr-TR" dirty="0" smtClean="0"/>
              <a:t>psikozlar</a:t>
            </a:r>
            <a:r>
              <a:rPr lang="tr-TR" dirty="0"/>
              <a:t>, </a:t>
            </a:r>
            <a:endParaRPr lang="tr-TR" dirty="0" smtClean="0"/>
          </a:p>
          <a:p>
            <a:pPr marL="0" indent="0" algn="just"/>
            <a:r>
              <a:rPr lang="tr-TR" dirty="0" smtClean="0"/>
              <a:t>diyabet</a:t>
            </a:r>
            <a:r>
              <a:rPr lang="tr-TR" dirty="0"/>
              <a:t>, </a:t>
            </a:r>
            <a:endParaRPr lang="tr-TR" dirty="0" smtClean="0"/>
          </a:p>
          <a:p>
            <a:pPr marL="0" indent="0" algn="just"/>
            <a:r>
              <a:rPr lang="tr-TR" dirty="0" smtClean="0"/>
              <a:t>osteoporoz </a:t>
            </a:r>
          </a:p>
          <a:p>
            <a:pPr marL="0" indent="0" algn="just"/>
            <a:r>
              <a:rPr lang="tr-TR" dirty="0" smtClean="0"/>
              <a:t>glokom </a:t>
            </a:r>
            <a:r>
              <a:rPr lang="tr-TR" dirty="0"/>
              <a:t>hastalarında dikkatli kullanılmalı!</a:t>
            </a:r>
          </a:p>
        </p:txBody>
      </p:sp>
    </p:spTree>
    <p:extLst>
      <p:ext uri="{BB962C8B-B14F-4D97-AF65-F5344CB8AC3E}">
        <p14:creationId xmlns="" xmlns:p14="http://schemas.microsoft.com/office/powerpoint/2010/main" val="5626016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D353494-AE21-AD4E-AF34-450B89E12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55" y="1029661"/>
            <a:ext cx="10065431" cy="5665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İlaç ve Doz Şeması Seçimi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ACTH ve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Steroidlerin</a:t>
            </a:r>
            <a:r>
              <a:rPr lang="tr-TR" dirty="0">
                <a:solidFill>
                  <a:srgbClr val="FF0000"/>
                </a:solidFill>
              </a:rPr>
              <a:t> karşılaştırması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Adrenalleri normal hastalarda, ACTH, </a:t>
            </a:r>
            <a:r>
              <a:rPr lang="tr-TR" dirty="0" err="1"/>
              <a:t>endojen</a:t>
            </a:r>
            <a:r>
              <a:rPr lang="tr-TR" dirty="0"/>
              <a:t> </a:t>
            </a:r>
            <a:r>
              <a:rPr lang="tr-TR" dirty="0" err="1"/>
              <a:t>kortizol</a:t>
            </a:r>
            <a:r>
              <a:rPr lang="tr-TR" dirty="0"/>
              <a:t> üretimini indüklemek için eskiden kullanılmıştır, ancak </a:t>
            </a:r>
            <a:r>
              <a:rPr lang="tr-TR" dirty="0" err="1"/>
              <a:t>androjenlerde</a:t>
            </a:r>
            <a:r>
              <a:rPr lang="tr-TR" dirty="0"/>
              <a:t> bir artış istendiği durumlar dışında, ACTH  </a:t>
            </a:r>
            <a:r>
              <a:rPr lang="tr-TR" dirty="0" err="1"/>
              <a:t>terapötik</a:t>
            </a:r>
            <a:r>
              <a:rPr lang="tr-TR" dirty="0"/>
              <a:t> bir ajan olarak kullanılmamaktadır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404500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259C34D-2ACD-7A4A-879A-DF92D4F57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426" y="287867"/>
            <a:ext cx="9836831" cy="56932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800" dirty="0">
                <a:solidFill>
                  <a:srgbClr val="FF0000"/>
                </a:solidFill>
              </a:rPr>
              <a:t>B. </a:t>
            </a:r>
            <a:r>
              <a:rPr lang="tr-TR" sz="2400" dirty="0" err="1">
                <a:solidFill>
                  <a:srgbClr val="FF0000"/>
                </a:solidFill>
              </a:rPr>
              <a:t>Dozlam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tr-TR" sz="2400" dirty="0"/>
              <a:t> Bazı hastalıklarda, istenen </a:t>
            </a:r>
            <a:r>
              <a:rPr lang="tr-TR" sz="2400" dirty="0" err="1"/>
              <a:t>terapötik</a:t>
            </a:r>
            <a:r>
              <a:rPr lang="tr-TR" sz="2400" dirty="0"/>
              <a:t> etkinin sürdürülmesi için gereken miktar, başlangıç etkisini elde etmek için gereken miktardan daha az olabilir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/>
              <a:t>ACTH'yi</a:t>
            </a:r>
            <a:r>
              <a:rPr lang="tr-TR" sz="2400" dirty="0"/>
              <a:t> baskılamak için yüksek plazma </a:t>
            </a:r>
            <a:r>
              <a:rPr lang="tr-TR" sz="2400" dirty="0" err="1"/>
              <a:t>kortikosteroid</a:t>
            </a:r>
            <a:r>
              <a:rPr lang="tr-TR" sz="2400" dirty="0"/>
              <a:t> seviyelerini korumak gerektiğinde, yavaş emilen bir </a:t>
            </a:r>
            <a:r>
              <a:rPr lang="tr-TR" sz="2400" dirty="0" err="1"/>
              <a:t>parenteral</a:t>
            </a:r>
            <a:r>
              <a:rPr lang="tr-TR" sz="2400" dirty="0"/>
              <a:t> preparat veya sık aralıklarla uygulanan düşük doz  oral uygulamalar gerekli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Hayati organları etkileyen şiddetli </a:t>
            </a:r>
            <a:r>
              <a:rPr lang="tr-TR" sz="2400" dirty="0" err="1"/>
              <a:t>otoimmün</a:t>
            </a:r>
            <a:r>
              <a:rPr lang="tr-TR" sz="2400" dirty="0"/>
              <a:t> hastalıklar agresif bir şekilde tedavi edilmeli, </a:t>
            </a:r>
            <a:r>
              <a:rPr lang="tr-TR" sz="2400" dirty="0" err="1"/>
              <a:t>immun</a:t>
            </a:r>
            <a:r>
              <a:rPr lang="tr-TR" sz="2400" dirty="0"/>
              <a:t> kompleks </a:t>
            </a:r>
            <a:r>
              <a:rPr lang="tr-TR" sz="2400" dirty="0" err="1"/>
              <a:t>depositlerinin</a:t>
            </a:r>
            <a:r>
              <a:rPr lang="tr-TR" sz="2400" dirty="0"/>
              <a:t> birikmesini ve lökosit ve </a:t>
            </a:r>
            <a:r>
              <a:rPr lang="tr-TR" sz="2400" dirty="0" err="1"/>
              <a:t>makrofaj</a:t>
            </a:r>
            <a:r>
              <a:rPr lang="tr-TR" sz="2400" dirty="0"/>
              <a:t> akışını azaltmak için bölünmüş dozlarda 1 mg/kg/gün </a:t>
            </a:r>
            <a:r>
              <a:rPr lang="tr-TR" sz="2400" dirty="0" err="1"/>
              <a:t>prednizon</a:t>
            </a:r>
            <a:r>
              <a:rPr lang="tr-TR" sz="2400" dirty="0"/>
              <a:t> gereklidir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Yüksek dozlarda kullanım için ilaç </a:t>
            </a:r>
            <a:r>
              <a:rPr lang="tr-TR" sz="2400" dirty="0" err="1"/>
              <a:t>seçiliminde</a:t>
            </a:r>
            <a:r>
              <a:rPr lang="tr-TR" sz="2400" dirty="0"/>
              <a:t>, düşük </a:t>
            </a:r>
            <a:r>
              <a:rPr lang="tr-TR" sz="2400" dirty="0" err="1"/>
              <a:t>mineralokortikoid</a:t>
            </a:r>
            <a:r>
              <a:rPr lang="tr-TR" sz="2400" dirty="0"/>
              <a:t> etkisi olan, orta derecede etkili sentetik </a:t>
            </a:r>
            <a:r>
              <a:rPr lang="tr-TR" sz="2400" dirty="0" err="1"/>
              <a:t>steroid</a:t>
            </a:r>
            <a:r>
              <a:rPr lang="tr-TR" sz="2400" dirty="0"/>
              <a:t> kullanımı önerilir</a:t>
            </a:r>
          </a:p>
        </p:txBody>
      </p:sp>
    </p:spTree>
    <p:extLst>
      <p:ext uri="{BB962C8B-B14F-4D97-AF65-F5344CB8AC3E}">
        <p14:creationId xmlns="" xmlns:p14="http://schemas.microsoft.com/office/powerpoint/2010/main" val="6626889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18C8FB6-6AF4-6543-B052-F3E40854B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772886"/>
            <a:ext cx="9165771" cy="58456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C. Özel Dozaj Formları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Cilt hastalıkları için </a:t>
            </a:r>
            <a:r>
              <a:rPr lang="tr-TR" dirty="0" err="1"/>
              <a:t>topikal</a:t>
            </a:r>
            <a:r>
              <a:rPr lang="tr-TR" dirty="0"/>
              <a:t> preparatlar, göz hastalığı için </a:t>
            </a:r>
            <a:r>
              <a:rPr lang="tr-TR" dirty="0" err="1"/>
              <a:t>oftalmik</a:t>
            </a:r>
            <a:r>
              <a:rPr lang="tr-TR" dirty="0"/>
              <a:t> formlar, eklem hastalığı için </a:t>
            </a:r>
            <a:r>
              <a:rPr lang="tr-TR" dirty="0" err="1"/>
              <a:t>intra-artiküler</a:t>
            </a:r>
            <a:r>
              <a:rPr lang="tr-TR" dirty="0"/>
              <a:t> enjeksiyonlar, astım için </a:t>
            </a:r>
            <a:r>
              <a:rPr lang="tr-TR" dirty="0" err="1"/>
              <a:t>inhale</a:t>
            </a:r>
            <a:r>
              <a:rPr lang="tr-TR" dirty="0"/>
              <a:t> </a:t>
            </a:r>
            <a:r>
              <a:rPr lang="tr-TR" dirty="0" err="1"/>
              <a:t>steroidler</a:t>
            </a:r>
            <a:r>
              <a:rPr lang="tr-TR" dirty="0"/>
              <a:t> ve </a:t>
            </a:r>
            <a:r>
              <a:rPr lang="tr-TR" dirty="0" err="1"/>
              <a:t>ülseratif</a:t>
            </a:r>
            <a:r>
              <a:rPr lang="tr-TR" dirty="0"/>
              <a:t> kolit için </a:t>
            </a:r>
            <a:r>
              <a:rPr lang="tr-TR" dirty="0" err="1"/>
              <a:t>hidrokortizon</a:t>
            </a:r>
            <a:r>
              <a:rPr lang="tr-TR" dirty="0"/>
              <a:t> </a:t>
            </a:r>
            <a:r>
              <a:rPr lang="tr-TR" dirty="0" err="1"/>
              <a:t>enemaları</a:t>
            </a:r>
            <a:r>
              <a:rPr lang="tr-TR" dirty="0"/>
              <a:t> ile düşük sistemik etki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Beklometazon</a:t>
            </a:r>
            <a:r>
              <a:rPr lang="tr-TR" dirty="0"/>
              <a:t> </a:t>
            </a:r>
            <a:r>
              <a:rPr lang="tr-TR" dirty="0" err="1"/>
              <a:t>dipropionat</a:t>
            </a:r>
            <a:r>
              <a:rPr lang="tr-TR" dirty="0"/>
              <a:t> ve diğer bazı </a:t>
            </a:r>
            <a:r>
              <a:rPr lang="tr-TR" dirty="0" err="1"/>
              <a:t>glukokortikoidler</a:t>
            </a:r>
            <a:r>
              <a:rPr lang="tr-TR" dirty="0"/>
              <a:t> astım tedavisinde etkili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Beklometazon</a:t>
            </a:r>
            <a:r>
              <a:rPr lang="tr-TR" dirty="0"/>
              <a:t> </a:t>
            </a:r>
            <a:r>
              <a:rPr lang="tr-TR" dirty="0" err="1"/>
              <a:t>dipropionat</a:t>
            </a:r>
            <a:r>
              <a:rPr lang="tr-TR" dirty="0"/>
              <a:t>, </a:t>
            </a:r>
            <a:r>
              <a:rPr lang="tr-TR" dirty="0" err="1"/>
              <a:t>triamsinolon</a:t>
            </a:r>
            <a:r>
              <a:rPr lang="tr-TR" dirty="0"/>
              <a:t> </a:t>
            </a:r>
            <a:r>
              <a:rPr lang="tr-TR" dirty="0" err="1"/>
              <a:t>asetonid</a:t>
            </a:r>
            <a:r>
              <a:rPr lang="tr-TR" dirty="0"/>
              <a:t>, </a:t>
            </a:r>
            <a:r>
              <a:rPr lang="tr-TR" dirty="0" err="1"/>
              <a:t>budesonid</a:t>
            </a:r>
            <a:r>
              <a:rPr lang="tr-TR" dirty="0"/>
              <a:t>, </a:t>
            </a:r>
            <a:r>
              <a:rPr lang="tr-TR" dirty="0" err="1"/>
              <a:t>flunisolid</a:t>
            </a:r>
            <a:r>
              <a:rPr lang="tr-TR" dirty="0"/>
              <a:t> ve diğerleri, alerjik </a:t>
            </a:r>
            <a:r>
              <a:rPr lang="tr-TR" dirty="0" err="1"/>
              <a:t>rinitin</a:t>
            </a:r>
            <a:r>
              <a:rPr lang="tr-TR" dirty="0"/>
              <a:t> </a:t>
            </a:r>
            <a:r>
              <a:rPr lang="tr-TR" dirty="0" err="1"/>
              <a:t>topikal</a:t>
            </a:r>
            <a:r>
              <a:rPr lang="tr-TR" dirty="0"/>
              <a:t> tedavisi için nazal spreyler şeklinde bulunmakta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Merhemler, kremler, losyonlar ve spreylerde yer alan </a:t>
            </a:r>
            <a:r>
              <a:rPr lang="tr-TR" dirty="0" err="1"/>
              <a:t>kortikosteroidler</a:t>
            </a:r>
            <a:r>
              <a:rPr lang="tr-TR" dirty="0"/>
              <a:t> dermatolojide kullanılmakta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Son dönemde, </a:t>
            </a:r>
            <a:r>
              <a:rPr lang="tr-TR" dirty="0" err="1"/>
              <a:t>addison</a:t>
            </a:r>
            <a:r>
              <a:rPr lang="tr-TR" dirty="0"/>
              <a:t> ve </a:t>
            </a:r>
            <a:r>
              <a:rPr lang="tr-TR" dirty="0" err="1"/>
              <a:t>konjenital</a:t>
            </a:r>
            <a:r>
              <a:rPr lang="tr-TR" dirty="0"/>
              <a:t> adrenal </a:t>
            </a:r>
            <a:r>
              <a:rPr lang="tr-TR" dirty="0" err="1"/>
              <a:t>hiperplazi</a:t>
            </a:r>
            <a:r>
              <a:rPr lang="tr-TR" dirty="0"/>
              <a:t> hastalarının </a:t>
            </a:r>
            <a:r>
              <a:rPr lang="tr-TR" dirty="0" err="1"/>
              <a:t>replasman</a:t>
            </a:r>
            <a:r>
              <a:rPr lang="tr-TR" dirty="0"/>
              <a:t> tedavisi için geliştirilen zamana bağlı salınım gösteren </a:t>
            </a:r>
            <a:r>
              <a:rPr lang="tr-TR" dirty="0" err="1"/>
              <a:t>hidrokortizon</a:t>
            </a:r>
            <a:r>
              <a:rPr lang="tr-TR" dirty="0"/>
              <a:t> tabletleri </a:t>
            </a:r>
          </a:p>
        </p:txBody>
      </p:sp>
    </p:spTree>
    <p:extLst>
      <p:ext uri="{BB962C8B-B14F-4D97-AF65-F5344CB8AC3E}">
        <p14:creationId xmlns="" xmlns:p14="http://schemas.microsoft.com/office/powerpoint/2010/main" val="357254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B529130-F4D2-9640-BEA9-6F7EAB0D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25158"/>
            <a:ext cx="9404723" cy="92809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ADRENOKORTİKOSTEROİDLER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8DD23BE-8893-0B4A-B274-A1A3AF0B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988372"/>
            <a:ext cx="10316912" cy="41954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Adrenal korteks</a:t>
            </a:r>
          </a:p>
          <a:p>
            <a:endParaRPr lang="tr-TR" dirty="0"/>
          </a:p>
          <a:p>
            <a:pPr marL="0" indent="0" algn="just">
              <a:buNone/>
            </a:pPr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 smtClean="0"/>
              <a:t>steroidler</a:t>
            </a:r>
            <a:r>
              <a:rPr lang="tr-TR" dirty="0"/>
              <a:t>;</a:t>
            </a:r>
            <a:r>
              <a:rPr lang="tr-TR" dirty="0" smtClean="0"/>
              <a:t>   </a:t>
            </a:r>
          </a:p>
          <a:p>
            <a:pPr marL="0" indent="0" algn="just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Glukokortikoidler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(metabolizma ve </a:t>
            </a:r>
            <a:r>
              <a:rPr lang="tr-TR" dirty="0" err="1"/>
              <a:t>immun</a:t>
            </a:r>
            <a:r>
              <a:rPr lang="tr-TR" dirty="0"/>
              <a:t> fonksiyon üzerinde etkili),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mineralokortikoidler</a:t>
            </a:r>
            <a:r>
              <a:rPr lang="tr-TR" dirty="0" smtClean="0"/>
              <a:t> </a:t>
            </a:r>
            <a:r>
              <a:rPr lang="tr-TR" dirty="0"/>
              <a:t>(tuz tutucu aktiviteye sahip),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diğerleri </a:t>
            </a:r>
            <a:r>
              <a:rPr lang="tr-TR" dirty="0"/>
              <a:t>(</a:t>
            </a:r>
            <a:r>
              <a:rPr lang="tr-TR" dirty="0" err="1">
                <a:solidFill>
                  <a:srgbClr val="FF0000"/>
                </a:solidFill>
              </a:rPr>
              <a:t>androjenik</a:t>
            </a:r>
            <a:r>
              <a:rPr lang="tr-TR" dirty="0">
                <a:solidFill>
                  <a:srgbClr val="FF0000"/>
                </a:solidFill>
              </a:rPr>
              <a:t> veya  </a:t>
            </a:r>
            <a:r>
              <a:rPr lang="tr-TR" dirty="0" err="1">
                <a:solidFill>
                  <a:srgbClr val="FF0000"/>
                </a:solidFill>
              </a:rPr>
              <a:t>östrojenik</a:t>
            </a:r>
            <a:r>
              <a:rPr lang="tr-TR" dirty="0">
                <a:solidFill>
                  <a:srgbClr val="FF0000"/>
                </a:solidFill>
              </a:rPr>
              <a:t> etkili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Kortizol</a:t>
            </a:r>
            <a:r>
              <a:rPr lang="tr-TR" dirty="0"/>
              <a:t>,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glukokortikoid</a:t>
            </a:r>
            <a:r>
              <a:rPr lang="tr-TR" dirty="0"/>
              <a:t>  </a:t>
            </a:r>
          </a:p>
          <a:p>
            <a:r>
              <a:rPr lang="tr-TR" dirty="0" err="1">
                <a:solidFill>
                  <a:srgbClr val="FF0000"/>
                </a:solidFill>
              </a:rPr>
              <a:t>Aldosteron</a:t>
            </a:r>
            <a:r>
              <a:rPr lang="tr-TR" dirty="0"/>
              <a:t>, en önemli </a:t>
            </a:r>
            <a:r>
              <a:rPr lang="tr-TR" dirty="0" err="1"/>
              <a:t>mineralokortikoid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şağı Ok 3">
            <a:extLst>
              <a:ext uri="{FF2B5EF4-FFF2-40B4-BE49-F238E27FC236}">
                <a16:creationId xmlns="" xmlns:a16="http://schemas.microsoft.com/office/drawing/2014/main" id="{539F0D0F-97BC-E84A-B64F-F69421B57CBB}"/>
              </a:ext>
            </a:extLst>
          </p:cNvPr>
          <p:cNvSpPr/>
          <p:nvPr/>
        </p:nvSpPr>
        <p:spPr>
          <a:xfrm>
            <a:off x="1710466" y="2441986"/>
            <a:ext cx="225910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29897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14AD6AA-52CF-5543-B84D-45FD7BA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52388"/>
            <a:ext cx="9314317" cy="1400530"/>
          </a:xfrm>
        </p:spPr>
        <p:txBody>
          <a:bodyPr/>
          <a:lstStyle/>
          <a:p>
            <a:r>
              <a:rPr lang="tr-TR" sz="2700" dirty="0">
                <a:solidFill>
                  <a:srgbClr val="FF0000"/>
                </a:solidFill>
              </a:rPr>
              <a:t>MİNERALOKORTİKOİDLER (ALDOSTERON, DEOKSİKORTİKOSTERON, FLUDROKORTİZON)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2671105-018C-6C40-BE3F-9604D026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30" y="2248860"/>
            <a:ext cx="11038114" cy="4195481"/>
          </a:xfrm>
        </p:spPr>
        <p:txBody>
          <a:bodyPr>
            <a:normAutofit/>
          </a:bodyPr>
          <a:lstStyle/>
          <a:p>
            <a:r>
              <a:rPr lang="tr-TR" dirty="0"/>
              <a:t>İnsanlarda en önemli </a:t>
            </a:r>
            <a:r>
              <a:rPr lang="tr-TR" dirty="0" err="1"/>
              <a:t>mineralokortikoid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aldosterondur</a:t>
            </a:r>
            <a:r>
              <a:rPr lang="tr-TR" dirty="0"/>
              <a:t>, ancak az miktarda </a:t>
            </a:r>
            <a:r>
              <a:rPr lang="tr-TR" dirty="0" err="1">
                <a:solidFill>
                  <a:srgbClr val="FF0000"/>
                </a:solidFill>
              </a:rPr>
              <a:t>deoksikortikosteron</a:t>
            </a:r>
            <a:r>
              <a:rPr lang="tr-TR" dirty="0">
                <a:solidFill>
                  <a:srgbClr val="FF0000"/>
                </a:solidFill>
              </a:rPr>
              <a:t> (DOC) </a:t>
            </a:r>
            <a:r>
              <a:rPr lang="tr-TR" dirty="0"/>
              <a:t>da üretilmekte ve salınmakta</a:t>
            </a:r>
          </a:p>
          <a:p>
            <a:endParaRPr lang="tr-TR" dirty="0"/>
          </a:p>
          <a:p>
            <a:r>
              <a:rPr lang="tr-TR" dirty="0"/>
              <a:t>Sentetik bir </a:t>
            </a:r>
            <a:r>
              <a:rPr lang="tr-TR" dirty="0" err="1"/>
              <a:t>kortikosteroid</a:t>
            </a:r>
            <a:r>
              <a:rPr lang="tr-TR" dirty="0"/>
              <a:t> olan </a:t>
            </a:r>
            <a:r>
              <a:rPr lang="tr-TR" dirty="0" err="1">
                <a:solidFill>
                  <a:srgbClr val="FF0000"/>
                </a:solidFill>
              </a:rPr>
              <a:t>fludrokortizon</a:t>
            </a:r>
            <a:r>
              <a:rPr lang="tr-TR" dirty="0"/>
              <a:t>, en sık reçete edilen tuz tutucu hormondur</a:t>
            </a:r>
          </a:p>
        </p:txBody>
      </p:sp>
    </p:spTree>
    <p:extLst>
      <p:ext uri="{BB962C8B-B14F-4D97-AF65-F5344CB8AC3E}">
        <p14:creationId xmlns="" xmlns:p14="http://schemas.microsoft.com/office/powerpoint/2010/main" val="17208333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3696FD7-7A22-9849-92CA-C53A3FF9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339" y="60960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2F5A6C0-E78E-2945-B35A-00CC45D7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30" y="1796143"/>
            <a:ext cx="10809514" cy="4582885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err="1"/>
              <a:t>Aldosteron</a:t>
            </a:r>
            <a:r>
              <a:rPr lang="tr-TR" dirty="0"/>
              <a:t> esas olarak adrenal korteksin zona </a:t>
            </a:r>
            <a:r>
              <a:rPr lang="tr-TR" dirty="0" err="1"/>
              <a:t>glomerulosa</a:t>
            </a:r>
            <a:r>
              <a:rPr lang="tr-TR" dirty="0"/>
              <a:t> bölgesinden sentezlenmekte, ACTH,  bu hormonun salınımını orta derecede </a:t>
            </a:r>
            <a:r>
              <a:rPr lang="tr-TR" dirty="0" err="1"/>
              <a:t>stimüle</a:t>
            </a:r>
            <a:r>
              <a:rPr lang="tr-TR" dirty="0"/>
              <a:t> eder, ancak bu etki birkaç günden fazla sürmez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Aldosteronun</a:t>
            </a:r>
            <a:r>
              <a:rPr lang="tr-TR" dirty="0"/>
              <a:t> </a:t>
            </a:r>
            <a:r>
              <a:rPr lang="tr-TR" dirty="0" err="1"/>
              <a:t>ACTH’ı</a:t>
            </a:r>
            <a:r>
              <a:rPr lang="tr-TR" dirty="0"/>
              <a:t> baskılayıcı etkisi </a:t>
            </a:r>
            <a:r>
              <a:rPr lang="tr-TR" dirty="0" err="1"/>
              <a:t>kortizolün</a:t>
            </a:r>
            <a:r>
              <a:rPr lang="tr-TR" dirty="0"/>
              <a:t> etkisinin üçte birinden az olsa da, adrenal korteks tarafından üretilen </a:t>
            </a:r>
            <a:r>
              <a:rPr lang="tr-TR" dirty="0" err="1"/>
              <a:t>aldosteron</a:t>
            </a:r>
            <a:r>
              <a:rPr lang="tr-TR" dirty="0"/>
              <a:t> ve </a:t>
            </a:r>
            <a:r>
              <a:rPr lang="tr-TR" dirty="0" err="1" smtClean="0"/>
              <a:t>aldosteronun</a:t>
            </a:r>
            <a:r>
              <a:rPr lang="tr-TR" dirty="0" smtClean="0"/>
              <a:t> </a:t>
            </a:r>
            <a:r>
              <a:rPr lang="tr-TR" dirty="0"/>
              <a:t>plazma konsantrasyonları ACTH </a:t>
            </a:r>
            <a:r>
              <a:rPr lang="tr-TR" dirty="0" err="1"/>
              <a:t>sekresyonu</a:t>
            </a:r>
            <a:r>
              <a:rPr lang="tr-TR" dirty="0"/>
              <a:t> üzerinde bir </a:t>
            </a:r>
            <a:r>
              <a:rPr lang="tr-TR" dirty="0" err="1"/>
              <a:t>feedback</a:t>
            </a:r>
            <a:r>
              <a:rPr lang="tr-TR" dirty="0"/>
              <a:t> oluşturmak için yeterli değildir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89042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5B969798-A459-4448-9D60-1E2FC664C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339" y="60960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A56615E-7B13-8147-863B-2F90D50F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98" y="1719943"/>
            <a:ext cx="9880374" cy="47788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Fizyolojik ve Farmakolojik Etkiler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err="1"/>
              <a:t>Aldosteron</a:t>
            </a:r>
            <a:r>
              <a:rPr lang="tr-TR" dirty="0"/>
              <a:t> ve </a:t>
            </a:r>
            <a:r>
              <a:rPr lang="tr-TR" dirty="0" err="1"/>
              <a:t>mineralokortikoid</a:t>
            </a:r>
            <a:r>
              <a:rPr lang="tr-TR" dirty="0"/>
              <a:t> özelliklere sahip diğer </a:t>
            </a:r>
            <a:r>
              <a:rPr lang="tr-TR" dirty="0" err="1"/>
              <a:t>steroidler</a:t>
            </a:r>
            <a:r>
              <a:rPr lang="tr-TR" dirty="0"/>
              <a:t>, </a:t>
            </a:r>
            <a:r>
              <a:rPr lang="tr-TR" dirty="0" err="1"/>
              <a:t>distal</a:t>
            </a:r>
            <a:r>
              <a:rPr lang="tr-TR" dirty="0"/>
              <a:t> kıvrımlı böbrek </a:t>
            </a:r>
            <a:r>
              <a:rPr lang="tr-TR" dirty="0" err="1"/>
              <a:t>tübülünün</a:t>
            </a:r>
            <a:r>
              <a:rPr lang="tr-TR" dirty="0"/>
              <a:t> </a:t>
            </a:r>
            <a:r>
              <a:rPr lang="tr-TR" dirty="0" err="1"/>
              <a:t>distal</a:t>
            </a:r>
            <a:r>
              <a:rPr lang="tr-TR" dirty="0"/>
              <a:t> kısmından ve </a:t>
            </a:r>
            <a:r>
              <a:rPr lang="tr-TR" dirty="0" err="1"/>
              <a:t>kortikal</a:t>
            </a:r>
            <a:r>
              <a:rPr lang="tr-TR" dirty="0"/>
              <a:t> toplayıcı </a:t>
            </a:r>
            <a:r>
              <a:rPr lang="tr-TR" dirty="0" err="1"/>
              <a:t>tübüllerinden</a:t>
            </a:r>
            <a:r>
              <a:rPr lang="tr-TR" dirty="0"/>
              <a:t> sodyum emilimini arttırır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Tümörlerin neden olduğu aşırı </a:t>
            </a:r>
            <a:r>
              <a:rPr lang="tr-TR" dirty="0" err="1"/>
              <a:t>aldosteron</a:t>
            </a:r>
            <a:r>
              <a:rPr lang="tr-TR" dirty="0"/>
              <a:t> seviyeleri veya sentetik </a:t>
            </a:r>
            <a:r>
              <a:rPr lang="tr-TR" dirty="0" err="1"/>
              <a:t>mineralokortikoidlerin</a:t>
            </a:r>
            <a:r>
              <a:rPr lang="tr-TR" dirty="0"/>
              <a:t> yüksek dozları, </a:t>
            </a:r>
            <a:r>
              <a:rPr lang="tr-TR" dirty="0" err="1"/>
              <a:t>hipokalemi</a:t>
            </a:r>
            <a:r>
              <a:rPr lang="tr-TR" dirty="0"/>
              <a:t>, </a:t>
            </a:r>
            <a:r>
              <a:rPr lang="tr-TR" dirty="0" err="1"/>
              <a:t>metabolik</a:t>
            </a:r>
            <a:r>
              <a:rPr lang="tr-TR" dirty="0"/>
              <a:t> </a:t>
            </a:r>
            <a:r>
              <a:rPr lang="tr-TR" dirty="0" err="1"/>
              <a:t>alkaloz</a:t>
            </a:r>
            <a:r>
              <a:rPr lang="tr-TR" dirty="0"/>
              <a:t>, artmış plazma hacmi ve hipertansiyona neden olur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Mineralokortikoidler</a:t>
            </a:r>
            <a:r>
              <a:rPr lang="tr-TR" dirty="0"/>
              <a:t>, hedef hücrelerin sitoplazmasında </a:t>
            </a:r>
            <a:r>
              <a:rPr lang="tr-TR" dirty="0" err="1"/>
              <a:t>mineralokortikoid</a:t>
            </a:r>
            <a:r>
              <a:rPr lang="tr-TR" dirty="0"/>
              <a:t> reseptörüne bağlanarak etki eder</a:t>
            </a:r>
          </a:p>
        </p:txBody>
      </p:sp>
    </p:spTree>
    <p:extLst>
      <p:ext uri="{BB962C8B-B14F-4D97-AF65-F5344CB8AC3E}">
        <p14:creationId xmlns="" xmlns:p14="http://schemas.microsoft.com/office/powerpoint/2010/main" val="26755045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87A26F1F-4029-5743-874A-9BE5CDCB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339" y="870857"/>
            <a:ext cx="9404723" cy="1139274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BF51319-CFE8-E242-905A-A002F997B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13856"/>
            <a:ext cx="8946541" cy="42345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Metabolizma</a:t>
            </a:r>
          </a:p>
          <a:p>
            <a:pPr algn="just"/>
            <a:r>
              <a:rPr lang="tr-TR" dirty="0" err="1"/>
              <a:t>Aldosteron</a:t>
            </a:r>
            <a:r>
              <a:rPr lang="tr-TR" dirty="0"/>
              <a:t>, orta derecede tuz alımı olan normal bireylerde 100-200 </a:t>
            </a:r>
            <a:r>
              <a:rPr lang="tr-TR" dirty="0" err="1"/>
              <a:t>mcg</a:t>
            </a:r>
            <a:r>
              <a:rPr lang="tr-TR" dirty="0"/>
              <a:t> /gün oranında salgılanır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Eser miktarda enjekte edilen </a:t>
            </a:r>
            <a:r>
              <a:rPr lang="tr-TR" dirty="0" err="1"/>
              <a:t>aldosteronun</a:t>
            </a:r>
            <a:r>
              <a:rPr lang="tr-TR" dirty="0"/>
              <a:t> yarı ömrü 15-20 dakikadır ve serum proteinlerine sıkı bağlanmaz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934470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40ECCE8-A115-8C40-A98D-01D286C1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27" y="571500"/>
            <a:ext cx="9488488" cy="57149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Deoksikortikosteron</a:t>
            </a:r>
            <a:r>
              <a:rPr lang="tr-TR" dirty="0">
                <a:solidFill>
                  <a:srgbClr val="FF0000"/>
                </a:solidFill>
              </a:rPr>
              <a:t> (DOC)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DOC (</a:t>
            </a:r>
            <a:r>
              <a:rPr lang="tr-TR" dirty="0" err="1"/>
              <a:t>aldosteron</a:t>
            </a:r>
            <a:r>
              <a:rPr lang="tr-TR" dirty="0"/>
              <a:t> için </a:t>
            </a:r>
            <a:r>
              <a:rPr lang="tr-TR" dirty="0" err="1"/>
              <a:t>prekürsör</a:t>
            </a:r>
            <a:r>
              <a:rPr lang="tr-TR" dirty="0"/>
              <a:t>) yaklaşık 200 </a:t>
            </a:r>
            <a:r>
              <a:rPr lang="tr-TR" dirty="0" err="1"/>
              <a:t>mcg</a:t>
            </a:r>
            <a:r>
              <a:rPr lang="tr-TR" dirty="0"/>
              <a:t>/gün miktarında salgılanır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Sekresyonu</a:t>
            </a:r>
            <a:r>
              <a:rPr lang="tr-TR" dirty="0"/>
              <a:t> esas olarak ACTH kontrolünde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diyetteki sodyum kısıtlamasıyla ACTH yanıtında artar, ancak, düşük tuz diyeti DOC </a:t>
            </a:r>
            <a:r>
              <a:rPr lang="tr-TR" dirty="0" err="1"/>
              <a:t>sekresyonunu</a:t>
            </a:r>
            <a:r>
              <a:rPr lang="tr-TR" dirty="0"/>
              <a:t> artırmaz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DOC </a:t>
            </a:r>
            <a:r>
              <a:rPr lang="tr-TR" dirty="0" err="1"/>
              <a:t>sekresyonu</a:t>
            </a:r>
            <a:r>
              <a:rPr lang="tr-TR" dirty="0"/>
              <a:t>, </a:t>
            </a:r>
            <a:r>
              <a:rPr lang="tr-TR" dirty="0" err="1"/>
              <a:t>adrenokortikal</a:t>
            </a:r>
            <a:r>
              <a:rPr lang="tr-TR" dirty="0"/>
              <a:t> </a:t>
            </a:r>
            <a:r>
              <a:rPr lang="tr-TR" dirty="0" err="1"/>
              <a:t>karsinom</a:t>
            </a:r>
            <a:r>
              <a:rPr lang="tr-TR" dirty="0"/>
              <a:t> ve </a:t>
            </a:r>
            <a:r>
              <a:rPr lang="tr-TR" dirty="0" err="1"/>
              <a:t>konjenital</a:t>
            </a:r>
            <a:r>
              <a:rPr lang="tr-TR" dirty="0"/>
              <a:t> adrenal </a:t>
            </a:r>
            <a:r>
              <a:rPr lang="tr-TR" dirty="0" err="1"/>
              <a:t>hiperplazi</a:t>
            </a:r>
            <a:r>
              <a:rPr lang="tr-TR" dirty="0"/>
              <a:t> gibi durumlarda belirgin şekilde artabilir</a:t>
            </a:r>
          </a:p>
        </p:txBody>
      </p:sp>
    </p:spTree>
    <p:extLst>
      <p:ext uri="{BB962C8B-B14F-4D97-AF65-F5344CB8AC3E}">
        <p14:creationId xmlns="" xmlns:p14="http://schemas.microsoft.com/office/powerpoint/2010/main" val="38879584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0A2031E-0E0A-494E-B94F-F1897850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140" y="1175658"/>
            <a:ext cx="9825945" cy="50727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Fludrokortizon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Hem </a:t>
            </a:r>
            <a:r>
              <a:rPr lang="tr-TR" dirty="0" err="1"/>
              <a:t>glukokortikoid</a:t>
            </a:r>
            <a:r>
              <a:rPr lang="tr-TR" dirty="0"/>
              <a:t> hem de </a:t>
            </a:r>
            <a:r>
              <a:rPr lang="tr-TR" dirty="0" err="1"/>
              <a:t>mineralokortikoid</a:t>
            </a:r>
            <a:r>
              <a:rPr lang="tr-TR" dirty="0"/>
              <a:t> aktivitesine sahip güçlü bir </a:t>
            </a:r>
            <a:r>
              <a:rPr lang="tr-TR" dirty="0" err="1"/>
              <a:t>steroid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Haftada 2-7 kez 0.1 mg oral dozlarda güçlü tuz tutucu etkili</a:t>
            </a:r>
          </a:p>
          <a:p>
            <a:pPr algn="just"/>
            <a:endParaRPr lang="tr-TR" dirty="0"/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Mineralokortikoid</a:t>
            </a:r>
            <a:r>
              <a:rPr lang="tr-TR" dirty="0">
                <a:solidFill>
                  <a:srgbClr val="FF0000"/>
                </a:solidFill>
              </a:rPr>
              <a:t> eksikliğine bağlı </a:t>
            </a:r>
            <a:r>
              <a:rPr lang="tr-TR" dirty="0" err="1">
                <a:solidFill>
                  <a:srgbClr val="FF0000"/>
                </a:solidFill>
              </a:rPr>
              <a:t>adrenokortikal</a:t>
            </a:r>
            <a:r>
              <a:rPr lang="tr-TR" dirty="0">
                <a:solidFill>
                  <a:srgbClr val="FF0000"/>
                </a:solidFill>
              </a:rPr>
              <a:t> yetmezliğin tedavisinde </a:t>
            </a:r>
            <a:r>
              <a:rPr lang="tr-TR" dirty="0"/>
              <a:t>kullanılır</a:t>
            </a:r>
          </a:p>
        </p:txBody>
      </p:sp>
    </p:spTree>
    <p:extLst>
      <p:ext uri="{BB962C8B-B14F-4D97-AF65-F5344CB8AC3E}">
        <p14:creationId xmlns="" xmlns:p14="http://schemas.microsoft.com/office/powerpoint/2010/main" val="13727432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049996E-F1BA-CF4A-8F44-D1D9FC11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641" y="833719"/>
            <a:ext cx="9158206" cy="140053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ADRENAL ANDROJENLER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38EB137-192E-5449-A614-C434AB77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41" y="2386649"/>
            <a:ext cx="10228717" cy="4195481"/>
          </a:xfrm>
        </p:spPr>
        <p:txBody>
          <a:bodyPr>
            <a:normAutofit/>
          </a:bodyPr>
          <a:lstStyle/>
          <a:p>
            <a:r>
              <a:rPr lang="tr-TR" dirty="0"/>
              <a:t>Adrenal korteks yüksek miktarda </a:t>
            </a:r>
            <a:r>
              <a:rPr lang="tr-TR" dirty="0">
                <a:solidFill>
                  <a:srgbClr val="FF0000"/>
                </a:solidFill>
              </a:rPr>
              <a:t>DHEA </a:t>
            </a:r>
            <a:r>
              <a:rPr lang="tr-TR" dirty="0"/>
              <a:t>ve daha az miktarda </a:t>
            </a:r>
            <a:r>
              <a:rPr lang="tr-TR" dirty="0" err="1">
                <a:solidFill>
                  <a:srgbClr val="FF0000"/>
                </a:solidFill>
              </a:rPr>
              <a:t>androstenedion</a:t>
            </a:r>
            <a:r>
              <a:rPr lang="tr-TR" dirty="0"/>
              <a:t> ve </a:t>
            </a:r>
            <a:r>
              <a:rPr lang="tr-TR" dirty="0">
                <a:solidFill>
                  <a:srgbClr val="FF0000"/>
                </a:solidFill>
              </a:rPr>
              <a:t>testosteron</a:t>
            </a:r>
            <a:r>
              <a:rPr lang="tr-TR" dirty="0"/>
              <a:t> salgılar</a:t>
            </a:r>
          </a:p>
          <a:p>
            <a:endParaRPr lang="tr-TR" dirty="0"/>
          </a:p>
          <a:p>
            <a:r>
              <a:rPr lang="tr-TR" dirty="0"/>
              <a:t>Bu </a:t>
            </a:r>
            <a:r>
              <a:rPr lang="tr-TR" dirty="0" err="1"/>
              <a:t>androjenler</a:t>
            </a:r>
            <a:r>
              <a:rPr lang="tr-TR" dirty="0"/>
              <a:t> insanlarda esas </a:t>
            </a:r>
            <a:r>
              <a:rPr lang="tr-TR" dirty="0" err="1"/>
              <a:t>androjen</a:t>
            </a:r>
            <a:r>
              <a:rPr lang="tr-TR" dirty="0"/>
              <a:t> bağımlı </a:t>
            </a:r>
            <a:r>
              <a:rPr lang="tr-TR" dirty="0" err="1"/>
              <a:t>pubertal</a:t>
            </a:r>
            <a:r>
              <a:rPr lang="tr-TR" dirty="0"/>
              <a:t> değişiklikleri </a:t>
            </a:r>
            <a:r>
              <a:rPr lang="tr-TR" dirty="0" err="1"/>
              <a:t>stimüle</a:t>
            </a:r>
            <a:r>
              <a:rPr lang="tr-TR" dirty="0"/>
              <a:t> etmez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226890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DA40609-24FE-0F4A-8693-D3D25CBB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085" y="2325060"/>
            <a:ext cx="8207829" cy="3124199"/>
          </a:xfrm>
        </p:spPr>
        <p:txBody>
          <a:bodyPr/>
          <a:lstStyle/>
          <a:p>
            <a:r>
              <a:rPr lang="tr-TR" sz="4400" dirty="0">
                <a:solidFill>
                  <a:srgbClr val="FF0000"/>
                </a:solidFill>
              </a:rPr>
              <a:t>ADRENOKORTİKAL AJANLARIN ANTAGONİSTLERİ</a:t>
            </a:r>
          </a:p>
        </p:txBody>
      </p:sp>
    </p:spTree>
    <p:extLst>
      <p:ext uri="{BB962C8B-B14F-4D97-AF65-F5344CB8AC3E}">
        <p14:creationId xmlns="" xmlns:p14="http://schemas.microsoft.com/office/powerpoint/2010/main" val="33356109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35105B8-2E60-4D4E-B84C-4E9F7F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97" y="736600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SENTEZ İNHİBİTÖRLERİ VE GLUKOKORTİKOİD ANTAGONİSTLERİ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 err="1">
                <a:solidFill>
                  <a:srgbClr val="FF0000"/>
                </a:solidFill>
              </a:rPr>
              <a:t>Aminoglutetimid</a:t>
            </a: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11EB846-5E49-1342-8543-3916A75F6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29" y="1591733"/>
            <a:ext cx="10732785" cy="4939696"/>
          </a:xfrm>
        </p:spPr>
        <p:txBody>
          <a:bodyPr>
            <a:noAutofit/>
          </a:bodyPr>
          <a:lstStyle/>
          <a:p>
            <a:pPr algn="just"/>
            <a:r>
              <a:rPr lang="tr-TR" sz="2400" dirty="0">
                <a:solidFill>
                  <a:srgbClr val="FF0000"/>
                </a:solidFill>
              </a:rPr>
              <a:t>K</a:t>
            </a:r>
            <a:r>
              <a:rPr lang="tr-TR" sz="2400" dirty="0" smtClean="0">
                <a:solidFill>
                  <a:srgbClr val="FF0000"/>
                </a:solidFill>
              </a:rPr>
              <a:t>olesterolün </a:t>
            </a:r>
            <a:r>
              <a:rPr lang="tr-TR" sz="2400" dirty="0" err="1">
                <a:solidFill>
                  <a:srgbClr val="FF0000"/>
                </a:solidFill>
              </a:rPr>
              <a:t>pregnenolona</a:t>
            </a:r>
            <a:r>
              <a:rPr lang="tr-TR" sz="2400" dirty="0">
                <a:solidFill>
                  <a:srgbClr val="FF0000"/>
                </a:solidFill>
              </a:rPr>
              <a:t> dönüşümünü engeller ve </a:t>
            </a:r>
            <a:r>
              <a:rPr lang="tr-TR" sz="2400" dirty="0" err="1">
                <a:solidFill>
                  <a:srgbClr val="FF0000"/>
                </a:solidFill>
              </a:rPr>
              <a:t>hormonal</a:t>
            </a:r>
            <a:r>
              <a:rPr lang="tr-TR" sz="2400" dirty="0">
                <a:solidFill>
                  <a:srgbClr val="FF0000"/>
                </a:solidFill>
              </a:rPr>
              <a:t> olarak aktif </a:t>
            </a:r>
            <a:r>
              <a:rPr lang="tr-TR" sz="2400" dirty="0" err="1">
                <a:solidFill>
                  <a:srgbClr val="FF0000"/>
                </a:solidFill>
              </a:rPr>
              <a:t>steroidlerin</a:t>
            </a:r>
            <a:r>
              <a:rPr lang="tr-TR" sz="2400" dirty="0">
                <a:solidFill>
                  <a:srgbClr val="FF0000"/>
                </a:solidFill>
              </a:rPr>
              <a:t> sentezinde azalmaya</a:t>
            </a:r>
            <a:r>
              <a:rPr lang="tr-TR" sz="2400" dirty="0"/>
              <a:t> neden </a:t>
            </a:r>
            <a:r>
              <a:rPr lang="tr-TR" sz="2400" dirty="0" smtClean="0"/>
              <a:t>olur</a:t>
            </a:r>
            <a:endParaRPr lang="tr-TR" sz="2400" dirty="0"/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M</a:t>
            </a:r>
            <a:r>
              <a:rPr lang="tr-TR" sz="2400" dirty="0" smtClean="0">
                <a:solidFill>
                  <a:srgbClr val="FF0000"/>
                </a:solidFill>
              </a:rPr>
              <a:t>eme </a:t>
            </a:r>
            <a:r>
              <a:rPr lang="tr-TR" sz="2400" dirty="0" err="1">
                <a:solidFill>
                  <a:srgbClr val="FF0000"/>
                </a:solidFill>
              </a:rPr>
              <a:t>karsinomu</a:t>
            </a:r>
            <a:r>
              <a:rPr lang="tr-TR" sz="2400" dirty="0">
                <a:solidFill>
                  <a:srgbClr val="FF0000"/>
                </a:solidFill>
              </a:rPr>
              <a:t> olan hastalarda östrojen üretimini azaltmak </a:t>
            </a:r>
            <a:r>
              <a:rPr lang="tr-TR" sz="2400" dirty="0"/>
              <a:t>için </a:t>
            </a:r>
            <a:r>
              <a:rPr lang="tr-TR" sz="2400" dirty="0" err="1">
                <a:solidFill>
                  <a:srgbClr val="FF0000"/>
                </a:solidFill>
              </a:rPr>
              <a:t>deksametazon</a:t>
            </a:r>
            <a:r>
              <a:rPr lang="tr-TR" sz="2400" dirty="0"/>
              <a:t> veya </a:t>
            </a:r>
            <a:r>
              <a:rPr lang="tr-TR" sz="2400" dirty="0" err="1">
                <a:solidFill>
                  <a:srgbClr val="FF0000"/>
                </a:solidFill>
              </a:rPr>
              <a:t>hidrokortizon</a:t>
            </a:r>
            <a:r>
              <a:rPr lang="tr-TR" sz="2400" dirty="0"/>
              <a:t> ile birlikte </a:t>
            </a:r>
            <a:r>
              <a:rPr lang="tr-TR" sz="2400" dirty="0" smtClean="0"/>
              <a:t>kullanılmakta</a:t>
            </a:r>
            <a:endParaRPr lang="tr-TR" sz="2400" dirty="0"/>
          </a:p>
          <a:p>
            <a:pPr algn="just"/>
            <a:r>
              <a:rPr lang="tr-TR" sz="2400" dirty="0"/>
              <a:t>1 g/gün dozunda </a:t>
            </a:r>
            <a:r>
              <a:rPr lang="tr-TR" sz="2400" dirty="0" err="1"/>
              <a:t>tolerasyonu</a:t>
            </a:r>
            <a:r>
              <a:rPr lang="tr-TR" sz="2400" dirty="0"/>
              <a:t> iyi, ancak daha yüksek dozajlarda   letarji ve cilt döküntüleri</a:t>
            </a:r>
          </a:p>
          <a:p>
            <a:pPr algn="just"/>
            <a:r>
              <a:rPr lang="tr-TR" sz="2400" dirty="0"/>
              <a:t>Meme kanseri hastalarında kullanımı  yerini </a:t>
            </a:r>
            <a:r>
              <a:rPr lang="tr-TR" sz="2400" dirty="0" err="1"/>
              <a:t>tamoksifen</a:t>
            </a:r>
            <a:r>
              <a:rPr lang="tr-TR" sz="2400" dirty="0"/>
              <a:t> veya </a:t>
            </a:r>
            <a:r>
              <a:rPr lang="tr-TR" sz="2400" dirty="0" err="1"/>
              <a:t>aromataz</a:t>
            </a:r>
            <a:r>
              <a:rPr lang="tr-TR" sz="2400" dirty="0"/>
              <a:t> inhibitörlerine bırakmıştır </a:t>
            </a:r>
          </a:p>
          <a:p>
            <a:pPr algn="just"/>
            <a:r>
              <a:rPr lang="tr-TR" sz="2400" dirty="0" err="1">
                <a:solidFill>
                  <a:srgbClr val="FF0000"/>
                </a:solidFill>
              </a:rPr>
              <a:t>Mitotana</a:t>
            </a:r>
            <a:r>
              <a:rPr lang="tr-TR" sz="2400" dirty="0">
                <a:solidFill>
                  <a:srgbClr val="FF0000"/>
                </a:solidFill>
              </a:rPr>
              <a:t> yanıt vermeyen </a:t>
            </a:r>
            <a:r>
              <a:rPr lang="tr-TR" sz="2400" dirty="0" err="1">
                <a:solidFill>
                  <a:srgbClr val="FF0000"/>
                </a:solidFill>
              </a:rPr>
              <a:t>adrenokortikal</a:t>
            </a:r>
            <a:r>
              <a:rPr lang="tr-TR" sz="2400" dirty="0">
                <a:solidFill>
                  <a:srgbClr val="FF0000"/>
                </a:solidFill>
              </a:rPr>
              <a:t> kansere bağlı </a:t>
            </a:r>
            <a:r>
              <a:rPr lang="tr-TR" sz="2400" dirty="0" err="1">
                <a:solidFill>
                  <a:srgbClr val="FF0000"/>
                </a:solidFill>
              </a:rPr>
              <a:t>Cushing</a:t>
            </a:r>
            <a:r>
              <a:rPr lang="tr-TR" sz="2400" dirty="0">
                <a:solidFill>
                  <a:srgbClr val="FF0000"/>
                </a:solidFill>
              </a:rPr>
              <a:t> sendromlu hastalarda</a:t>
            </a:r>
            <a:r>
              <a:rPr lang="tr-TR" sz="2400" dirty="0"/>
              <a:t>, </a:t>
            </a:r>
            <a:r>
              <a:rPr lang="tr-TR" sz="2400" dirty="0" err="1"/>
              <a:t>steroid</a:t>
            </a:r>
            <a:r>
              <a:rPr lang="tr-TR" sz="2400" dirty="0"/>
              <a:t> </a:t>
            </a:r>
            <a:r>
              <a:rPr lang="tr-TR" sz="2400" dirty="0" err="1"/>
              <a:t>sekresyonunu</a:t>
            </a:r>
            <a:r>
              <a:rPr lang="tr-TR" sz="2400" dirty="0"/>
              <a:t> azaltmak için </a:t>
            </a:r>
            <a:r>
              <a:rPr lang="tr-TR" sz="2400" dirty="0" err="1">
                <a:solidFill>
                  <a:srgbClr val="FF0000"/>
                </a:solidFill>
              </a:rPr>
              <a:t>metirapon</a:t>
            </a:r>
            <a:r>
              <a:rPr lang="tr-TR" sz="2400" dirty="0"/>
              <a:t> veya </a:t>
            </a:r>
            <a:r>
              <a:rPr lang="tr-TR" sz="2400" dirty="0" err="1">
                <a:solidFill>
                  <a:srgbClr val="FF0000"/>
                </a:solidFill>
              </a:rPr>
              <a:t>ketokonazol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/>
              <a:t>ile birlikte kullanılabilir</a:t>
            </a:r>
          </a:p>
        </p:txBody>
      </p:sp>
    </p:spTree>
    <p:extLst>
      <p:ext uri="{BB962C8B-B14F-4D97-AF65-F5344CB8AC3E}">
        <p14:creationId xmlns="" xmlns:p14="http://schemas.microsoft.com/office/powerpoint/2010/main" val="705989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CA93720-9A6F-ED4C-8FC7-2D6F2E6D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1" y="507147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Ketokonazol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17AFC1-612A-3041-9F78-34157118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329267"/>
            <a:ext cx="9404723" cy="4467625"/>
          </a:xfrm>
        </p:spPr>
        <p:txBody>
          <a:bodyPr>
            <a:noAutofit/>
          </a:bodyPr>
          <a:lstStyle/>
          <a:p>
            <a:pPr algn="just"/>
            <a:r>
              <a:rPr lang="tr-TR" sz="2800" dirty="0" err="1"/>
              <a:t>imidazol</a:t>
            </a:r>
            <a:r>
              <a:rPr lang="tr-TR" sz="2800" dirty="0"/>
              <a:t> türevi bir </a:t>
            </a:r>
            <a:r>
              <a:rPr lang="tr-TR" sz="2800" dirty="0" err="1"/>
              <a:t>antifungal</a:t>
            </a:r>
            <a:r>
              <a:rPr lang="tr-TR" sz="2800" dirty="0"/>
              <a:t> , adrenal ve </a:t>
            </a:r>
            <a:r>
              <a:rPr lang="tr-TR" sz="2800" dirty="0" err="1"/>
              <a:t>gonadal</a:t>
            </a:r>
            <a:r>
              <a:rPr lang="tr-TR" sz="2800" dirty="0"/>
              <a:t> </a:t>
            </a:r>
            <a:r>
              <a:rPr lang="tr-TR" sz="2800" dirty="0" err="1"/>
              <a:t>steroid</a:t>
            </a:r>
            <a:r>
              <a:rPr lang="tr-TR" sz="2800" dirty="0"/>
              <a:t> sentezinin güçlü ve </a:t>
            </a:r>
            <a:r>
              <a:rPr lang="tr-TR" sz="2800" dirty="0" err="1"/>
              <a:t>nonselektif</a:t>
            </a:r>
            <a:r>
              <a:rPr lang="tr-TR" sz="2800" dirty="0"/>
              <a:t> inhibitörü</a:t>
            </a:r>
          </a:p>
          <a:p>
            <a:pPr algn="just"/>
            <a:r>
              <a:rPr lang="tr-TR" sz="2800" dirty="0" err="1"/>
              <a:t>steroid</a:t>
            </a:r>
            <a:r>
              <a:rPr lang="tr-TR" sz="2800" dirty="0"/>
              <a:t> hormon sentezi için gerekli P450c17, C17,20-liyaz, 3</a:t>
            </a:r>
            <a:r>
              <a:rPr lang="el-GR" sz="2800" dirty="0"/>
              <a:t>β-</a:t>
            </a:r>
            <a:r>
              <a:rPr lang="tr-TR" sz="2800" dirty="0" err="1"/>
              <a:t>hidroksisteroid</a:t>
            </a:r>
            <a:r>
              <a:rPr lang="tr-TR" sz="2800" dirty="0"/>
              <a:t> </a:t>
            </a:r>
            <a:r>
              <a:rPr lang="tr-TR" sz="2800" dirty="0" err="1"/>
              <a:t>dehidrojenaz</a:t>
            </a:r>
            <a:r>
              <a:rPr lang="tr-TR" sz="2800" dirty="0"/>
              <a:t> ve P450c11 enzimlerini </a:t>
            </a:r>
            <a:r>
              <a:rPr lang="tr-TR" sz="2800" dirty="0" err="1"/>
              <a:t>inhibe</a:t>
            </a:r>
            <a:r>
              <a:rPr lang="tr-TR" sz="2800" dirty="0"/>
              <a:t> </a:t>
            </a:r>
            <a:r>
              <a:rPr lang="tr-TR" sz="2800" dirty="0" smtClean="0"/>
              <a:t>eder</a:t>
            </a:r>
            <a:endParaRPr lang="tr-TR" sz="2800" dirty="0"/>
          </a:p>
          <a:p>
            <a:pPr algn="just"/>
            <a:r>
              <a:rPr lang="tr-TR" sz="2800" dirty="0" err="1">
                <a:solidFill>
                  <a:srgbClr val="FF0000"/>
                </a:solidFill>
              </a:rPr>
              <a:t>Cushing</a:t>
            </a:r>
            <a:r>
              <a:rPr lang="tr-TR" sz="2800" dirty="0">
                <a:solidFill>
                  <a:srgbClr val="FF0000"/>
                </a:solidFill>
              </a:rPr>
              <a:t> sendromu </a:t>
            </a:r>
            <a:r>
              <a:rPr lang="tr-TR" sz="2800" dirty="0"/>
              <a:t>olan hastaların tedavisinde </a:t>
            </a:r>
            <a:r>
              <a:rPr lang="tr-TR" sz="2800" dirty="0" smtClean="0"/>
              <a:t>kullanılır</a:t>
            </a:r>
            <a:endParaRPr lang="tr-TR" sz="2800" dirty="0"/>
          </a:p>
          <a:p>
            <a:pPr algn="just"/>
            <a:r>
              <a:rPr lang="tr-TR" sz="2800" dirty="0"/>
              <a:t>200-1200 mg/gün dozları hormon seviyelerinde azalma ve klinik iyileşme </a:t>
            </a:r>
            <a:r>
              <a:rPr lang="tr-TR" sz="2800" dirty="0" smtClean="0"/>
              <a:t>sağlamakta</a:t>
            </a:r>
            <a:endParaRPr lang="tr-TR" sz="2800" dirty="0"/>
          </a:p>
          <a:p>
            <a:pPr algn="just"/>
            <a:r>
              <a:rPr lang="tr-TR" sz="2800" dirty="0" err="1"/>
              <a:t>hepatotoksik</a:t>
            </a:r>
            <a:r>
              <a:rPr lang="tr-TR" sz="2800" dirty="0"/>
              <a:t> etkili, 200 mg/gün dozunda başlatılmalı ve günlük toplam 1000mg’lık doza ulaşana kadar 2-3 günde bir 200 mg/gün artırılmalı</a:t>
            </a:r>
          </a:p>
        </p:txBody>
      </p:sp>
    </p:spTree>
    <p:extLst>
      <p:ext uri="{BB962C8B-B14F-4D97-AF65-F5344CB8AC3E}">
        <p14:creationId xmlns="" xmlns:p14="http://schemas.microsoft.com/office/powerpoint/2010/main" val="202328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D35A311-3393-CF46-A51F-4473AB94F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66" y="1180624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DOĞAL OLARAK BULUNAN GLUKOKORTİKOİDLER, KORTİZOL (HİDROKORTİZON)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C8552EB-19A6-0045-B6F1-DAB3F268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46" y="2581154"/>
            <a:ext cx="10239878" cy="402606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Metabolizmanın düzenlenmesi, </a:t>
            </a:r>
            <a:r>
              <a:rPr lang="tr-TR" dirty="0" err="1"/>
              <a:t>kardiyovasküler</a:t>
            </a:r>
            <a:r>
              <a:rPr lang="tr-TR" dirty="0"/>
              <a:t> fonksiyon, büyüme ve </a:t>
            </a:r>
            <a:r>
              <a:rPr lang="tr-TR" dirty="0" err="1"/>
              <a:t>immunitenin</a:t>
            </a:r>
            <a:r>
              <a:rPr lang="tr-TR" dirty="0"/>
              <a:t> düzenlenmesi gibi fizyolojik etkiler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Sentezi ve salgılanmasını santral sinir sistemi düzenlemekte(dolaşımdaki </a:t>
            </a:r>
            <a:r>
              <a:rPr lang="tr-TR" dirty="0" err="1"/>
              <a:t>kortizol</a:t>
            </a:r>
            <a:r>
              <a:rPr lang="tr-TR" dirty="0"/>
              <a:t> veya sentetik </a:t>
            </a:r>
            <a:r>
              <a:rPr lang="tr-TR" dirty="0" err="1"/>
              <a:t>glukokortikoidlerin</a:t>
            </a:r>
            <a:r>
              <a:rPr lang="tr-TR" dirty="0"/>
              <a:t> oluşturduğu negatif </a:t>
            </a:r>
            <a:r>
              <a:rPr lang="tr-TR" dirty="0" err="1"/>
              <a:t>feedback’e</a:t>
            </a:r>
            <a:r>
              <a:rPr lang="tr-TR" dirty="0"/>
              <a:t> duyarlı)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407089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8E21792-BC05-4B46-A486-8EE53C36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0" y="609601"/>
            <a:ext cx="8947522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Etomidat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23B2BD6-F2D5-D242-9DB6-8D180DD28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30" y="2052918"/>
            <a:ext cx="10842170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Genel anestezi ve </a:t>
            </a:r>
            <a:r>
              <a:rPr lang="tr-TR" dirty="0" err="1"/>
              <a:t>sedasyon</a:t>
            </a:r>
            <a:r>
              <a:rPr lang="tr-TR" dirty="0"/>
              <a:t> indüksiyonu için kullanılan tek ilaç</a:t>
            </a:r>
          </a:p>
          <a:p>
            <a:endParaRPr lang="tr-TR" dirty="0"/>
          </a:p>
          <a:p>
            <a:r>
              <a:rPr lang="tr-TR" dirty="0"/>
              <a:t>0.1 mg/kg/</a:t>
            </a:r>
            <a:r>
              <a:rPr lang="tr-TR" dirty="0" err="1"/>
              <a:t>saat'lik</a:t>
            </a:r>
            <a:r>
              <a:rPr lang="tr-TR" dirty="0"/>
              <a:t> </a:t>
            </a:r>
            <a:r>
              <a:rPr lang="tr-TR" dirty="0" err="1"/>
              <a:t>subhipnotik</a:t>
            </a:r>
            <a:r>
              <a:rPr lang="tr-TR" dirty="0"/>
              <a:t> dozlarda adrenal </a:t>
            </a:r>
            <a:r>
              <a:rPr lang="tr-TR" dirty="0" err="1"/>
              <a:t>steroidogenezi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eder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Şiddetli </a:t>
            </a:r>
            <a:r>
              <a:rPr lang="tr-TR" dirty="0" err="1">
                <a:solidFill>
                  <a:srgbClr val="FF0000"/>
                </a:solidFill>
              </a:rPr>
              <a:t>Cushing</a:t>
            </a:r>
            <a:r>
              <a:rPr lang="tr-TR" dirty="0">
                <a:solidFill>
                  <a:srgbClr val="FF0000"/>
                </a:solidFill>
              </a:rPr>
              <a:t> sendromunun tedavisinde kullanılan tek </a:t>
            </a:r>
            <a:r>
              <a:rPr lang="tr-TR" dirty="0" err="1">
                <a:solidFill>
                  <a:srgbClr val="FF0000"/>
                </a:solidFill>
              </a:rPr>
              <a:t>parenteral</a:t>
            </a:r>
            <a:r>
              <a:rPr lang="tr-TR" dirty="0">
                <a:solidFill>
                  <a:srgbClr val="FF0000"/>
                </a:solidFill>
              </a:rPr>
              <a:t> ilaç </a:t>
            </a:r>
          </a:p>
        </p:txBody>
      </p:sp>
    </p:spTree>
    <p:extLst>
      <p:ext uri="{BB962C8B-B14F-4D97-AF65-F5344CB8AC3E}">
        <p14:creationId xmlns="" xmlns:p14="http://schemas.microsoft.com/office/powerpoint/2010/main" val="27387105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E87D7D50-59DB-9444-874A-50E35D7B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0" y="609601"/>
            <a:ext cx="8947522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Metirapon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255887D-D6C0-C345-A3B7-1AC56026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850571"/>
            <a:ext cx="10689770" cy="4702628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steroidin</a:t>
            </a:r>
            <a:r>
              <a:rPr lang="tr-TR" dirty="0"/>
              <a:t> 11-hidroksilasyonunun </a:t>
            </a:r>
            <a:r>
              <a:rPr lang="tr-TR" dirty="0" err="1"/>
              <a:t>selektif</a:t>
            </a:r>
            <a:r>
              <a:rPr lang="tr-TR" dirty="0"/>
              <a:t> inhibitörü, </a:t>
            </a:r>
            <a:r>
              <a:rPr lang="tr-TR" dirty="0" err="1"/>
              <a:t>kortizol</a:t>
            </a:r>
            <a:r>
              <a:rPr lang="tr-TR" dirty="0"/>
              <a:t> ve </a:t>
            </a:r>
            <a:r>
              <a:rPr lang="tr-TR" dirty="0" err="1"/>
              <a:t>kortikosteron</a:t>
            </a:r>
            <a:r>
              <a:rPr lang="tr-TR" dirty="0"/>
              <a:t> sentezini etkiler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Metiraponun</a:t>
            </a:r>
            <a:r>
              <a:rPr lang="tr-TR" dirty="0"/>
              <a:t> </a:t>
            </a:r>
            <a:r>
              <a:rPr lang="tr-TR" dirty="0" err="1"/>
              <a:t>toksisitesi</a:t>
            </a:r>
            <a:r>
              <a:rPr lang="tr-TR" dirty="0"/>
              <a:t> </a:t>
            </a:r>
            <a:r>
              <a:rPr lang="tr-TR" dirty="0" err="1"/>
              <a:t>mitotandan</a:t>
            </a:r>
            <a:r>
              <a:rPr lang="tr-TR" dirty="0"/>
              <a:t> çok daha düşük olmasına rağmen, geçici sersemlik ve </a:t>
            </a:r>
            <a:r>
              <a:rPr lang="tr-TR" dirty="0" err="1"/>
              <a:t>gastrointestinal</a:t>
            </a:r>
            <a:r>
              <a:rPr lang="tr-TR" dirty="0"/>
              <a:t> bozukluklara neden olabilir</a:t>
            </a:r>
          </a:p>
          <a:p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Cushing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senromu</a:t>
            </a:r>
            <a:r>
              <a:rPr lang="tr-TR" dirty="0">
                <a:solidFill>
                  <a:srgbClr val="FF0000"/>
                </a:solidFill>
              </a:rPr>
              <a:t> olan hamilelere uygulanabilen tek adrenal </a:t>
            </a:r>
            <a:r>
              <a:rPr lang="tr-TR" dirty="0" err="1">
                <a:solidFill>
                  <a:srgbClr val="FF0000"/>
                </a:solidFill>
              </a:rPr>
              <a:t>inhibe</a:t>
            </a:r>
            <a:r>
              <a:rPr lang="tr-TR" dirty="0">
                <a:solidFill>
                  <a:srgbClr val="FF0000"/>
                </a:solidFill>
              </a:rPr>
              <a:t> edici ilaç</a:t>
            </a:r>
          </a:p>
          <a:p>
            <a:endParaRPr lang="tr-TR" dirty="0"/>
          </a:p>
          <a:p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advers</a:t>
            </a:r>
            <a:r>
              <a:rPr lang="tr-TR" dirty="0"/>
              <a:t> etkileri, 11-deoksikortizol </a:t>
            </a:r>
            <a:r>
              <a:rPr lang="tr-TR" dirty="0" err="1"/>
              <a:t>prekürsörünün</a:t>
            </a:r>
            <a:r>
              <a:rPr lang="tr-TR" dirty="0"/>
              <a:t> </a:t>
            </a:r>
            <a:r>
              <a:rPr lang="tr-TR" dirty="0" err="1"/>
              <a:t>DOC’ye</a:t>
            </a:r>
            <a:r>
              <a:rPr lang="tr-TR" dirty="0"/>
              <a:t> dönüşmesi ve </a:t>
            </a:r>
            <a:r>
              <a:rPr lang="tr-TR" dirty="0" err="1"/>
              <a:t>androjen</a:t>
            </a:r>
            <a:r>
              <a:rPr lang="tr-TR" dirty="0"/>
              <a:t> sentezinden kaynaklanan </a:t>
            </a:r>
            <a:r>
              <a:rPr lang="tr-TR" dirty="0" err="1"/>
              <a:t>hirsutizm</a:t>
            </a:r>
            <a:r>
              <a:rPr lang="tr-TR" dirty="0"/>
              <a:t> ve su-tuz tutulumu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464838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F1F5237B-F1C1-C74D-A1D1-45E72284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0" y="457201"/>
            <a:ext cx="8947522" cy="1034142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Metirapon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460CB9C-CCB7-7146-902B-4BE0E383B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1" y="2010131"/>
            <a:ext cx="10533517" cy="424915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Adrenal fonksiyon testlerinde yaygın olarak kullanılır, uygulamadan önce ve sonra 11-deoksikortizol kan düzeyleri ve 17- </a:t>
            </a:r>
            <a:r>
              <a:rPr lang="tr-TR" dirty="0" err="1"/>
              <a:t>hidroksikortikoid</a:t>
            </a:r>
            <a:r>
              <a:rPr lang="tr-TR" dirty="0"/>
              <a:t> idrar atılımı ölçülür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Cushing</a:t>
            </a:r>
            <a:r>
              <a:rPr lang="tr-TR" dirty="0">
                <a:solidFill>
                  <a:srgbClr val="FF0000"/>
                </a:solidFill>
              </a:rPr>
              <a:t> sendromunda hastaların </a:t>
            </a:r>
            <a:r>
              <a:rPr lang="tr-TR" dirty="0" err="1">
                <a:solidFill>
                  <a:srgbClr val="FF0000"/>
                </a:solidFill>
              </a:rPr>
              <a:t>metirapona</a:t>
            </a:r>
            <a:r>
              <a:rPr lang="tr-TR" dirty="0">
                <a:solidFill>
                  <a:srgbClr val="FF0000"/>
                </a:solidFill>
              </a:rPr>
              <a:t> normal yanıt vermesi </a:t>
            </a:r>
            <a:r>
              <a:rPr lang="tr-TR" dirty="0" err="1">
                <a:solidFill>
                  <a:srgbClr val="FF0000"/>
                </a:solidFill>
              </a:rPr>
              <a:t>kortizol</a:t>
            </a:r>
            <a:r>
              <a:rPr lang="tr-TR" dirty="0">
                <a:solidFill>
                  <a:srgbClr val="FF0000"/>
                </a:solidFill>
              </a:rPr>
              <a:t> fazlalığının </a:t>
            </a:r>
            <a:r>
              <a:rPr lang="tr-TR" dirty="0" err="1">
                <a:solidFill>
                  <a:srgbClr val="FF0000"/>
                </a:solidFill>
              </a:rPr>
              <a:t>kortizol</a:t>
            </a:r>
            <a:r>
              <a:rPr lang="tr-TR" dirty="0">
                <a:solidFill>
                  <a:srgbClr val="FF0000"/>
                </a:solidFill>
              </a:rPr>
              <a:t> salgılayan bir adrenal </a:t>
            </a:r>
            <a:r>
              <a:rPr lang="tr-TR" dirty="0" err="1">
                <a:solidFill>
                  <a:srgbClr val="FF0000"/>
                </a:solidFill>
              </a:rPr>
              <a:t>karsinom</a:t>
            </a:r>
            <a:r>
              <a:rPr lang="tr-TR" dirty="0">
                <a:solidFill>
                  <a:srgbClr val="FF0000"/>
                </a:solidFill>
              </a:rPr>
              <a:t> ya da adenomdan kaynaklamadığını gösterir </a:t>
            </a:r>
            <a:r>
              <a:rPr lang="tr-TR" dirty="0"/>
              <a:t>(bu tip tümörler ACTH </a:t>
            </a:r>
            <a:r>
              <a:rPr lang="tr-TR" dirty="0" err="1"/>
              <a:t>supresyonuna</a:t>
            </a:r>
            <a:r>
              <a:rPr lang="tr-TR" dirty="0"/>
              <a:t> neden olur ve adrenal kortekste </a:t>
            </a:r>
            <a:r>
              <a:rPr lang="tr-TR" dirty="0" err="1"/>
              <a:t>atrofi</a:t>
            </a:r>
            <a:r>
              <a:rPr lang="tr-TR" dirty="0"/>
              <a:t> oluşturur)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269761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79C74F86-E977-CA49-96FE-620B9680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52389"/>
            <a:ext cx="8947522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Metirapon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614896A-B15A-0141-853B-19767119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69" y="2209800"/>
            <a:ext cx="10348459" cy="3995811"/>
          </a:xfrm>
        </p:spPr>
        <p:txBody>
          <a:bodyPr/>
          <a:lstStyle/>
          <a:p>
            <a:pPr algn="just"/>
            <a:r>
              <a:rPr lang="tr-TR" dirty="0"/>
              <a:t>Hipofiz fonksiyonu, gece yarısı 2-3 g oral </a:t>
            </a:r>
            <a:r>
              <a:rPr lang="tr-TR" dirty="0" err="1"/>
              <a:t>metirapon</a:t>
            </a:r>
            <a:r>
              <a:rPr lang="tr-TR" dirty="0"/>
              <a:t> uygulanması ve sabah 8’de alınan kan örneğinde ACTH ya da 11-deoksikortizol düzeyinin ölçülmesi ya da ilacın uygulanmasından önceki ve </a:t>
            </a:r>
            <a:r>
              <a:rPr lang="tr-TR" dirty="0" smtClean="0"/>
              <a:t>sonraki </a:t>
            </a:r>
            <a:r>
              <a:rPr lang="tr-TR" dirty="0"/>
              <a:t>24 saatlik </a:t>
            </a:r>
            <a:r>
              <a:rPr lang="tr-TR" dirty="0" smtClean="0"/>
              <a:t>sürede </a:t>
            </a:r>
            <a:r>
              <a:rPr lang="tr-TR" dirty="0"/>
              <a:t>idrar ile atılan 17-hidroksikortikoidin karşılaştırılması ile de test edilebilir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695707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5AC6DEA-93E9-0C49-989E-C929B989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0960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Trilostan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1C676-2F3C-C445-BB0A-C9C4EF517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</a:t>
            </a:r>
            <a:r>
              <a:rPr lang="el-GR" dirty="0"/>
              <a:t>β-17 </a:t>
            </a:r>
            <a:r>
              <a:rPr lang="tr-TR" dirty="0" err="1"/>
              <a:t>hidroksisteroid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inhibitörü, adrenal ve </a:t>
            </a:r>
            <a:r>
              <a:rPr lang="tr-TR" dirty="0" err="1"/>
              <a:t>gonadal</a:t>
            </a:r>
            <a:r>
              <a:rPr lang="tr-TR" dirty="0"/>
              <a:t> hormonların sentezini etkiler</a:t>
            </a:r>
          </a:p>
          <a:p>
            <a:endParaRPr lang="tr-TR" dirty="0"/>
          </a:p>
          <a:p>
            <a:r>
              <a:rPr lang="tr-TR" dirty="0" err="1"/>
              <a:t>gastrointestinal</a:t>
            </a:r>
            <a:r>
              <a:rPr lang="tr-TR" dirty="0"/>
              <a:t> etkiler esas </a:t>
            </a:r>
            <a:r>
              <a:rPr lang="tr-TR" dirty="0" err="1"/>
              <a:t>advers</a:t>
            </a:r>
            <a:r>
              <a:rPr lang="tr-TR" dirty="0"/>
              <a:t> etkileri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807956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8EEB003-B034-9942-81B1-2FFB3BDD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83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Abirateron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15112EB-6D2E-1943-BFE8-5B7CD904D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911404"/>
            <a:ext cx="9913031" cy="4195481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en yeni </a:t>
            </a:r>
            <a:r>
              <a:rPr lang="tr-TR" dirty="0" err="1">
                <a:solidFill>
                  <a:srgbClr val="FF0000"/>
                </a:solidFill>
              </a:rPr>
              <a:t>steroid</a:t>
            </a:r>
            <a:r>
              <a:rPr lang="tr-TR" dirty="0">
                <a:solidFill>
                  <a:srgbClr val="FF0000"/>
                </a:solidFill>
              </a:rPr>
              <a:t> sentez inhibitörü</a:t>
            </a:r>
          </a:p>
          <a:p>
            <a:endParaRPr lang="tr-TR" dirty="0"/>
          </a:p>
          <a:p>
            <a:r>
              <a:rPr lang="tr-TR" dirty="0"/>
              <a:t>17</a:t>
            </a:r>
            <a:r>
              <a:rPr lang="el-GR" dirty="0"/>
              <a:t>α-</a:t>
            </a:r>
            <a:r>
              <a:rPr lang="tr-TR" dirty="0" err="1"/>
              <a:t>hidroksilaz</a:t>
            </a:r>
            <a:r>
              <a:rPr lang="tr-TR" dirty="0"/>
              <a:t> (P450c17) ve 17,20-liyazı bloke eder </a:t>
            </a:r>
            <a:r>
              <a:rPr lang="tr-TR" dirty="0">
                <a:solidFill>
                  <a:srgbClr val="FF0000"/>
                </a:solidFill>
              </a:rPr>
              <a:t>adrenalde </a:t>
            </a:r>
            <a:r>
              <a:rPr lang="tr-TR" dirty="0" err="1">
                <a:solidFill>
                  <a:srgbClr val="FF0000"/>
                </a:solidFill>
              </a:rPr>
              <a:t>kortizolün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gonadlarda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gonadal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steroidlerin</a:t>
            </a:r>
            <a:r>
              <a:rPr lang="tr-TR" dirty="0">
                <a:solidFill>
                  <a:srgbClr val="FF0000"/>
                </a:solidFill>
              </a:rPr>
              <a:t> sentezini azaltır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oral olarak aktif bir ön ilaç, </a:t>
            </a:r>
            <a:r>
              <a:rPr lang="tr-TR" dirty="0" err="1">
                <a:solidFill>
                  <a:srgbClr val="FF0000"/>
                </a:solidFill>
              </a:rPr>
              <a:t>refrakter</a:t>
            </a:r>
            <a:r>
              <a:rPr lang="tr-TR" dirty="0">
                <a:solidFill>
                  <a:srgbClr val="FF0000"/>
                </a:solidFill>
              </a:rPr>
              <a:t> prostat kanseri tedavisinde onaylı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860130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F735C2C1-8B31-D946-9C1D-873A4BD4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83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Mifepriston</a:t>
            </a:r>
            <a:r>
              <a:rPr lang="tr-TR" dirty="0">
                <a:solidFill>
                  <a:srgbClr val="FF0000"/>
                </a:solidFill>
              </a:rPr>
              <a:t> (RU-486)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AD7DB4-0B04-164A-A6DB-A8FA761D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740" y="1926771"/>
            <a:ext cx="8946541" cy="4528457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Steroid</a:t>
            </a:r>
            <a:r>
              <a:rPr lang="tr-TR" dirty="0"/>
              <a:t> reseptör antagonisti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güçlü </a:t>
            </a:r>
            <a:r>
              <a:rPr lang="tr-TR" dirty="0" err="1">
                <a:solidFill>
                  <a:srgbClr val="FF0000"/>
                </a:solidFill>
              </a:rPr>
              <a:t>antiprogestin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aktivitesinden ötürü başlangıçta  </a:t>
            </a:r>
            <a:r>
              <a:rPr lang="tr-TR" dirty="0" err="1"/>
              <a:t>kontraseptif-kontragestif</a:t>
            </a:r>
            <a:r>
              <a:rPr lang="tr-TR" dirty="0"/>
              <a:t> ajan olarak önerilmiştir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Mifepristonun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yüksek dozları </a:t>
            </a:r>
            <a:r>
              <a:rPr lang="tr-TR" dirty="0" err="1">
                <a:solidFill>
                  <a:srgbClr val="FF0000"/>
                </a:solidFill>
              </a:rPr>
              <a:t>antiglukokortikoid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aktivite gösterir (</a:t>
            </a:r>
            <a:r>
              <a:rPr lang="tr-TR" dirty="0" err="1"/>
              <a:t>glukokortikoid</a:t>
            </a:r>
            <a:r>
              <a:rPr lang="tr-TR" dirty="0"/>
              <a:t> reseptörlerini bloke ederek)</a:t>
            </a:r>
          </a:p>
        </p:txBody>
      </p:sp>
    </p:spTree>
    <p:extLst>
      <p:ext uri="{BB962C8B-B14F-4D97-AF65-F5344CB8AC3E}">
        <p14:creationId xmlns="" xmlns:p14="http://schemas.microsoft.com/office/powerpoint/2010/main" val="9690447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B9CDC56-4B94-2C4E-907A-78DAD8B3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27" y="87726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Mifepriston</a:t>
            </a:r>
            <a:r>
              <a:rPr lang="tr-TR" dirty="0">
                <a:solidFill>
                  <a:srgbClr val="FF0000"/>
                </a:solidFill>
              </a:rPr>
              <a:t> (RU-486)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91DCCA6-8A57-B844-8BF2-BDC784A45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427" y="2079171"/>
            <a:ext cx="8946541" cy="4506685"/>
          </a:xfrm>
        </p:spPr>
        <p:txBody>
          <a:bodyPr/>
          <a:lstStyle/>
          <a:p>
            <a:r>
              <a:rPr lang="tr-TR" dirty="0"/>
              <a:t>Ortalama yarı ömrü 20 saat (birçok doğal ve sentetik </a:t>
            </a:r>
            <a:r>
              <a:rPr lang="tr-TR" dirty="0" err="1"/>
              <a:t>glukortikoid</a:t>
            </a:r>
            <a:r>
              <a:rPr lang="tr-TR" dirty="0"/>
              <a:t> </a:t>
            </a:r>
            <a:r>
              <a:rPr lang="tr-TR" dirty="0" err="1"/>
              <a:t>agoinistinden</a:t>
            </a:r>
            <a:r>
              <a:rPr lang="tr-TR" dirty="0"/>
              <a:t> daha uzun)</a:t>
            </a:r>
          </a:p>
          <a:p>
            <a:endParaRPr lang="tr-TR" dirty="0"/>
          </a:p>
          <a:p>
            <a:r>
              <a:rPr lang="tr-TR" dirty="0" err="1"/>
              <a:t>Mifepriston</a:t>
            </a:r>
            <a:r>
              <a:rPr lang="tr-TR" dirty="0"/>
              <a:t> albümin ve </a:t>
            </a:r>
            <a:r>
              <a:rPr lang="tr-TR" dirty="0" smtClean="0"/>
              <a:t>alfa 1-asit </a:t>
            </a:r>
            <a:r>
              <a:rPr lang="tr-TR" dirty="0" err="1"/>
              <a:t>glikoproteine</a:t>
            </a:r>
            <a:r>
              <a:rPr lang="tr-TR" dirty="0"/>
              <a:t> bağlanabilir ama </a:t>
            </a:r>
            <a:r>
              <a:rPr lang="tr-TR" dirty="0" err="1"/>
              <a:t>kortikosteroid</a:t>
            </a:r>
            <a:r>
              <a:rPr lang="tr-TR" dirty="0"/>
              <a:t> bağlayıcı globüline </a:t>
            </a:r>
            <a:r>
              <a:rPr lang="tr-TR" dirty="0" err="1" smtClean="0"/>
              <a:t>affinitesi</a:t>
            </a:r>
            <a:r>
              <a:rPr lang="tr-TR" dirty="0" smtClean="0"/>
              <a:t> yoktur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031413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26BCB1D2-A1AE-F147-8790-CD2B9F91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Mifepriston</a:t>
            </a:r>
            <a:r>
              <a:rPr lang="tr-TR" dirty="0">
                <a:solidFill>
                  <a:srgbClr val="FF0000"/>
                </a:solidFill>
              </a:rPr>
              <a:t> (RU-486)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C902517-E642-BC43-81A7-B91B89D7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56574" cy="4195481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jeneralize</a:t>
            </a:r>
            <a:r>
              <a:rPr lang="tr-TR" dirty="0"/>
              <a:t> </a:t>
            </a:r>
            <a:r>
              <a:rPr lang="tr-TR" dirty="0" err="1"/>
              <a:t>glukokortikoid</a:t>
            </a:r>
            <a:r>
              <a:rPr lang="tr-TR" dirty="0"/>
              <a:t> direncine neden olur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oral kullanımı, </a:t>
            </a:r>
            <a:r>
              <a:rPr lang="tr-TR" dirty="0">
                <a:solidFill>
                  <a:srgbClr val="FF0000"/>
                </a:solidFill>
              </a:rPr>
              <a:t>diğer tedavilere yanıt vermeyen, </a:t>
            </a:r>
            <a:r>
              <a:rPr lang="tr-TR" dirty="0" err="1">
                <a:solidFill>
                  <a:srgbClr val="FF0000"/>
                </a:solidFill>
              </a:rPr>
              <a:t>ektopik</a:t>
            </a:r>
            <a:r>
              <a:rPr lang="tr-TR" dirty="0">
                <a:solidFill>
                  <a:srgbClr val="FF0000"/>
                </a:solidFill>
              </a:rPr>
              <a:t> ACTH </a:t>
            </a:r>
            <a:r>
              <a:rPr lang="tr-TR" dirty="0" err="1">
                <a:solidFill>
                  <a:srgbClr val="FF0000"/>
                </a:solidFill>
              </a:rPr>
              <a:t>sekresyonu</a:t>
            </a:r>
            <a:r>
              <a:rPr lang="tr-TR" dirty="0">
                <a:solidFill>
                  <a:srgbClr val="FF0000"/>
                </a:solidFill>
              </a:rPr>
              <a:t> ya da adrenal </a:t>
            </a:r>
            <a:r>
              <a:rPr lang="tr-TR" dirty="0" err="1">
                <a:solidFill>
                  <a:srgbClr val="FF0000"/>
                </a:solidFill>
              </a:rPr>
              <a:t>karsinomu</a:t>
            </a:r>
            <a:r>
              <a:rPr lang="tr-TR" dirty="0">
                <a:solidFill>
                  <a:srgbClr val="FF0000"/>
                </a:solidFill>
              </a:rPr>
              <a:t> olup cerrahi olarak müdahale edilemeyen hastalarda </a:t>
            </a:r>
            <a:r>
              <a:rPr lang="tr-TR" dirty="0"/>
              <a:t>önerilmektedir</a:t>
            </a:r>
          </a:p>
        </p:txBody>
      </p:sp>
    </p:spTree>
    <p:extLst>
      <p:ext uri="{BB962C8B-B14F-4D97-AF65-F5344CB8AC3E}">
        <p14:creationId xmlns="" xmlns:p14="http://schemas.microsoft.com/office/powerpoint/2010/main" val="5273180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8CA491A-FB73-4A43-A8CE-C957B03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63604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Mitotan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1E4F005-8EFE-784D-8DD7-CEF61F4E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51467"/>
            <a:ext cx="10077832" cy="45655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DDT sınıfı </a:t>
            </a:r>
            <a:r>
              <a:rPr lang="tr-TR" dirty="0" err="1"/>
              <a:t>insektisitlerle</a:t>
            </a:r>
            <a:r>
              <a:rPr lang="tr-TR" dirty="0"/>
              <a:t> ilişkili, köpeklerde ve daha az olarak insanlarda adrenal korteks üzerinde </a:t>
            </a:r>
            <a:r>
              <a:rPr lang="tr-TR" dirty="0" err="1"/>
              <a:t>nonselektif</a:t>
            </a:r>
            <a:r>
              <a:rPr lang="tr-TR" dirty="0"/>
              <a:t> </a:t>
            </a:r>
            <a:r>
              <a:rPr lang="tr-TR" dirty="0" err="1"/>
              <a:t>sitotoksik</a:t>
            </a:r>
            <a:r>
              <a:rPr lang="tr-TR" dirty="0"/>
              <a:t> etkili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Oral olarak bölünmüş dozlar şeklinde günde 12g uygulanır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Adrenal </a:t>
            </a:r>
            <a:r>
              <a:rPr lang="tr-TR" dirty="0" err="1"/>
              <a:t>karsinomlu</a:t>
            </a:r>
            <a:r>
              <a:rPr lang="tr-TR" dirty="0"/>
              <a:t> hastalarda tümör kitlesinde azalma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toksik</a:t>
            </a:r>
            <a:r>
              <a:rPr lang="tr-TR" dirty="0"/>
              <a:t> etkileri hastalarda dozun azaltmasını gerektirebilir (</a:t>
            </a:r>
            <a:r>
              <a:rPr lang="tr-TR" dirty="0" err="1"/>
              <a:t>diyare</a:t>
            </a:r>
            <a:r>
              <a:rPr lang="tr-TR" dirty="0"/>
              <a:t>, bulantı, kusma, depresyon, </a:t>
            </a:r>
            <a:r>
              <a:rPr lang="tr-TR" dirty="0" err="1"/>
              <a:t>somnolans</a:t>
            </a:r>
            <a:r>
              <a:rPr lang="tr-TR" dirty="0"/>
              <a:t> ve cilt döküntüleri)</a:t>
            </a:r>
          </a:p>
        </p:txBody>
      </p:sp>
    </p:spTree>
    <p:extLst>
      <p:ext uri="{BB962C8B-B14F-4D97-AF65-F5344CB8AC3E}">
        <p14:creationId xmlns="" xmlns:p14="http://schemas.microsoft.com/office/powerpoint/2010/main" val="362355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A4CD003-C1AC-7242-9354-CB5A6F663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969" y="618067"/>
            <a:ext cx="4521798" cy="4821219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/>
              <a:t>Kortizol</a:t>
            </a:r>
            <a:r>
              <a:rPr lang="tr-TR" dirty="0"/>
              <a:t> salgılanması 10-20 mg (normal erişkinde, günlük)</a:t>
            </a:r>
          </a:p>
          <a:p>
            <a:endParaRPr lang="tr-TR" dirty="0"/>
          </a:p>
          <a:p>
            <a:r>
              <a:rPr lang="tr-TR" dirty="0" err="1"/>
              <a:t>Sekresyonu</a:t>
            </a:r>
            <a:r>
              <a:rPr lang="tr-TR" dirty="0"/>
              <a:t> </a:t>
            </a:r>
            <a:r>
              <a:rPr lang="tr-TR" dirty="0" err="1"/>
              <a:t>sirkadiyen</a:t>
            </a:r>
            <a:r>
              <a:rPr lang="tr-TR" dirty="0"/>
              <a:t> </a:t>
            </a:r>
            <a:r>
              <a:rPr lang="tr-TR" dirty="0" err="1"/>
              <a:t>ritm</a:t>
            </a:r>
            <a:r>
              <a:rPr lang="tr-TR" dirty="0"/>
              <a:t> gösterir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err="1">
                <a:solidFill>
                  <a:srgbClr val="FF0000"/>
                </a:solidFill>
              </a:rPr>
              <a:t>sekresyon</a:t>
            </a:r>
            <a:r>
              <a:rPr lang="tr-TR" dirty="0">
                <a:solidFill>
                  <a:srgbClr val="FF0000"/>
                </a:solidFill>
              </a:rPr>
              <a:t> hızı sabah erken saatlerde ve yemeklerden sonra pik gösteren ACTH artışları ile kontrol edilmekte)</a:t>
            </a:r>
          </a:p>
          <a:p>
            <a:endParaRPr lang="tr-TR" dirty="0"/>
          </a:p>
          <a:p>
            <a:r>
              <a:rPr lang="tr-TR" dirty="0" err="1">
                <a:solidFill>
                  <a:schemeClr val="accent1"/>
                </a:solidFill>
              </a:rPr>
              <a:t>Kortikosteroid</a:t>
            </a:r>
            <a:r>
              <a:rPr lang="tr-TR" dirty="0">
                <a:solidFill>
                  <a:schemeClr val="accent1"/>
                </a:solidFill>
              </a:rPr>
              <a:t>-bağlayıcı </a:t>
            </a:r>
            <a:r>
              <a:rPr lang="tr-TR" dirty="0" err="1">
                <a:solidFill>
                  <a:schemeClr val="accent1"/>
                </a:solidFill>
              </a:rPr>
              <a:t>globulin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/>
              <a:t>(CBG), a2 </a:t>
            </a:r>
            <a:r>
              <a:rPr lang="tr-TR" dirty="0" err="1"/>
              <a:t>globulin</a:t>
            </a:r>
            <a:r>
              <a:rPr lang="tr-TR" dirty="0"/>
              <a:t>, dolaşımdaki hormonun %90’ını bağlamakta, geri kalanı serbest veya zayıf olarak </a:t>
            </a:r>
            <a:r>
              <a:rPr lang="tr-TR" dirty="0" err="1"/>
              <a:t>albumine</a:t>
            </a:r>
            <a:r>
              <a:rPr lang="tr-TR" dirty="0"/>
              <a:t> bağlı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9649904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BFF0FBF-CCA7-184A-9EC9-92BB5458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568" y="0"/>
            <a:ext cx="9404723" cy="1400530"/>
          </a:xfrm>
        </p:spPr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MİNERALOKORTİKOİD ANTAGONİSTLERİ</a:t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91E04DF-8409-8F49-BF34-F7F66E7F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76" y="1032933"/>
            <a:ext cx="10041156" cy="5080000"/>
          </a:xfrm>
        </p:spPr>
        <p:txBody>
          <a:bodyPr>
            <a:noAutofit/>
          </a:bodyPr>
          <a:lstStyle/>
          <a:p>
            <a:pPr algn="just"/>
            <a:r>
              <a:rPr lang="tr-TR" sz="2800" dirty="0" err="1"/>
              <a:t>Aldosteron</a:t>
            </a:r>
            <a:r>
              <a:rPr lang="tr-TR" sz="2800" dirty="0"/>
              <a:t> reseptörü ile yarışarak </a:t>
            </a:r>
            <a:r>
              <a:rPr lang="tr-TR" sz="2800" dirty="0" err="1"/>
              <a:t>periferik</a:t>
            </a:r>
            <a:r>
              <a:rPr lang="tr-TR" sz="2800" dirty="0"/>
              <a:t> olarak etkisini azaltan </a:t>
            </a:r>
            <a:r>
              <a:rPr lang="tr-TR" sz="2800" dirty="0" err="1" smtClean="0"/>
              <a:t>steroidler</a:t>
            </a:r>
            <a:endParaRPr lang="tr-TR" sz="2800" dirty="0"/>
          </a:p>
          <a:p>
            <a:pPr algn="just"/>
            <a:r>
              <a:rPr lang="tr-TR" sz="2800" dirty="0" err="1">
                <a:solidFill>
                  <a:srgbClr val="FF0000"/>
                </a:solidFill>
              </a:rPr>
              <a:t>Spironolakton</a:t>
            </a:r>
            <a:r>
              <a:rPr lang="tr-TR" sz="2800" dirty="0"/>
              <a:t>  7</a:t>
            </a:r>
            <a:r>
              <a:rPr lang="el-GR" sz="2800" dirty="0"/>
              <a:t>α-</a:t>
            </a:r>
            <a:r>
              <a:rPr lang="tr-TR" sz="2800" dirty="0" err="1"/>
              <a:t>asetiltiyospironolakton</a:t>
            </a:r>
            <a:r>
              <a:rPr lang="tr-TR" sz="2800" dirty="0"/>
              <a:t>, etkisinin başlangıcı yavaş, ilaç bırakıldıktan sonra etkileri 2-3 gün devam eder, </a:t>
            </a:r>
            <a:r>
              <a:rPr lang="tr-TR" sz="2800" dirty="0" err="1">
                <a:solidFill>
                  <a:srgbClr val="FF0000"/>
                </a:solidFill>
              </a:rPr>
              <a:t>primer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aldosteronizmde</a:t>
            </a:r>
            <a:r>
              <a:rPr lang="tr-TR" sz="2800" dirty="0"/>
              <a:t> 50–100 mg/gün dozlarında </a:t>
            </a:r>
            <a:r>
              <a:rPr lang="tr-TR" sz="2800" dirty="0" smtClean="0"/>
              <a:t>kullanılır</a:t>
            </a:r>
            <a:endParaRPr lang="tr-TR" sz="2800" dirty="0"/>
          </a:p>
          <a:p>
            <a:pPr algn="just"/>
            <a:r>
              <a:rPr lang="tr-TR" sz="2800" dirty="0"/>
              <a:t>Bazı hastalara tanı koymada ve adenomun cerrahi çıkarılması geciktiğinde belirti ve semptomları iyileştirici </a:t>
            </a:r>
            <a:r>
              <a:rPr lang="tr-TR" sz="2800" dirty="0" smtClean="0"/>
              <a:t>etkili</a:t>
            </a:r>
            <a:endParaRPr lang="tr-TR" sz="2800" dirty="0"/>
          </a:p>
          <a:p>
            <a:pPr algn="just"/>
            <a:r>
              <a:rPr lang="tr-TR" sz="2800" dirty="0"/>
              <a:t>Hipertansiyonlu </a:t>
            </a:r>
            <a:r>
              <a:rPr lang="tr-TR" sz="2800" dirty="0" err="1"/>
              <a:t>hipokalemik</a:t>
            </a:r>
            <a:r>
              <a:rPr lang="tr-TR" sz="2800" dirty="0"/>
              <a:t> hastalarda </a:t>
            </a:r>
            <a:r>
              <a:rPr lang="tr-TR" sz="2800" dirty="0" err="1"/>
              <a:t>aldosteronizm</a:t>
            </a:r>
            <a:r>
              <a:rPr lang="tr-TR" sz="2800" dirty="0"/>
              <a:t> tanısı için 4–8 gün boyunca 400–500 mg/gün dozunda kullanıldığında (yeterli miktarda sodyum ve potasyum alımı ile) potasyum düzeylerini iyileştirmekte</a:t>
            </a:r>
          </a:p>
        </p:txBody>
      </p:sp>
    </p:spTree>
    <p:extLst>
      <p:ext uri="{BB962C8B-B14F-4D97-AF65-F5344CB8AC3E}">
        <p14:creationId xmlns="" xmlns:p14="http://schemas.microsoft.com/office/powerpoint/2010/main" val="41630829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3DDF0015-27DB-4E43-AE2E-30B67A9A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MİNERALOKORTİKOİD ANTAGONİSTLERİ</a:t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87C5F32-9CA6-E648-A250-90FDD1024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08460"/>
            <a:ext cx="6694713" cy="5214256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Spironolakton</a:t>
            </a:r>
            <a:r>
              <a:rPr lang="tr-TR" dirty="0"/>
              <a:t> aynı zamanda bir </a:t>
            </a:r>
            <a:r>
              <a:rPr lang="tr-TR" dirty="0" err="1"/>
              <a:t>androjen</a:t>
            </a:r>
            <a:r>
              <a:rPr lang="tr-TR" dirty="0"/>
              <a:t> antagonisti, bazen </a:t>
            </a:r>
            <a:r>
              <a:rPr lang="tr-TR" dirty="0">
                <a:solidFill>
                  <a:srgbClr val="FF0000"/>
                </a:solidFill>
              </a:rPr>
              <a:t>kadınlarda </a:t>
            </a:r>
            <a:r>
              <a:rPr lang="tr-TR" dirty="0" err="1">
                <a:solidFill>
                  <a:srgbClr val="FF0000"/>
                </a:solidFill>
              </a:rPr>
              <a:t>hirsutizm</a:t>
            </a:r>
            <a:r>
              <a:rPr lang="tr-TR" dirty="0">
                <a:solidFill>
                  <a:srgbClr val="FF0000"/>
                </a:solidFill>
              </a:rPr>
              <a:t> tedavisinde </a:t>
            </a:r>
            <a:r>
              <a:rPr lang="tr-TR" dirty="0"/>
              <a:t>kullanılır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İdiopatik</a:t>
            </a:r>
            <a:r>
              <a:rPr lang="tr-TR" dirty="0"/>
              <a:t> </a:t>
            </a:r>
            <a:r>
              <a:rPr lang="tr-TR" dirty="0" err="1"/>
              <a:t>hirsutizm</a:t>
            </a:r>
            <a:r>
              <a:rPr lang="tr-TR" dirty="0"/>
              <a:t> ya da </a:t>
            </a:r>
            <a:r>
              <a:rPr lang="tr-TR" dirty="0" err="1"/>
              <a:t>androjen</a:t>
            </a:r>
            <a:r>
              <a:rPr lang="tr-TR" dirty="0"/>
              <a:t> fazlalığına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hirsutizmi</a:t>
            </a:r>
            <a:r>
              <a:rPr lang="tr-TR" dirty="0"/>
              <a:t> olan kişilerde 50– 200 mg/</a:t>
            </a:r>
            <a:r>
              <a:rPr lang="tr-TR" dirty="0" err="1"/>
              <a:t>gün’lük</a:t>
            </a:r>
            <a:r>
              <a:rPr lang="tr-TR" dirty="0"/>
              <a:t> dozları yüzdeki tüylerin yoğunluğu, çapı ve büyüme hızında azalmaya neden olur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Diüretik</a:t>
            </a:r>
            <a:r>
              <a:rPr lang="tr-TR" dirty="0"/>
              <a:t> etkili, </a:t>
            </a:r>
            <a:r>
              <a:rPr lang="tr-TR" dirty="0">
                <a:solidFill>
                  <a:srgbClr val="FF0000"/>
                </a:solidFill>
              </a:rPr>
              <a:t>kalp yetmezliğinde</a:t>
            </a:r>
            <a:r>
              <a:rPr lang="tr-TR" dirty="0"/>
              <a:t> yararlı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Bilinen </a:t>
            </a:r>
            <a:r>
              <a:rPr lang="tr-TR" dirty="0" err="1"/>
              <a:t>advers</a:t>
            </a:r>
            <a:r>
              <a:rPr lang="tr-TR" dirty="0"/>
              <a:t> etkileri; </a:t>
            </a:r>
            <a:r>
              <a:rPr lang="tr-TR" dirty="0" err="1"/>
              <a:t>hiperkalemi</a:t>
            </a:r>
            <a:r>
              <a:rPr lang="tr-TR" dirty="0"/>
              <a:t>, kardiyak aritmi, </a:t>
            </a:r>
            <a:r>
              <a:rPr lang="tr-TR" dirty="0" err="1"/>
              <a:t>menstrüal</a:t>
            </a:r>
            <a:r>
              <a:rPr lang="tr-TR" dirty="0"/>
              <a:t> ve GI bozukluklar, </a:t>
            </a:r>
            <a:r>
              <a:rPr lang="tr-TR" dirty="0" err="1"/>
              <a:t>jinekomasti</a:t>
            </a:r>
            <a:r>
              <a:rPr lang="tr-TR" dirty="0"/>
              <a:t>, </a:t>
            </a:r>
            <a:r>
              <a:rPr lang="tr-TR" dirty="0" err="1"/>
              <a:t>sedasyon</a:t>
            </a:r>
            <a:r>
              <a:rPr lang="tr-TR" dirty="0"/>
              <a:t>, baş ağrısı, cilt döküntüleri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024208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CAA7CB14-E932-DA4B-975D-5CC0A24D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MİNERALOKORTİKOİD ANTAGONİSTLERİ</a:t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3549802-4832-C048-8352-84806D77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483" y="1853248"/>
            <a:ext cx="6973888" cy="419548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4000" dirty="0" err="1">
                <a:solidFill>
                  <a:srgbClr val="FF0000"/>
                </a:solidFill>
              </a:rPr>
              <a:t>Eplerenone</a:t>
            </a:r>
            <a:r>
              <a:rPr lang="tr-TR" sz="4000" dirty="0"/>
              <a:t>, </a:t>
            </a:r>
            <a:r>
              <a:rPr lang="tr-TR" sz="4000" dirty="0" err="1"/>
              <a:t>aldosteron</a:t>
            </a:r>
            <a:r>
              <a:rPr lang="tr-TR" sz="4000" dirty="0"/>
              <a:t> antagonisti, hipertansiyon tedavisinde onay </a:t>
            </a:r>
            <a:r>
              <a:rPr lang="tr-TR" sz="4000" dirty="0" smtClean="0"/>
              <a:t>almıştır</a:t>
            </a:r>
            <a:endParaRPr lang="tr-TR" sz="4000" dirty="0"/>
          </a:p>
          <a:p>
            <a:pPr algn="just"/>
            <a:r>
              <a:rPr lang="tr-TR" sz="4000" dirty="0"/>
              <a:t>K</a:t>
            </a:r>
            <a:r>
              <a:rPr lang="tr-TR" sz="4000" dirty="0" smtClean="0"/>
              <a:t>alp </a:t>
            </a:r>
            <a:r>
              <a:rPr lang="tr-TR" sz="4000" dirty="0"/>
              <a:t>yetmezliğinde </a:t>
            </a:r>
            <a:r>
              <a:rPr lang="tr-TR" sz="4000" dirty="0" err="1"/>
              <a:t>mortaliteyi</a:t>
            </a:r>
            <a:r>
              <a:rPr lang="tr-TR" sz="4000" dirty="0"/>
              <a:t> </a:t>
            </a:r>
            <a:r>
              <a:rPr lang="tr-TR" sz="4000" dirty="0" smtClean="0"/>
              <a:t>azaltır</a:t>
            </a:r>
            <a:endParaRPr lang="tr-TR" sz="4000" dirty="0"/>
          </a:p>
          <a:p>
            <a:pPr algn="just"/>
            <a:r>
              <a:rPr lang="tr-TR" sz="4000" dirty="0" err="1"/>
              <a:t>Spirinolaktondan</a:t>
            </a:r>
            <a:r>
              <a:rPr lang="tr-TR" sz="4000" dirty="0"/>
              <a:t> daha </a:t>
            </a:r>
            <a:r>
              <a:rPr lang="tr-TR" sz="4000" dirty="0" err="1"/>
              <a:t>selektif</a:t>
            </a:r>
            <a:r>
              <a:rPr lang="tr-TR" sz="4000" dirty="0"/>
              <a:t> ve </a:t>
            </a:r>
            <a:r>
              <a:rPr lang="tr-TR" sz="4000" dirty="0" err="1"/>
              <a:t>androjen</a:t>
            </a:r>
            <a:r>
              <a:rPr lang="tr-TR" sz="4000" dirty="0"/>
              <a:t> reseptörleri </a:t>
            </a:r>
            <a:r>
              <a:rPr lang="tr-TR" sz="4000" dirty="0" smtClean="0"/>
              <a:t>üzerinde </a:t>
            </a:r>
            <a:r>
              <a:rPr lang="tr-TR" sz="4000" dirty="0"/>
              <a:t>etkisi </a:t>
            </a:r>
            <a:r>
              <a:rPr lang="tr-TR" sz="4000" dirty="0" smtClean="0"/>
              <a:t>bildirilmemiş</a:t>
            </a:r>
            <a:endParaRPr lang="tr-TR" sz="4000" dirty="0"/>
          </a:p>
          <a:p>
            <a:pPr algn="just"/>
            <a:r>
              <a:rPr lang="tr-TR" sz="4000" dirty="0"/>
              <a:t>Hipertansiyondaki standart dozu 50–100 mg/gün, en yaygın </a:t>
            </a:r>
            <a:r>
              <a:rPr lang="tr-TR" sz="4000" dirty="0" err="1"/>
              <a:t>toksisitesi</a:t>
            </a:r>
            <a:r>
              <a:rPr lang="tr-TR" sz="4000" dirty="0"/>
              <a:t> </a:t>
            </a:r>
            <a:r>
              <a:rPr lang="tr-TR" sz="4000" dirty="0" err="1"/>
              <a:t>hiperkalemi</a:t>
            </a:r>
            <a:r>
              <a:rPr lang="tr-TR" sz="4000" dirty="0"/>
              <a:t> (hafif</a:t>
            </a:r>
            <a:r>
              <a:rPr lang="tr-TR" sz="4000" dirty="0" smtClean="0"/>
              <a:t>)</a:t>
            </a:r>
            <a:endParaRPr lang="tr-TR" sz="4000" dirty="0"/>
          </a:p>
          <a:p>
            <a:pPr algn="just"/>
            <a:r>
              <a:rPr lang="tr-TR" sz="4000" dirty="0" err="1">
                <a:solidFill>
                  <a:srgbClr val="FF0000"/>
                </a:solidFill>
              </a:rPr>
              <a:t>Drospirenone</a:t>
            </a:r>
            <a:r>
              <a:rPr lang="tr-TR" sz="4000" dirty="0"/>
              <a:t>, oral </a:t>
            </a:r>
            <a:r>
              <a:rPr lang="tr-TR" sz="4000" dirty="0" err="1"/>
              <a:t>kontraseptif</a:t>
            </a:r>
            <a:r>
              <a:rPr lang="tr-TR" sz="4000" dirty="0"/>
              <a:t> bir </a:t>
            </a:r>
            <a:r>
              <a:rPr lang="tr-TR" sz="4000" dirty="0" err="1"/>
              <a:t>progestin</a:t>
            </a:r>
            <a:r>
              <a:rPr lang="tr-TR" sz="4000" dirty="0"/>
              <a:t>, </a:t>
            </a:r>
            <a:r>
              <a:rPr lang="tr-TR" sz="4000" dirty="0" err="1"/>
              <a:t>aldosteronun</a:t>
            </a:r>
            <a:r>
              <a:rPr lang="tr-TR" sz="4000" dirty="0"/>
              <a:t> etkilerini </a:t>
            </a:r>
            <a:r>
              <a:rPr lang="tr-TR" sz="4000" dirty="0" err="1"/>
              <a:t>antagonize</a:t>
            </a:r>
            <a:r>
              <a:rPr lang="tr-TR" sz="4000" dirty="0"/>
              <a:t> eder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1945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134E4B7-9079-AB45-A0A4-66055AE0F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70" y="449516"/>
            <a:ext cx="6083730" cy="5958967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Plazma </a:t>
            </a:r>
            <a:r>
              <a:rPr lang="tr-TR" dirty="0" err="1"/>
              <a:t>kortizol</a:t>
            </a:r>
            <a:r>
              <a:rPr lang="tr-TR" dirty="0"/>
              <a:t> düzeyleri </a:t>
            </a:r>
            <a:r>
              <a:rPr lang="tr-TR" dirty="0">
                <a:solidFill>
                  <a:srgbClr val="FF0000"/>
                </a:solidFill>
              </a:rPr>
              <a:t>20-30 </a:t>
            </a:r>
            <a:r>
              <a:rPr lang="tr-TR" dirty="0" err="1">
                <a:solidFill>
                  <a:srgbClr val="FF0000"/>
                </a:solidFill>
              </a:rPr>
              <a:t>mcg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dL’yi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aştığında, CBG </a:t>
            </a:r>
            <a:r>
              <a:rPr lang="tr-TR" dirty="0" err="1"/>
              <a:t>doygunlaşır</a:t>
            </a:r>
            <a:r>
              <a:rPr lang="tr-TR" dirty="0"/>
              <a:t>, serbest </a:t>
            </a:r>
            <a:r>
              <a:rPr lang="tr-TR" dirty="0" err="1"/>
              <a:t>kortizol</a:t>
            </a:r>
            <a:r>
              <a:rPr lang="tr-TR" dirty="0"/>
              <a:t> konsantrasyonu yükselir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CBG</a:t>
            </a:r>
            <a:r>
              <a:rPr lang="tr-TR" dirty="0"/>
              <a:t> gebelikte, östrojen kullanımında ve </a:t>
            </a:r>
            <a:r>
              <a:rPr lang="tr-TR" dirty="0" err="1"/>
              <a:t>hipertiroidizmde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artmaktadır, </a:t>
            </a:r>
            <a:r>
              <a:rPr lang="tr-TR" dirty="0" err="1"/>
              <a:t>hipotiroidizm</a:t>
            </a:r>
            <a:r>
              <a:rPr lang="tr-TR" dirty="0"/>
              <a:t>, sentezinde oluşabilecek genetik bozukluklarda ve protein eksikliğinde </a:t>
            </a:r>
            <a:r>
              <a:rPr lang="tr-TR" dirty="0">
                <a:solidFill>
                  <a:srgbClr val="FF0000"/>
                </a:solidFill>
              </a:rPr>
              <a:t>azalmaktadır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Kortizolün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yarılanma ömrü normalde 60-90 dakika, yüksek miktarlarda </a:t>
            </a:r>
            <a:r>
              <a:rPr lang="tr-TR" dirty="0" err="1"/>
              <a:t>hidrokortizon</a:t>
            </a:r>
            <a:r>
              <a:rPr lang="tr-TR" dirty="0"/>
              <a:t> uygulandığında, stres, </a:t>
            </a:r>
            <a:r>
              <a:rPr lang="tr-TR" dirty="0" err="1"/>
              <a:t>hipotiroidizm</a:t>
            </a:r>
            <a:r>
              <a:rPr lang="tr-TR" dirty="0"/>
              <a:t> veya karaciğer hastalıklarında bu süre uzayabilmekte</a:t>
            </a:r>
          </a:p>
          <a:p>
            <a:endParaRPr lang="tr-TR" dirty="0"/>
          </a:p>
          <a:p>
            <a:r>
              <a:rPr lang="tr-TR" dirty="0" err="1"/>
              <a:t>Kortizol</a:t>
            </a:r>
            <a:r>
              <a:rPr lang="tr-TR" dirty="0"/>
              <a:t> karaciğerde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metabolize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edilmekte, günlük üretilen </a:t>
            </a:r>
            <a:r>
              <a:rPr lang="tr-TR" dirty="0" err="1"/>
              <a:t>kortizol</a:t>
            </a:r>
            <a:r>
              <a:rPr lang="tr-TR" dirty="0"/>
              <a:t> (1/3) idrarda  </a:t>
            </a:r>
            <a:r>
              <a:rPr lang="tr-TR" dirty="0" err="1"/>
              <a:t>dihidroksiketon</a:t>
            </a:r>
            <a:r>
              <a:rPr lang="tr-TR" dirty="0"/>
              <a:t> </a:t>
            </a:r>
            <a:r>
              <a:rPr lang="tr-TR" dirty="0" err="1"/>
              <a:t>metabolitleri</a:t>
            </a:r>
            <a:r>
              <a:rPr lang="tr-TR" dirty="0"/>
              <a:t> şeklinde atılmakta (17-hidroksisteroidler şeklinde ölçülmekte)</a:t>
            </a:r>
          </a:p>
          <a:p>
            <a:endParaRPr lang="tr-T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7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0A4BA6D-0CDF-814A-B4ED-0E04EBE42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113" y="465667"/>
            <a:ext cx="3499819" cy="5607934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1900" dirty="0"/>
          </a:p>
          <a:p>
            <a:pPr marL="0" indent="0">
              <a:buNone/>
            </a:pPr>
            <a:r>
              <a:rPr lang="tr-TR" sz="1900" dirty="0" err="1"/>
              <a:t>Glukokortikoidlerin</a:t>
            </a:r>
            <a:r>
              <a:rPr lang="tr-TR" sz="1900" dirty="0"/>
              <a:t> bilinen etkilerinden </a:t>
            </a:r>
            <a:r>
              <a:rPr lang="tr-TR" sz="1900" dirty="0" err="1">
                <a:solidFill>
                  <a:srgbClr val="FF0000"/>
                </a:solidFill>
              </a:rPr>
              <a:t>glukokortikoid</a:t>
            </a:r>
            <a:r>
              <a:rPr lang="tr-TR" sz="1900" dirty="0">
                <a:solidFill>
                  <a:srgbClr val="FF0000"/>
                </a:solidFill>
              </a:rPr>
              <a:t> reseptörleri </a:t>
            </a:r>
            <a:r>
              <a:rPr lang="tr-TR" sz="1900" dirty="0"/>
              <a:t>sorumludur</a:t>
            </a: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1900" dirty="0" err="1">
                <a:solidFill>
                  <a:srgbClr val="FF0000"/>
                </a:solidFill>
              </a:rPr>
              <a:t>Glukokortikoid</a:t>
            </a:r>
            <a:r>
              <a:rPr lang="tr-TR" sz="1900" dirty="0">
                <a:solidFill>
                  <a:srgbClr val="FF0000"/>
                </a:solidFill>
              </a:rPr>
              <a:t> reseptörleri (</a:t>
            </a:r>
            <a:r>
              <a:rPr lang="tr-TR" sz="1900" dirty="0" err="1">
                <a:solidFill>
                  <a:srgbClr val="FF0000"/>
                </a:solidFill>
              </a:rPr>
              <a:t>GRs</a:t>
            </a:r>
            <a:r>
              <a:rPr lang="tr-TR" sz="1900" dirty="0">
                <a:solidFill>
                  <a:srgbClr val="FF0000"/>
                </a:solidFill>
              </a:rPr>
              <a:t>) </a:t>
            </a:r>
            <a:r>
              <a:rPr lang="tr-TR" sz="1900" dirty="0"/>
              <a:t>(</a:t>
            </a:r>
            <a:r>
              <a:rPr lang="tr-TR" sz="1900" dirty="0">
                <a:solidFill>
                  <a:srgbClr val="FF0000"/>
                </a:solidFill>
              </a:rPr>
              <a:t>nükleer reseptörler </a:t>
            </a:r>
            <a:r>
              <a:rPr lang="tr-TR" sz="1900" dirty="0"/>
              <a:t>süper ailesinin üyesi) hedef genlerin </a:t>
            </a:r>
            <a:r>
              <a:rPr lang="tr-TR" sz="1900" dirty="0" err="1"/>
              <a:t>promoter’ları</a:t>
            </a:r>
            <a:r>
              <a:rPr lang="tr-TR" sz="1900" dirty="0"/>
              <a:t> ile etkileşmekte (bu genlerin transkripsiyonunu düzenlemekte)</a:t>
            </a:r>
          </a:p>
          <a:p>
            <a:pPr marL="0" indent="0">
              <a:buNone/>
            </a:pPr>
            <a:endParaRPr lang="tr-TR" sz="1900" dirty="0"/>
          </a:p>
          <a:p>
            <a:pPr marL="0" indent="0">
              <a:buNone/>
            </a:pPr>
            <a:r>
              <a:rPr lang="tr-TR" sz="1900" dirty="0"/>
              <a:t> </a:t>
            </a: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1900" dirty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1762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3598</Words>
  <Application>Microsoft Office PowerPoint</Application>
  <PresentationFormat>Özel</PresentationFormat>
  <Paragraphs>516</Paragraphs>
  <Slides>72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72</vt:i4>
      </vt:variant>
    </vt:vector>
  </HeadingPairs>
  <TitlesOfParts>
    <vt:vector size="73" baseType="lpstr">
      <vt:lpstr>Ofis Teması</vt:lpstr>
      <vt:lpstr>Adrenokortikostreoidler- Adrenokortikal Antagonistler</vt:lpstr>
      <vt:lpstr>Dersin hedefleri:</vt:lpstr>
      <vt:lpstr>Ders İçeriği:</vt:lpstr>
      <vt:lpstr>Slayt 4</vt:lpstr>
      <vt:lpstr>ADRENOKORTİKOSTEROİDLER</vt:lpstr>
      <vt:lpstr>DOĞAL OLARAK BULUNAN GLUKOKORTİKOİDLER, KORTİZOL (HİDROKORTİZON)  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Antiinflamatuvar etki:</vt:lpstr>
      <vt:lpstr>Slayt 18</vt:lpstr>
      <vt:lpstr>Slayt 19</vt:lpstr>
      <vt:lpstr>Slayt 20</vt:lpstr>
      <vt:lpstr>SENTETİK KORTİKOSTEROİDLER </vt:lpstr>
      <vt:lpstr>Slayt 22</vt:lpstr>
      <vt:lpstr>Slayt 23</vt:lpstr>
      <vt:lpstr>Slayt 24</vt:lpstr>
      <vt:lpstr>KLİNİK FARMAKOLOJİ</vt:lpstr>
      <vt:lpstr>KLİNİK FARMAKOLOJİ</vt:lpstr>
      <vt:lpstr>KLİNİK FARMAKOLOJİ</vt:lpstr>
      <vt:lpstr>Slayt 28</vt:lpstr>
      <vt:lpstr>KLİNİK FARMAKOLOJİ</vt:lpstr>
      <vt:lpstr>KLİNİK FARMAKOLOJİ</vt:lpstr>
      <vt:lpstr>KLİNİK FARMAKOLOJİ</vt:lpstr>
      <vt:lpstr>KLİNİK FARMAKOLOJİ</vt:lpstr>
      <vt:lpstr>KLİNİK FARMAKOLOJİ</vt:lpstr>
      <vt:lpstr>KLİNİK FARMAKOLOJİ</vt:lpstr>
      <vt:lpstr>KLİNİK FARMAKOLOJİ</vt:lpstr>
      <vt:lpstr>KLİNİK FARMAKOLOJİ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Slayt 48</vt:lpstr>
      <vt:lpstr>Slayt 49</vt:lpstr>
      <vt:lpstr>MİNERALOKORTİKOİDLER (ALDOSTERON, DEOKSİKORTİKOSTERON, FLUDROKORTİZON)</vt:lpstr>
      <vt:lpstr>Aldosteron </vt:lpstr>
      <vt:lpstr>Aldosteron </vt:lpstr>
      <vt:lpstr>Aldosteron </vt:lpstr>
      <vt:lpstr>Slayt 54</vt:lpstr>
      <vt:lpstr>Slayt 55</vt:lpstr>
      <vt:lpstr>ADRENAL ANDROJENLER </vt:lpstr>
      <vt:lpstr>ADRENOKORTİKAL AJANLARIN ANTAGONİSTLERİ</vt:lpstr>
      <vt:lpstr>SENTEZ İNHİBİTÖRLERİ VE GLUKOKORTİKOİD ANTAGONİSTLERİ  Aminoglutetimid   </vt:lpstr>
      <vt:lpstr>Ketokonazol </vt:lpstr>
      <vt:lpstr>Etomidat </vt:lpstr>
      <vt:lpstr>Metirapon  </vt:lpstr>
      <vt:lpstr>Metirapon </vt:lpstr>
      <vt:lpstr>Metirapon  </vt:lpstr>
      <vt:lpstr>Trilostan </vt:lpstr>
      <vt:lpstr>Abirateron </vt:lpstr>
      <vt:lpstr>Mifepriston (RU-486)  </vt:lpstr>
      <vt:lpstr>Mifepriston (RU-486) </vt:lpstr>
      <vt:lpstr>Mifepriston (RU-486) </vt:lpstr>
      <vt:lpstr>Mitotan </vt:lpstr>
      <vt:lpstr>MİNERALOKORTİKOİD ANTAGONİSTLERİ </vt:lpstr>
      <vt:lpstr>MİNERALOKORTİKOİD ANTAGONİSTLERİ </vt:lpstr>
      <vt:lpstr>MİNERALOKORTİKOİD ANTAGONİSTLERİ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Elif Yeşilyurt</dc:creator>
  <cp:lastModifiedBy>ebru</cp:lastModifiedBy>
  <cp:revision>561</cp:revision>
  <dcterms:created xsi:type="dcterms:W3CDTF">2020-02-04T10:12:07Z</dcterms:created>
  <dcterms:modified xsi:type="dcterms:W3CDTF">2020-04-27T07:12:56Z</dcterms:modified>
</cp:coreProperties>
</file>