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9.jpg" ContentType="image/jpg"/>
  <Override PartName="/ppt/media/image10.jpg" ContentType="image/jp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4"/>
  </p:notesMasterIdLst>
  <p:sldIdLst>
    <p:sldId id="280" r:id="rId2"/>
    <p:sldId id="281" r:id="rId3"/>
    <p:sldId id="290" r:id="rId4"/>
    <p:sldId id="282" r:id="rId5"/>
    <p:sldId id="283" r:id="rId6"/>
    <p:sldId id="284" r:id="rId7"/>
    <p:sldId id="285" r:id="rId8"/>
    <p:sldId id="287" r:id="rId9"/>
    <p:sldId id="286" r:id="rId10"/>
    <p:sldId id="288" r:id="rId11"/>
    <p:sldId id="289" r:id="rId12"/>
    <p:sldId id="291" r:id="rId13"/>
    <p:sldId id="292" r:id="rId14"/>
    <p:sldId id="293" r:id="rId15"/>
    <p:sldId id="294" r:id="rId16"/>
    <p:sldId id="295" r:id="rId17"/>
    <p:sldId id="296" r:id="rId18"/>
    <p:sldId id="298" r:id="rId19"/>
    <p:sldId id="297" r:id="rId20"/>
    <p:sldId id="299" r:id="rId21"/>
    <p:sldId id="301" r:id="rId22"/>
    <p:sldId id="302" r:id="rId23"/>
    <p:sldId id="303" r:id="rId24"/>
    <p:sldId id="304" r:id="rId25"/>
    <p:sldId id="300" r:id="rId26"/>
    <p:sldId id="311" r:id="rId27"/>
    <p:sldId id="306" r:id="rId28"/>
    <p:sldId id="305" r:id="rId29"/>
    <p:sldId id="307" r:id="rId30"/>
    <p:sldId id="308" r:id="rId31"/>
    <p:sldId id="309" r:id="rId32"/>
    <p:sldId id="310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376BA"/>
    <a:srgbClr val="1C86C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53" autoAdjust="0"/>
    <p:restoredTop sz="82897" autoAdjust="0"/>
  </p:normalViewPr>
  <p:slideViewPr>
    <p:cSldViewPr>
      <p:cViewPr varScale="1">
        <p:scale>
          <a:sx n="92" d="100"/>
          <a:sy n="92" d="100"/>
        </p:scale>
        <p:origin x="236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i="0" baseline="0">
                <a:latin typeface="Comic Sans MS Regular" panose="030F0702030302020204" pitchFamily="6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 baseline="0">
                <a:latin typeface="Comic Sans MS Regular" panose="030F0702030302020204" pitchFamily="6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i="0" baseline="0">
                <a:latin typeface="Comic Sans MS Regular" panose="030F0702030302020204" pitchFamily="6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 baseline="0">
                <a:latin typeface="Comic Sans MS Regular" panose="030F0702030302020204" pitchFamily="66" charset="0"/>
              </a:defRPr>
            </a:lvl1pPr>
          </a:lstStyle>
          <a:p>
            <a:pPr>
              <a:defRPr/>
            </a:pPr>
            <a:fld id="{6E85A3BB-490F-426C-9D5E-4D447B26A7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97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omic Sans MS Regular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omic Sans MS Regular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omic Sans MS Regular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omic Sans MS Regular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omic Sans MS Regular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400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D6D3A8B-9D7C-401C-A65C-D4D6C877AFEA}" type="slidenum">
              <a:rPr lang="en-US" sz="1200" baseline="0" smtClean="0">
                <a:latin typeface="Comic Sans MS Regular" panose="030F0702030302020204" pitchFamily="66" charset="0"/>
              </a:rPr>
              <a:pPr algn="r" eaLnBrk="1" hangingPunct="1"/>
              <a:t>1</a:t>
            </a:fld>
            <a:endParaRPr lang="en-US" sz="1200" baseline="0" dirty="0">
              <a:latin typeface="Comic Sans MS Regular" panose="030F0702030302020204" pitchFamily="66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🔺32 başka patojenlere karşı da avantaj kazandırmış olabilir (çiçek ve </a:t>
            </a:r>
            <a:r>
              <a:rPr lang="tr-TR" dirty="0" err="1"/>
              <a:t>bubonik</a:t>
            </a:r>
            <a:r>
              <a:rPr lang="tr-TR" dirty="0"/>
              <a:t> veba </a:t>
            </a:r>
            <a:r>
              <a:rPr lang="tr-TR" dirty="0" err="1"/>
              <a:t>Avrupada</a:t>
            </a:r>
            <a:r>
              <a:rPr lang="tr-TR" dirty="0"/>
              <a:t> çok büyük epidemilere neden olmuştur.)</a:t>
            </a:r>
          </a:p>
          <a:p>
            <a:endParaRPr lang="tr-TR" dirty="0"/>
          </a:p>
          <a:p>
            <a:r>
              <a:rPr lang="tr-TR" dirty="0"/>
              <a:t>🔺32 ilk olarak Vikinglerde ortaya çıkmış ve küçük popülasyonda yaygın hale gelmiştir. 8, 9 ve 10.yy </a:t>
            </a:r>
            <a:r>
              <a:rPr lang="tr-TR" dirty="0" err="1"/>
              <a:t>lardaki</a:t>
            </a:r>
            <a:r>
              <a:rPr lang="tr-TR" dirty="0"/>
              <a:t> Viking akınları aracılığı ile </a:t>
            </a:r>
            <a:r>
              <a:rPr lang="tr-TR" dirty="0" err="1"/>
              <a:t>Avrupaya</a:t>
            </a:r>
            <a:r>
              <a:rPr lang="tr-TR" dirty="0"/>
              <a:t> yayılmıştır.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85A3BB-490F-426C-9D5E-4D447B26A7C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01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SIV </a:t>
            </a:r>
            <a:r>
              <a:rPr lang="tr-TR" dirty="0" err="1"/>
              <a:t>reverse</a:t>
            </a:r>
            <a:r>
              <a:rPr lang="tr-TR" dirty="0"/>
              <a:t> </a:t>
            </a:r>
            <a:r>
              <a:rPr lang="tr-TR" dirty="0" err="1"/>
              <a:t>transkriptaz</a:t>
            </a:r>
            <a:r>
              <a:rPr lang="tr-TR" dirty="0"/>
              <a:t> gen dizilimi </a:t>
            </a:r>
          </a:p>
          <a:p>
            <a:endParaRPr lang="tr-TR" dirty="0"/>
          </a:p>
          <a:p>
            <a:r>
              <a:rPr lang="tr-TR" dirty="0"/>
              <a:t>Yeşil ve kırmızı soy hattı insana bulaşan </a:t>
            </a:r>
            <a:r>
              <a:rPr lang="tr-TR" dirty="0" err="1"/>
              <a:t>suşlar</a:t>
            </a:r>
            <a:r>
              <a:rPr lang="tr-TR" dirty="0"/>
              <a:t> </a:t>
            </a:r>
          </a:p>
          <a:p>
            <a:endParaRPr lang="tr-TR" dirty="0"/>
          </a:p>
          <a:p>
            <a:r>
              <a:rPr lang="tr-TR" dirty="0"/>
              <a:t>Yeşil HIV 2 (Batı Afrika- düşük </a:t>
            </a:r>
            <a:r>
              <a:rPr lang="tr-TR" dirty="0" err="1"/>
              <a:t>virulans</a:t>
            </a:r>
            <a:r>
              <a:rPr lang="tr-TR" dirty="0"/>
              <a:t>) </a:t>
            </a:r>
          </a:p>
          <a:p>
            <a:r>
              <a:rPr lang="tr-TR" dirty="0"/>
              <a:t>Kırmızı HIV 1 </a:t>
            </a:r>
          </a:p>
          <a:p>
            <a:r>
              <a:rPr lang="tr-TR" dirty="0"/>
              <a:t>HIV 1 üzerinde yüzey protein dizilimleri ile detaylı analiz 3 ana </a:t>
            </a:r>
            <a:r>
              <a:rPr lang="tr-TR" dirty="0" err="1"/>
              <a:t>suş</a:t>
            </a:r>
            <a:r>
              <a:rPr lang="tr-TR" dirty="0"/>
              <a:t> (M,N;O) her alt grup farklı bir SIV alt grubuna yakın. Şempanzelerden 3 farklı tarihte bağımsız geçiş olmuş anlamına geliyor) </a:t>
            </a:r>
          </a:p>
          <a:p>
            <a:r>
              <a:rPr lang="tr-TR" dirty="0"/>
              <a:t>M alt grubuna odaklı çalışmalar son ortak atanın 1930larda bulunduğunu söylüyor 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85A3BB-490F-426C-9D5E-4D447B26A7C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504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Evrimi anlamak kendini anlamaktır.</a:t>
            </a:r>
          </a:p>
          <a:p>
            <a:r>
              <a:rPr lang="tr-TR" dirty="0" err="1"/>
              <a:t>Theodosius</a:t>
            </a:r>
            <a:r>
              <a:rPr lang="tr-TR" dirty="0"/>
              <a:t> </a:t>
            </a:r>
            <a:r>
              <a:rPr lang="tr-TR" dirty="0" err="1"/>
              <a:t>Dobzhansky</a:t>
            </a:r>
            <a:r>
              <a:rPr lang="tr-TR" dirty="0"/>
              <a:t> (1973) evrimin ışığı olmadan biyolojide hiç bir şey anlamlı değildir. Evrim çalışan biyologların yöntem ve teknikleri yaşam ve ölümü anlamamız ile ilgili detaylar sunar.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85A3BB-490F-426C-9D5E-4D447B26A7C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140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Gelmiş geçmiş en büyük epidemi </a:t>
            </a:r>
          </a:p>
          <a:p>
            <a:r>
              <a:rPr lang="tr-TR" dirty="0"/>
              <a:t>- 1918 grip salgını (50-100 milyon insan)</a:t>
            </a:r>
          </a:p>
          <a:p>
            <a:pPr marL="171450" indent="-171450">
              <a:buFontTx/>
              <a:buChar char="-"/>
            </a:pPr>
            <a:r>
              <a:rPr lang="tr-TR" dirty="0"/>
              <a:t>Kara Veba (1347-1352) Avrupa popülasyonunun %30-50’si. 25 milyon insan </a:t>
            </a:r>
          </a:p>
          <a:p>
            <a:pPr marL="171450" indent="-171450">
              <a:buFontTx/>
              <a:buChar char="-"/>
            </a:pPr>
            <a:r>
              <a:rPr lang="tr-TR" dirty="0"/>
              <a:t>AIDS (2020 ye kadar 90 milyon insan etkilenecek) 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85A3BB-490F-426C-9D5E-4D447B26A7C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20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HIV gp120 proteini ile hücre </a:t>
            </a:r>
            <a:r>
              <a:rPr lang="tr-TR" dirty="0" err="1"/>
              <a:t>membranındaki</a:t>
            </a:r>
            <a:r>
              <a:rPr lang="tr-TR" dirty="0"/>
              <a:t> C4 reseptörüne bağlanır.</a:t>
            </a:r>
          </a:p>
          <a:p>
            <a:r>
              <a:rPr lang="tr-TR" dirty="0"/>
              <a:t>RNA genomunu </a:t>
            </a:r>
            <a:r>
              <a:rPr lang="tr-TR" dirty="0" err="1"/>
              <a:t>reverse</a:t>
            </a:r>
            <a:r>
              <a:rPr lang="tr-TR" dirty="0"/>
              <a:t> </a:t>
            </a:r>
            <a:r>
              <a:rPr lang="tr-TR" dirty="0" err="1"/>
              <a:t>transkriptaz</a:t>
            </a:r>
            <a:r>
              <a:rPr lang="tr-TR" dirty="0"/>
              <a:t> kullanarak DNA’ya çevirir</a:t>
            </a:r>
          </a:p>
          <a:p>
            <a:r>
              <a:rPr lang="tr-TR" dirty="0" err="1"/>
              <a:t>İntegraz</a:t>
            </a:r>
            <a:r>
              <a:rPr lang="tr-TR" dirty="0"/>
              <a:t> enzimi aracılığı ile DNA’sını hücre genomuna sokar</a:t>
            </a:r>
          </a:p>
          <a:p>
            <a:r>
              <a:rPr lang="tr-TR" dirty="0"/>
              <a:t>Virüs kendi proteinlerini hücreye </a:t>
            </a:r>
            <a:r>
              <a:rPr lang="tr-TR" dirty="0" err="1"/>
              <a:t>sentezleterek</a:t>
            </a:r>
            <a:r>
              <a:rPr lang="tr-TR" dirty="0"/>
              <a:t> çoğalır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85A3BB-490F-426C-9D5E-4D447B26A7C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688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HIV Bağışıklık sistemi hücrelerini, özellikle de T hücrelerini </a:t>
            </a:r>
            <a:r>
              <a:rPr lang="tr-TR" dirty="0" err="1"/>
              <a:t>enfekte</a:t>
            </a:r>
            <a:r>
              <a:rPr lang="tr-TR" dirty="0"/>
              <a:t> eder.</a:t>
            </a:r>
          </a:p>
          <a:p>
            <a:r>
              <a:rPr lang="tr-TR" dirty="0"/>
              <a:t>HIV virüsü ile mücadele T hücrelerinin sayısının azalmasına neden olur</a:t>
            </a:r>
          </a:p>
          <a:p>
            <a:r>
              <a:rPr lang="tr-TR" dirty="0"/>
              <a:t>T hücrelerinin eksikliği vücudu diğer enfeksiyonlara karşı korumasız kılar </a:t>
            </a:r>
          </a:p>
          <a:p>
            <a:r>
              <a:rPr lang="tr-TR" dirty="0"/>
              <a:t>En kötü etkilenen bağırsak mukozasındaki T hücreleri, bu da enfeksiyona çok açık hale getirir. </a:t>
            </a:r>
          </a:p>
          <a:p>
            <a:r>
              <a:rPr lang="tr-TR" dirty="0"/>
              <a:t>Akut evre sonunda </a:t>
            </a:r>
            <a:r>
              <a:rPr lang="tr-TR" dirty="0" err="1"/>
              <a:t>viral</a:t>
            </a:r>
            <a:r>
              <a:rPr lang="tr-TR" dirty="0"/>
              <a:t> çoğalma hızındaki düşüş muhtemelen konak hücre sayısındaki azalma ile ilgili </a:t>
            </a:r>
          </a:p>
          <a:p>
            <a:r>
              <a:rPr lang="tr-TR" dirty="0"/>
              <a:t>Kronik evrede süregelen mücadele bağışıklık sisteminin yenilenme kapasitesine zarar verir. 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85A3BB-490F-426C-9D5E-4D447B26A7C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925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85A3BB-490F-426C-9D5E-4D447B26A7C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73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İlaç kombinasyonlarının kullanımı HAART tedavisi (yüksek aktiviteli anti </a:t>
            </a:r>
            <a:r>
              <a:rPr lang="tr-TR" dirty="0" err="1"/>
              <a:t>retroviral</a:t>
            </a:r>
            <a:r>
              <a:rPr lang="tr-TR" dirty="0"/>
              <a:t> tedavi)</a:t>
            </a:r>
          </a:p>
          <a:p>
            <a:r>
              <a:rPr lang="tr-TR" dirty="0" err="1"/>
              <a:t>Reverse</a:t>
            </a:r>
            <a:r>
              <a:rPr lang="tr-TR" dirty="0"/>
              <a:t> </a:t>
            </a:r>
            <a:r>
              <a:rPr lang="tr-TR" dirty="0" err="1"/>
              <a:t>transkriptaz</a:t>
            </a:r>
            <a:r>
              <a:rPr lang="tr-TR" dirty="0"/>
              <a:t> inhibitörleri </a:t>
            </a:r>
          </a:p>
          <a:p>
            <a:r>
              <a:rPr lang="tr-TR" dirty="0" err="1"/>
              <a:t>Proteaz</a:t>
            </a:r>
            <a:r>
              <a:rPr lang="tr-TR" dirty="0"/>
              <a:t> inhibitörleri </a:t>
            </a:r>
          </a:p>
          <a:p>
            <a:r>
              <a:rPr lang="tr-TR" dirty="0"/>
              <a:t>Füzyon inhibitörleri </a:t>
            </a:r>
          </a:p>
          <a:p>
            <a:r>
              <a:rPr lang="tr-TR" dirty="0" err="1"/>
              <a:t>İntegraz</a:t>
            </a:r>
            <a:r>
              <a:rPr lang="tr-TR" dirty="0"/>
              <a:t> inhibitörleri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85A3BB-490F-426C-9D5E-4D447B26A7C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445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85A3BB-490F-426C-9D5E-4D447B26A7C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790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Varyantlar </a:t>
            </a:r>
            <a:r>
              <a:rPr lang="tr-TR" dirty="0">
                <a:sym typeface="Wingdings" pitchFamily="2" charset="2"/>
              </a:rPr>
              <a:t>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85A3BB-490F-426C-9D5E-4D447B26A7C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85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3453-5EE2-1347-AF93-20D25DD76A67}" type="datetime1">
              <a:rPr lang="tr-TR" smtClean="0"/>
              <a:t>4.05.2020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446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20F38-A4E2-664D-B666-7A5D3FC2D2C7}" type="datetime1">
              <a:rPr lang="tr-TR" smtClean="0"/>
              <a:t>4.05.2020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95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A269-0709-3445-AAD6-010E2A85585C}" type="datetime1">
              <a:rPr lang="tr-TR" smtClean="0"/>
              <a:t>4.05.2020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053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 Regular" panose="030F0702030302020204" pitchFamily="66" charset="0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EEA9-7C31-E747-9A5F-658105078161}" type="datetime1">
              <a:rPr lang="tr-TR" smtClean="0"/>
              <a:t>4.05.2020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343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b="0" i="0" dirty="0">
                <a:latin typeface="Comic Sans MS Regular" panose="030F0702030302020204" pitchFamily="66" charset="0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343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b="0" i="0" dirty="0">
                <a:latin typeface="Comic Sans MS Regular" panose="030F0702030302020204" pitchFamily="66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6250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873D-C334-F441-8C5C-133D562C40D3}" type="datetime1">
              <a:rPr lang="tr-TR" smtClean="0"/>
              <a:t>4.05.2020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22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0CBE-C9A7-7D4F-B0BA-AEA878684FC5}" type="datetime1">
              <a:rPr lang="tr-TR" smtClean="0"/>
              <a:t>4.05.2020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120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AFF9-4750-E644-B6B0-56ECE4F87D72}" type="datetime1">
              <a:rPr lang="tr-TR" smtClean="0"/>
              <a:t>4.05.2020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312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BCA2-CF6D-C443-AE5B-4E0D189BF19D}" type="datetime1">
              <a:rPr lang="tr-TR" smtClean="0"/>
              <a:t>4.05.2020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83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5AA2-4AB9-FF45-8F83-3216A8641866}" type="datetime1">
              <a:rPr lang="tr-TR" smtClean="0"/>
              <a:t>4.05.2020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1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BBBB-5A85-054B-98C2-84EA033B29D5}" type="datetime1">
              <a:rPr lang="tr-TR" smtClean="0"/>
              <a:t>4.05.2020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53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E4D4-835A-1A4A-9CD9-BFC135F04BEC}" type="datetime1">
              <a:rPr lang="tr-TR" smtClean="0"/>
              <a:t>4.05.2020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243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2D50-3439-6C4F-B9C9-26E027FEEEDB}" type="datetime1">
              <a:rPr lang="tr-TR" smtClean="0"/>
              <a:t>4.05.2020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882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7EB9-58AF-574D-9D2D-4178B7F627F9}" type="datetime1">
              <a:rPr lang="tr-TR" smtClean="0"/>
              <a:t>4.05.2020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66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E553-2A02-2E46-B238-1180CA039629}" type="datetime1">
              <a:rPr lang="tr-TR" smtClean="0"/>
              <a:t>4.05.2020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14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DEAB2-768C-4F42-99FC-BAEFB5F0241A}" type="datetime1">
              <a:rPr lang="tr-TR" smtClean="0"/>
              <a:t>4.05.2020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943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11F96-DEA6-EB4D-8D72-A96D339D4975}" type="datetime1">
              <a:rPr lang="tr-TR" smtClean="0"/>
              <a:t>4.05.2020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5E11-15FA-684A-AA4A-E337F00D3AF2}" type="datetime1">
              <a:rPr lang="tr-TR" smtClean="0"/>
              <a:t>4.05.2020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086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Comic Sans MS Regular" panose="030F0702030302020204" pitchFamily="66" charset="0"/>
              </a:defRPr>
            </a:lvl1pPr>
          </a:lstStyle>
          <a:p>
            <a:fld id="{978AA9AE-4830-CE40-8C0B-CBC82D865BDB}" type="datetime1">
              <a:rPr lang="tr-TR" smtClean="0"/>
              <a:t>4.05.2020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Comic Sans MS Regular" panose="030F0702030302020204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  <a:latin typeface="Comic Sans MS Regular" panose="030F0702030302020204" pitchFamily="66" charset="0"/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953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Comic Sans MS Regular" panose="030F0702030302020204" pitchFamily="66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Comic Sans MS Regular" panose="030F0702030302020204" pitchFamily="66" charset="0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Comic Sans MS Regular" panose="030F0702030302020204" pitchFamily="66" charset="0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Comic Sans MS Regular" panose="030F0702030302020204" pitchFamily="66" charset="0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Comic Sans MS Regular" panose="030F0702030302020204" pitchFamily="66" charset="0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Comic Sans MS Regular" panose="030F0702030302020204" pitchFamily="66" charset="0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avidaenlaspaginas.blogspot.com/2015/04/booktag-13-emojis.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640" y="1726328"/>
            <a:ext cx="7056784" cy="2422752"/>
          </a:xfrm>
        </p:spPr>
        <p:txBody>
          <a:bodyPr/>
          <a:lstStyle/>
          <a:p>
            <a:pPr algn="r"/>
            <a:br>
              <a:rPr lang="tr-TR" sz="4000" b="1" i="1" dirty="0"/>
            </a:br>
            <a:br>
              <a:rPr lang="tr-TR" sz="4000" i="1" dirty="0"/>
            </a:br>
            <a:br>
              <a:rPr lang="tr-TR" sz="4000" i="1" dirty="0"/>
            </a:br>
            <a:br>
              <a:rPr lang="tr-TR" sz="4000" i="1"/>
            </a:br>
            <a:r>
              <a:rPr lang="tr-TR" sz="4400" b="1" i="1" dirty="0">
                <a:solidFill>
                  <a:srgbClr val="FFFF00"/>
                </a:solidFill>
                <a:latin typeface="Comic Sans MS" panose="030F0902030302020204" pitchFamily="66" charset="0"/>
                <a:cs typeface="ITF Devanagari Marathi Book" panose="02000000000000000000" pitchFamily="2" charset="0"/>
              </a:rPr>
              <a:t>7</a:t>
            </a:r>
            <a:r>
              <a:rPr lang="tr-TR" sz="4400" b="1" i="1">
                <a:solidFill>
                  <a:srgbClr val="FFFF00"/>
                </a:solidFill>
                <a:latin typeface="Comic Sans MS" panose="030F0902030302020204" pitchFamily="66" charset="0"/>
                <a:cs typeface="ITF Devanagari Marathi Book" panose="02000000000000000000" pitchFamily="2" charset="0"/>
              </a:rPr>
              <a:t>. </a:t>
            </a:r>
            <a:r>
              <a:rPr lang="tr-TR" sz="4400" b="1" i="1" dirty="0">
                <a:solidFill>
                  <a:srgbClr val="FFFF00"/>
                </a:solidFill>
                <a:latin typeface="Comic Sans MS" panose="030F0902030302020204" pitchFamily="66" charset="0"/>
                <a:cs typeface="ITF Devanagari Marathi Book" panose="02000000000000000000" pitchFamily="2" charset="0"/>
              </a:rPr>
              <a:t>Ders:</a:t>
            </a:r>
            <a:br>
              <a:rPr lang="tr-TR" sz="4400" b="1" i="1" dirty="0">
                <a:solidFill>
                  <a:srgbClr val="FFFF00"/>
                </a:solidFill>
                <a:latin typeface="Comic Sans MS" panose="030F0902030302020204" pitchFamily="66" charset="0"/>
                <a:cs typeface="ITF Devanagari Marathi Book" panose="02000000000000000000" pitchFamily="2" charset="0"/>
              </a:rPr>
            </a:br>
            <a:br>
              <a:rPr lang="tr-TR" sz="4400" b="1" i="1" dirty="0">
                <a:solidFill>
                  <a:srgbClr val="FFFF00"/>
                </a:solidFill>
                <a:latin typeface="Comic Sans MS" panose="030F0902030302020204" pitchFamily="66" charset="0"/>
                <a:cs typeface="ITF Devanagari Marathi Book" panose="02000000000000000000" pitchFamily="2" charset="0"/>
              </a:rPr>
            </a:br>
            <a:r>
              <a:rPr lang="tr-TR" sz="3200" b="1" i="1" dirty="0">
                <a:solidFill>
                  <a:srgbClr val="FFFF00"/>
                </a:solidFill>
                <a:latin typeface="Comic Sans MS" panose="030F0902030302020204" pitchFamily="66" charset="0"/>
                <a:cs typeface="ITF Devanagari Marathi Book" panose="02000000000000000000" pitchFamily="2" charset="0"/>
              </a:rPr>
              <a:t>EVRİMSEL DÜŞÜNCE ÜZERİNE BİR ÖRNEK ; HIV</a:t>
            </a:r>
            <a:endParaRPr lang="en-US" sz="3200" b="1" i="1" dirty="0">
              <a:solidFill>
                <a:schemeClr val="tx1"/>
              </a:solidFill>
              <a:latin typeface="Comic Sans MS" panose="030F0902030302020204" pitchFamily="66" charset="0"/>
              <a:cs typeface="ITF Devanagari Marathi Book" panose="02000000000000000000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712" y="4653136"/>
            <a:ext cx="6444907" cy="1215008"/>
          </a:xfrm>
        </p:spPr>
        <p:txBody>
          <a:bodyPr>
            <a:normAutofit fontScale="32500" lnSpcReduction="20000"/>
          </a:bodyPr>
          <a:lstStyle/>
          <a:p>
            <a:endParaRPr lang="tr-TR" sz="2000" i="1" dirty="0">
              <a:solidFill>
                <a:srgbClr val="FF0000"/>
              </a:solidFill>
            </a:endParaRPr>
          </a:p>
          <a:p>
            <a:pPr algn="r"/>
            <a:r>
              <a:rPr lang="tr-TR" sz="5000" i="1" dirty="0">
                <a:solidFill>
                  <a:srgbClr val="FFFF00"/>
                </a:solidFill>
              </a:rPr>
              <a:t>Doç. Dr. Yeşim Doğan</a:t>
            </a:r>
          </a:p>
          <a:p>
            <a:pPr algn="r"/>
            <a:r>
              <a:rPr lang="tr-TR" sz="5000" i="1" dirty="0"/>
              <a:t>Ankara Üniversitesi DTCF</a:t>
            </a:r>
          </a:p>
          <a:p>
            <a:pPr algn="r"/>
            <a:r>
              <a:rPr lang="tr-TR" sz="5000" i="1" dirty="0"/>
              <a:t>Antropoloji Bölümü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9BB703-0494-2149-B12E-2267EEFE8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ADC88-A8F3-834B-BEFE-CF610B5C9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048A9-A784-DA42-8F64-3F947BC17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BCCEAAF8-5D77-494B-9EC6-8661DC1DBD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r="15238" b="6144"/>
          <a:stretch/>
        </p:blipFill>
        <p:spPr>
          <a:xfrm>
            <a:off x="971600" y="2060848"/>
            <a:ext cx="5689128" cy="2376264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446A293-4D45-784D-8026-2E91DA75F004}"/>
              </a:ext>
            </a:extLst>
          </p:cNvPr>
          <p:cNvSpPr txBox="1"/>
          <p:nvPr/>
        </p:nvSpPr>
        <p:spPr>
          <a:xfrm>
            <a:off x="2844800" y="5207000"/>
            <a:ext cx="2939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3200" dirty="0">
                <a:latin typeface="Papyrus Regular" panose="020B0602040200020303" pitchFamily="34" charset="77"/>
              </a:rPr>
              <a:t>AZT  (Timin Türevi)</a:t>
            </a:r>
          </a:p>
        </p:txBody>
      </p:sp>
    </p:spTree>
    <p:extLst>
      <p:ext uri="{BB962C8B-B14F-4D97-AF65-F5344CB8AC3E}">
        <p14:creationId xmlns:p14="http://schemas.microsoft.com/office/powerpoint/2010/main" val="821151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8A9DA-2E71-0A42-82D0-F043C943D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tr-TR" dirty="0"/>
          </a:p>
          <a:p>
            <a:r>
              <a:rPr lang="tr-TR" dirty="0"/>
              <a:t>AZT tedavisi umut verici gibi</a:t>
            </a:r>
          </a:p>
          <a:p>
            <a:endParaRPr lang="tr-TR" dirty="0"/>
          </a:p>
          <a:p>
            <a:r>
              <a:rPr lang="tr-TR" dirty="0"/>
              <a:t>Maksimum 6 ay olumlu etki (Hücre kültürü çalışmaları) </a:t>
            </a:r>
          </a:p>
          <a:p>
            <a:endParaRPr lang="tr-TR" dirty="0"/>
          </a:p>
          <a:p>
            <a:r>
              <a:rPr lang="tr-TR" dirty="0"/>
              <a:t>AZT tedavisi gören hastalardan virüs izolasyonu </a:t>
            </a:r>
          </a:p>
          <a:p>
            <a:endParaRPr lang="tr-TR" dirty="0"/>
          </a:p>
          <a:p>
            <a:r>
              <a:rPr lang="tr-TR" dirty="0"/>
              <a:t>Sekans analizi (</a:t>
            </a:r>
            <a:r>
              <a:rPr lang="tr-TR" dirty="0" err="1"/>
              <a:t>reverse</a:t>
            </a:r>
            <a:r>
              <a:rPr lang="tr-TR" dirty="0"/>
              <a:t> </a:t>
            </a:r>
            <a:r>
              <a:rPr lang="tr-TR" dirty="0" err="1"/>
              <a:t>transkriptaz</a:t>
            </a:r>
            <a:r>
              <a:rPr lang="tr-TR" dirty="0"/>
              <a:t> enzimi)</a:t>
            </a:r>
          </a:p>
          <a:p>
            <a:endParaRPr lang="tr-TR" dirty="0"/>
          </a:p>
          <a:p>
            <a:r>
              <a:rPr lang="tr-TR" dirty="0" err="1"/>
              <a:t>Reverse</a:t>
            </a:r>
            <a:r>
              <a:rPr lang="tr-TR" dirty="0"/>
              <a:t> </a:t>
            </a:r>
            <a:r>
              <a:rPr lang="tr-TR" dirty="0" err="1"/>
              <a:t>transkriptaz</a:t>
            </a:r>
            <a:r>
              <a:rPr lang="tr-TR" dirty="0"/>
              <a:t> aktif merkezinde mutasyon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6B81A-DAF1-D043-82DE-69DA73A7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33DE73C5-EE9F-B345-8BC5-39A5296D434E}"/>
              </a:ext>
            </a:extLst>
          </p:cNvPr>
          <p:cNvSpPr/>
          <p:nvPr/>
        </p:nvSpPr>
        <p:spPr>
          <a:xfrm>
            <a:off x="5220072" y="404664"/>
            <a:ext cx="1657350" cy="238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1566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11F2D-0F17-0044-9CB9-767827445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6274" y="3282786"/>
            <a:ext cx="6711654" cy="4195481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  <a:p>
            <a:pPr>
              <a:buFont typeface="Wingdings" pitchFamily="2" charset="2"/>
              <a:buChar char="Ø"/>
            </a:pPr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 err="1"/>
              <a:t>Replikasyon</a:t>
            </a:r>
            <a:r>
              <a:rPr lang="tr-TR" dirty="0"/>
              <a:t> hataları – </a:t>
            </a:r>
            <a:r>
              <a:rPr lang="tr-TR" dirty="0" err="1"/>
              <a:t>mutant</a:t>
            </a:r>
            <a:r>
              <a:rPr lang="tr-TR" dirty="0"/>
              <a:t> </a:t>
            </a:r>
            <a:r>
              <a:rPr lang="tr-TR" dirty="0" err="1"/>
              <a:t>reverse</a:t>
            </a:r>
            <a:r>
              <a:rPr lang="tr-TR" dirty="0"/>
              <a:t> </a:t>
            </a:r>
            <a:r>
              <a:rPr lang="tr-TR" dirty="0" err="1"/>
              <a:t>transkriptaz</a:t>
            </a:r>
            <a:r>
              <a:rPr lang="tr-TR" dirty="0"/>
              <a:t> enzimleri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Bazı </a:t>
            </a:r>
            <a:r>
              <a:rPr lang="tr-TR" dirty="0" err="1"/>
              <a:t>mutantlar</a:t>
            </a:r>
            <a:r>
              <a:rPr lang="tr-TR" dirty="0"/>
              <a:t> AZT dirençli 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AZT direnci kalıtsal 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AZT direnci </a:t>
            </a:r>
            <a:r>
              <a:rPr lang="tr-TR" dirty="0" err="1"/>
              <a:t>seçilimsel</a:t>
            </a:r>
            <a:r>
              <a:rPr lang="tr-TR" dirty="0"/>
              <a:t> avantaj sağlar</a:t>
            </a:r>
          </a:p>
          <a:p>
            <a:pPr>
              <a:buFont typeface="Wingdings" pitchFamily="2" charset="2"/>
              <a:buChar char="Ø"/>
            </a:pPr>
            <a:endParaRPr lang="tr-TR" dirty="0"/>
          </a:p>
          <a:p>
            <a:pPr marL="0" indent="0">
              <a:buNone/>
            </a:pPr>
            <a:r>
              <a:rPr lang="tr-TR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7A278-FD79-0F4B-8037-8C3729F5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628B88-3322-E74D-9B1D-817ACC0C7BBC}"/>
              </a:ext>
            </a:extLst>
          </p:cNvPr>
          <p:cNvGrpSpPr/>
          <p:nvPr/>
        </p:nvGrpSpPr>
        <p:grpSpPr>
          <a:xfrm>
            <a:off x="323528" y="115370"/>
            <a:ext cx="6408712" cy="3601662"/>
            <a:chOff x="389976" y="5265305"/>
            <a:chExt cx="6408712" cy="3601662"/>
          </a:xfrm>
        </p:grpSpPr>
        <p:sp>
          <p:nvSpPr>
            <p:cNvPr id="8" name="object 2">
              <a:extLst>
                <a:ext uri="{FF2B5EF4-FFF2-40B4-BE49-F238E27FC236}">
                  <a16:creationId xmlns:a16="http://schemas.microsoft.com/office/drawing/2014/main" id="{96546FD8-BDE6-E542-ACD2-F3E854610154}"/>
                </a:ext>
              </a:extLst>
            </p:cNvPr>
            <p:cNvSpPr/>
            <p:nvPr/>
          </p:nvSpPr>
          <p:spPr>
            <a:xfrm>
              <a:off x="389976" y="5265305"/>
              <a:ext cx="6408712" cy="36016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A25D241A-BC5C-ED49-A02D-04553B5215FD}"/>
                </a:ext>
              </a:extLst>
            </p:cNvPr>
            <p:cNvSpPr txBox="1"/>
            <p:nvPr/>
          </p:nvSpPr>
          <p:spPr>
            <a:xfrm>
              <a:off x="841006" y="6413805"/>
              <a:ext cx="1249680" cy="57023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spc="10" dirty="0">
                  <a:solidFill>
                    <a:srgbClr val="4D4881"/>
                  </a:solidFill>
                  <a:latin typeface="Arial"/>
                  <a:cs typeface="Arial"/>
                </a:rPr>
                <a:t>Mutation</a:t>
              </a:r>
              <a:endParaRPr sz="8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900"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  <a:spcBef>
                  <a:spcPts val="5"/>
                </a:spcBef>
              </a:pPr>
              <a:endParaRPr sz="1150">
                <a:latin typeface="Times New Roman"/>
                <a:cs typeface="Times New Roman"/>
              </a:endParaRPr>
            </a:p>
            <a:p>
              <a:pPr marR="5080" algn="r">
                <a:lnSpc>
                  <a:spcPct val="100000"/>
                </a:lnSpc>
              </a:pPr>
              <a:r>
                <a:rPr sz="800" spc="10" dirty="0">
                  <a:solidFill>
                    <a:srgbClr val="4D4881"/>
                  </a:solidFill>
                  <a:latin typeface="Arial"/>
                  <a:cs typeface="Arial"/>
                </a:rPr>
                <a:t>Mutation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A9374C3B-348D-F448-B05F-73432E717F89}"/>
                </a:ext>
              </a:extLst>
            </p:cNvPr>
            <p:cNvSpPr txBox="1"/>
            <p:nvPr/>
          </p:nvSpPr>
          <p:spPr>
            <a:xfrm>
              <a:off x="750015" y="7282791"/>
              <a:ext cx="1889513" cy="360868"/>
            </a:xfrm>
            <a:prstGeom prst="rect">
              <a:avLst/>
            </a:prstGeom>
          </p:spPr>
          <p:txBody>
            <a:bodyPr vert="horz" wrap="square" lIns="0" tIns="22860" rIns="0" bIns="0" rtlCol="0">
              <a:spAutoFit/>
            </a:bodyPr>
            <a:lstStyle/>
            <a:p>
              <a:pPr marL="12700" marR="5080">
                <a:lnSpc>
                  <a:spcPts val="900"/>
                </a:lnSpc>
                <a:spcBef>
                  <a:spcPts val="180"/>
                </a:spcBef>
              </a:pPr>
              <a:r>
                <a:rPr lang="tr-TR" sz="1050" spc="-40" dirty="0" err="1">
                  <a:solidFill>
                    <a:srgbClr val="231F20"/>
                  </a:solidFill>
                  <a:latin typeface="Arial"/>
                  <a:cs typeface="Arial"/>
                </a:rPr>
                <a:t>Reverse</a:t>
              </a:r>
              <a:r>
                <a:rPr lang="tr-TR" sz="1050" spc="-40" dirty="0">
                  <a:solidFill>
                    <a:srgbClr val="231F20"/>
                  </a:solidFill>
                  <a:latin typeface="Arial"/>
                  <a:cs typeface="Arial"/>
                </a:rPr>
                <a:t> transkripsiyon sürecindeki hatalar varyasyona sahip bir popülasyon oluşturur. Bunlardan bazısı da AZT direnci taşımaktadır</a:t>
              </a:r>
              <a:r>
                <a:rPr sz="1050" spc="-45" dirty="0">
                  <a:solidFill>
                    <a:srgbClr val="231F20"/>
                  </a:solidFill>
                  <a:latin typeface="Arial"/>
                  <a:cs typeface="Arial"/>
                </a:rPr>
                <a:t>.</a:t>
              </a:r>
              <a:endParaRPr sz="1050" dirty="0">
                <a:latin typeface="Arial"/>
                <a:cs typeface="Arial"/>
              </a:endParaRPr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075FD7F1-16F2-B44F-8683-97F08C70BE12}"/>
                </a:ext>
              </a:extLst>
            </p:cNvPr>
            <p:cNvSpPr txBox="1"/>
            <p:nvPr/>
          </p:nvSpPr>
          <p:spPr>
            <a:xfrm>
              <a:off x="2621330" y="7352232"/>
              <a:ext cx="1585070" cy="130036"/>
            </a:xfrm>
            <a:prstGeom prst="rect">
              <a:avLst/>
            </a:prstGeom>
          </p:spPr>
          <p:txBody>
            <a:bodyPr vert="horz" wrap="square" lIns="0" tIns="22860" rIns="0" bIns="0" rtlCol="0">
              <a:spAutoFit/>
            </a:bodyPr>
            <a:lstStyle/>
            <a:p>
              <a:pPr marL="12700" marR="5080">
                <a:lnSpc>
                  <a:spcPts val="900"/>
                </a:lnSpc>
                <a:spcBef>
                  <a:spcPts val="180"/>
                </a:spcBef>
              </a:pPr>
              <a:r>
                <a:rPr lang="tr-TR" sz="1050" spc="-45" dirty="0">
                  <a:solidFill>
                    <a:srgbClr val="231F20"/>
                  </a:solidFill>
                  <a:latin typeface="Arial"/>
                  <a:cs typeface="Arial"/>
                </a:rPr>
                <a:t>Dirençlilik nesilden nesle aktarılır</a:t>
              </a:r>
              <a:endParaRPr sz="1050" dirty="0">
                <a:latin typeface="Arial"/>
                <a:cs typeface="Arial"/>
              </a:endParaRPr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D157C75B-120D-2A49-82B5-61320717BCD5}"/>
                </a:ext>
              </a:extLst>
            </p:cNvPr>
            <p:cNvSpPr txBox="1"/>
            <p:nvPr/>
          </p:nvSpPr>
          <p:spPr>
            <a:xfrm>
              <a:off x="3979734" y="7484667"/>
              <a:ext cx="1349339" cy="245452"/>
            </a:xfrm>
            <a:prstGeom prst="rect">
              <a:avLst/>
            </a:prstGeom>
          </p:spPr>
          <p:txBody>
            <a:bodyPr vert="horz" wrap="square" lIns="0" tIns="22860" rIns="0" bIns="0" rtlCol="0">
              <a:spAutoFit/>
            </a:bodyPr>
            <a:lstStyle/>
            <a:p>
              <a:pPr marL="12700" marR="5080">
                <a:lnSpc>
                  <a:spcPts val="900"/>
                </a:lnSpc>
                <a:spcBef>
                  <a:spcPts val="180"/>
                </a:spcBef>
              </a:pPr>
              <a:r>
                <a:rPr lang="tr-TR" sz="1050" spc="-10" dirty="0">
                  <a:solidFill>
                    <a:srgbClr val="231F20"/>
                  </a:solidFill>
                  <a:latin typeface="Arial"/>
                  <a:cs typeface="Arial"/>
                </a:rPr>
                <a:t>AZT tedavisi sürecinde popülasyonun çoğu çoğalamaz </a:t>
              </a:r>
              <a:endParaRPr sz="1050" dirty="0">
                <a:latin typeface="Arial"/>
                <a:cs typeface="Arial"/>
              </a:endParaRPr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69EB373C-60AB-2D49-AA5D-B1932984F2B7}"/>
                </a:ext>
              </a:extLst>
            </p:cNvPr>
            <p:cNvSpPr txBox="1"/>
            <p:nvPr/>
          </p:nvSpPr>
          <p:spPr>
            <a:xfrm>
              <a:off x="5447203" y="7509088"/>
              <a:ext cx="1250950" cy="245452"/>
            </a:xfrm>
            <a:prstGeom prst="rect">
              <a:avLst/>
            </a:prstGeom>
          </p:spPr>
          <p:txBody>
            <a:bodyPr vert="horz" wrap="square" lIns="0" tIns="22860" rIns="0" bIns="0" rtlCol="0">
              <a:spAutoFit/>
            </a:bodyPr>
            <a:lstStyle/>
            <a:p>
              <a:pPr marL="12700" marR="5080">
                <a:lnSpc>
                  <a:spcPts val="900"/>
                </a:lnSpc>
                <a:spcBef>
                  <a:spcPts val="180"/>
                </a:spcBef>
              </a:pPr>
              <a:r>
                <a:rPr lang="tr-TR" sz="1050" spc="-45" dirty="0">
                  <a:solidFill>
                    <a:srgbClr val="231F20"/>
                  </a:solidFill>
                  <a:latin typeface="Arial"/>
                  <a:cs typeface="Arial"/>
                </a:rPr>
                <a:t>Çoğalabilen varyantlar AZT varlığında çoğalabilenlerdir</a:t>
              </a:r>
              <a:endParaRPr sz="1050" dirty="0">
                <a:latin typeface="Arial"/>
                <a:cs typeface="Arial"/>
              </a:endParaRPr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916D080B-EC57-754D-8C8A-0516E569C1AB}"/>
                </a:ext>
              </a:extLst>
            </p:cNvPr>
            <p:cNvSpPr txBox="1"/>
            <p:nvPr/>
          </p:nvSpPr>
          <p:spPr>
            <a:xfrm>
              <a:off x="5230863" y="5609475"/>
              <a:ext cx="1104265" cy="35394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spc="-60" dirty="0">
                  <a:solidFill>
                    <a:srgbClr val="231F20"/>
                  </a:solidFill>
                  <a:latin typeface="Arial"/>
                  <a:cs typeface="Arial"/>
                </a:rPr>
                <a:t>AZT</a:t>
              </a:r>
              <a:r>
                <a:rPr lang="tr-TR" sz="800" spc="-60" dirty="0">
                  <a:solidFill>
                    <a:srgbClr val="231F20"/>
                  </a:solidFill>
                  <a:latin typeface="Arial"/>
                  <a:cs typeface="Arial"/>
                </a:rPr>
                <a:t>’ye kısmen dirençli</a:t>
              </a:r>
            </a:p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tr-TR" sz="800" spc="-6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endParaRPr sz="800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30"/>
                </a:spcBef>
              </a:pPr>
              <a:endParaRPr sz="800" dirty="0">
                <a:latin typeface="Times New Roman"/>
                <a:cs typeface="Times New Roman"/>
              </a:endParaRPr>
            </a:p>
            <a:p>
              <a:pPr marL="12700">
                <a:lnSpc>
                  <a:spcPct val="100000"/>
                </a:lnSpc>
              </a:pPr>
              <a:r>
                <a:rPr sz="800" spc="-60" dirty="0">
                  <a:solidFill>
                    <a:srgbClr val="231F20"/>
                  </a:solidFill>
                  <a:latin typeface="Arial"/>
                  <a:cs typeface="Arial"/>
                </a:rPr>
                <a:t>AZT</a:t>
              </a:r>
              <a:r>
                <a:rPr lang="tr-TR" sz="800" spc="-60" dirty="0">
                  <a:solidFill>
                    <a:srgbClr val="231F20"/>
                  </a:solidFill>
                  <a:latin typeface="Arial"/>
                  <a:cs typeface="Arial"/>
                </a:rPr>
                <a:t> dirençli </a:t>
              </a:r>
              <a:endParaRPr sz="800" dirty="0">
                <a:latin typeface="Arial"/>
                <a:cs typeface="Arial"/>
              </a:endParaRPr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id="{2167A09F-FCFB-974F-A7D6-0C4B27AACD31}"/>
                </a:ext>
              </a:extLst>
            </p:cNvPr>
            <p:cNvSpPr txBox="1"/>
            <p:nvPr/>
          </p:nvSpPr>
          <p:spPr>
            <a:xfrm>
              <a:off x="3250716" y="8331516"/>
              <a:ext cx="2532280" cy="129074"/>
            </a:xfrm>
            <a:prstGeom prst="rect">
              <a:avLst/>
            </a:prstGeom>
          </p:spPr>
          <p:txBody>
            <a:bodyPr vert="horz" wrap="square" lIns="0" tIns="22860" rIns="0" bIns="0" rtlCol="0">
              <a:spAutoFit/>
            </a:bodyPr>
            <a:lstStyle/>
            <a:p>
              <a:pPr marL="12700" marR="5080">
                <a:lnSpc>
                  <a:spcPts val="900"/>
                </a:lnSpc>
                <a:spcBef>
                  <a:spcPts val="180"/>
                </a:spcBef>
              </a:pPr>
              <a:r>
                <a:rPr lang="tr-TR" sz="1050" spc="-25" dirty="0">
                  <a:solidFill>
                    <a:srgbClr val="231F20"/>
                  </a:solidFill>
                  <a:latin typeface="Arial"/>
                  <a:cs typeface="Arial"/>
                </a:rPr>
                <a:t>Zaman içerisinde popülasyonun içeriği  değişir</a:t>
              </a:r>
              <a:endParaRPr sz="800" dirty="0">
                <a:latin typeface="Arial"/>
                <a:cs typeface="Arial"/>
              </a:endParaRPr>
            </a:p>
          </p:txBody>
        </p:sp>
        <p:sp>
          <p:nvSpPr>
            <p:cNvPr id="16" name="object 12">
              <a:extLst>
                <a:ext uri="{FF2B5EF4-FFF2-40B4-BE49-F238E27FC236}">
                  <a16:creationId xmlns:a16="http://schemas.microsoft.com/office/drawing/2014/main" id="{061C5201-F09F-4240-8058-4841A31930CC}"/>
                </a:ext>
              </a:extLst>
            </p:cNvPr>
            <p:cNvSpPr txBox="1"/>
            <p:nvPr/>
          </p:nvSpPr>
          <p:spPr>
            <a:xfrm>
              <a:off x="4834255" y="5386828"/>
              <a:ext cx="1493520" cy="9489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6715">
                <a:lnSpc>
                  <a:spcPct val="100000"/>
                </a:lnSpc>
                <a:spcBef>
                  <a:spcPts val="585"/>
                </a:spcBef>
              </a:pPr>
              <a:r>
                <a:rPr sz="800" dirty="0">
                  <a:solidFill>
                    <a:srgbClr val="231F20"/>
                  </a:solidFill>
                  <a:latin typeface="Arial"/>
                  <a:cs typeface="Arial"/>
                </a:rPr>
                <a:t>.</a:t>
              </a:r>
              <a:r>
                <a:rPr lang="tr-TR" sz="800" spc="-25" dirty="0">
                  <a:solidFill>
                    <a:srgbClr val="231F20"/>
                  </a:solidFill>
                  <a:latin typeface="Arial"/>
                  <a:cs typeface="Arial"/>
                </a:rPr>
                <a:t>AZT direnci olmayan </a:t>
              </a:r>
              <a:endParaRPr sz="800" dirty="0">
                <a:latin typeface="Arial"/>
                <a:cs typeface="Arial"/>
              </a:endParaRPr>
            </a:p>
          </p:txBody>
        </p:sp>
        <p:sp>
          <p:nvSpPr>
            <p:cNvPr id="17" name="object 13">
              <a:extLst>
                <a:ext uri="{FF2B5EF4-FFF2-40B4-BE49-F238E27FC236}">
                  <a16:creationId xmlns:a16="http://schemas.microsoft.com/office/drawing/2014/main" id="{D2172FE2-CB61-5E4D-BDF1-5D1E45E00EBE}"/>
                </a:ext>
              </a:extLst>
            </p:cNvPr>
            <p:cNvSpPr txBox="1"/>
            <p:nvPr/>
          </p:nvSpPr>
          <p:spPr>
            <a:xfrm>
              <a:off x="6488544" y="5334406"/>
              <a:ext cx="194945" cy="1473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spc="-60" dirty="0">
                  <a:solidFill>
                    <a:srgbClr val="231F20"/>
                  </a:solidFill>
                  <a:latin typeface="Arial"/>
                  <a:cs typeface="Arial"/>
                </a:rPr>
                <a:t>AZT</a:t>
              </a:r>
              <a:endParaRPr sz="80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6191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1F12B-D55D-F949-B92E-2499836E3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41317-74F0-4748-B4CF-1A50428E5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10" y="1556792"/>
            <a:ext cx="7416708" cy="4195481"/>
          </a:xfrm>
        </p:spPr>
        <p:txBody>
          <a:bodyPr>
            <a:normAutofit/>
          </a:bodyPr>
          <a:lstStyle/>
          <a:p>
            <a:endParaRPr lang="tr-TR" dirty="0"/>
          </a:p>
          <a:p>
            <a:endParaRPr lang="tr-TR" dirty="0"/>
          </a:p>
          <a:p>
            <a:pPr algn="ctr"/>
            <a:r>
              <a:rPr lang="tr-TR" sz="2800" dirty="0"/>
              <a:t>Direnç mekanizmasının anlaşılması umut verdi??</a:t>
            </a:r>
          </a:p>
          <a:p>
            <a:pPr algn="ctr"/>
            <a:endParaRPr lang="tr-TR" sz="2800" dirty="0"/>
          </a:p>
          <a:p>
            <a:pPr marL="457207" lvl="1" indent="0" algn="ctr">
              <a:buNone/>
            </a:pPr>
            <a:r>
              <a:rPr lang="tr-TR" sz="2800" dirty="0"/>
              <a:t>	NEDEN? </a:t>
            </a:r>
          </a:p>
          <a:p>
            <a:pPr marL="457207" lvl="1" indent="0" algn="ctr">
              <a:buNone/>
            </a:pPr>
            <a:endParaRPr lang="tr-TR" sz="2800" dirty="0"/>
          </a:p>
          <a:p>
            <a:pPr marL="457207" lvl="1" indent="0" algn="ctr">
              <a:buNone/>
            </a:pPr>
            <a:endParaRPr lang="tr-TR" sz="2800" dirty="0"/>
          </a:p>
          <a:p>
            <a:pPr marL="457207" lvl="1" indent="0" algn="ctr">
              <a:buNone/>
            </a:pPr>
            <a:endParaRPr lang="tr-TR" sz="2800" dirty="0"/>
          </a:p>
          <a:p>
            <a:pPr marL="457207" lvl="1" indent="0">
              <a:buNone/>
            </a:pPr>
            <a:endParaRPr lang="tr-TR" dirty="0"/>
          </a:p>
          <a:p>
            <a:pPr marL="457207" lvl="1" indent="0">
              <a:buNone/>
            </a:pPr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46DFA-F5B3-3247-816F-862EB01F3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663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5B2C9-FEA2-BD4A-812E-B49A2B0B3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C6820-09AC-A24A-976A-B3EDD7E07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Ama HAART tedavileri de virüsü kazımaz. Sadece üremeyi durdurur..</a:t>
            </a:r>
          </a:p>
          <a:p>
            <a:endParaRPr lang="tr-TR" dirty="0"/>
          </a:p>
          <a:p>
            <a:r>
              <a:rPr lang="tr-TR" dirty="0" err="1"/>
              <a:t>Neyseki</a:t>
            </a:r>
            <a:r>
              <a:rPr lang="tr-TR" dirty="0"/>
              <a:t> üremeyen evrimleşemez </a:t>
            </a:r>
            <a:r>
              <a:rPr lang="tr-TR" dirty="0">
                <a:sym typeface="Wingdings" pitchFamily="2" charset="2"/>
              </a:rPr>
              <a:t></a:t>
            </a:r>
          </a:p>
          <a:p>
            <a:endParaRPr lang="tr-TR" dirty="0">
              <a:sym typeface="Wingdings" pitchFamily="2" charset="2"/>
            </a:endParaRPr>
          </a:p>
          <a:p>
            <a:r>
              <a:rPr lang="tr-TR" dirty="0">
                <a:sym typeface="Wingdings" pitchFamily="2" charset="2"/>
              </a:rPr>
              <a:t>Ama HAART yan etkileri nedeni ile uzun süre uygulanamaz  </a:t>
            </a:r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D0AFE-3850-6047-A129-4FC397793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31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0220F-73AE-CC4D-A9E3-629AD1796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051" y="1053749"/>
            <a:ext cx="7055380" cy="1400530"/>
          </a:xfrm>
        </p:spPr>
        <p:txBody>
          <a:bodyPr/>
          <a:lstStyle/>
          <a:p>
            <a:pPr algn="r"/>
            <a:r>
              <a:rPr lang="tr-TR" sz="3200" i="1" dirty="0">
                <a:solidFill>
                  <a:srgbClr val="FFFF00"/>
                </a:solidFill>
              </a:rPr>
              <a:t>İleriyi görmeyen evrim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E0D4C-03DF-E64F-943D-DB9A6B029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pPr lvl="1"/>
            <a:r>
              <a:rPr lang="tr-TR" sz="2400" dirty="0"/>
              <a:t>PARADOKS!!</a:t>
            </a:r>
          </a:p>
          <a:p>
            <a:pPr lvl="1"/>
            <a:endParaRPr lang="tr-TR" sz="2400" dirty="0"/>
          </a:p>
          <a:p>
            <a:pPr lvl="1"/>
            <a:endParaRPr lang="tr-TR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899F4-4C22-9340-8F50-4938E29B3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47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43DB-CFED-AA40-AA4F-869ED9637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F67CD-EB35-8A40-9D1E-CC0DE9266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pPr marL="0" indent="0">
              <a:buNone/>
            </a:pPr>
            <a:r>
              <a:rPr lang="tr-TR" dirty="0"/>
              <a:t>EPİTOP: HIV tarafından </a:t>
            </a:r>
            <a:r>
              <a:rPr lang="tr-TR" dirty="0" err="1"/>
              <a:t>enfekte</a:t>
            </a:r>
            <a:r>
              <a:rPr lang="tr-TR" dirty="0"/>
              <a:t> olan hücrelerin yüzeylerinde </a:t>
            </a:r>
            <a:r>
              <a:rPr lang="tr-TR" dirty="0" err="1"/>
              <a:t>HIV’e</a:t>
            </a:r>
            <a:r>
              <a:rPr lang="tr-TR" dirty="0"/>
              <a:t> ait protein kalıntıları olur.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err="1"/>
              <a:t>Epitoplar</a:t>
            </a:r>
            <a:r>
              <a:rPr lang="tr-TR" dirty="0"/>
              <a:t> da HIV genleri tarafından sentezlenir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Onlar da </a:t>
            </a:r>
            <a:r>
              <a:rPr lang="tr-TR" dirty="0" err="1"/>
              <a:t>mutant</a:t>
            </a:r>
            <a:r>
              <a:rPr lang="tr-TR" dirty="0"/>
              <a:t> olabilir.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Bu da tanınmamaları için avantaj kazandırır.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1FD0D-FAAF-1540-B44E-71BB3AE8E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19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572C2-755C-174A-AC26-AED1EE80D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295736"/>
            <a:ext cx="7055380" cy="1400530"/>
          </a:xfrm>
        </p:spPr>
        <p:txBody>
          <a:bodyPr/>
          <a:lstStyle/>
          <a:p>
            <a:pPr algn="r"/>
            <a:br>
              <a:rPr lang="tr-TR" sz="3200" dirty="0">
                <a:solidFill>
                  <a:srgbClr val="FFFF00"/>
                </a:solidFill>
              </a:rPr>
            </a:br>
            <a:br>
              <a:rPr lang="tr-TR" sz="3200" dirty="0">
                <a:solidFill>
                  <a:srgbClr val="FFFF00"/>
                </a:solidFill>
              </a:rPr>
            </a:br>
            <a:r>
              <a:rPr lang="tr-TR" sz="3200" dirty="0">
                <a:solidFill>
                  <a:srgbClr val="FFFF00"/>
                </a:solidFill>
              </a:rPr>
              <a:t>HIV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4CCC8-B0AB-DC43-B0F0-8A58E1654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r-TR" dirty="0"/>
          </a:p>
          <a:p>
            <a:r>
              <a:rPr lang="tr-TR" dirty="0"/>
              <a:t>Farklı </a:t>
            </a:r>
            <a:r>
              <a:rPr lang="tr-TR" dirty="0" err="1"/>
              <a:t>epitopları</a:t>
            </a:r>
            <a:r>
              <a:rPr lang="tr-TR" dirty="0"/>
              <a:t> olan varyantlar oluşturmak üzere sürekli evrimleşir</a:t>
            </a:r>
          </a:p>
          <a:p>
            <a:endParaRPr lang="tr-TR" dirty="0"/>
          </a:p>
          <a:p>
            <a:r>
              <a:rPr lang="tr-TR" dirty="0"/>
              <a:t>Bir insanda enfeksiyonun ilk döneminde izole edilen virüsler ile daha sonra izole edilenler arasında zararlılık yönünde bir artış gözlenir</a:t>
            </a:r>
          </a:p>
          <a:p>
            <a:endParaRPr lang="tr-TR" dirty="0"/>
          </a:p>
          <a:p>
            <a:r>
              <a:rPr lang="tr-TR" dirty="0"/>
              <a:t>Hücreye </a:t>
            </a:r>
            <a:r>
              <a:rPr lang="tr-TR" dirty="0" err="1"/>
              <a:t>koreseptörleri</a:t>
            </a:r>
            <a:r>
              <a:rPr lang="tr-TR" dirty="0"/>
              <a:t> kullanarak girerler (CCR5), evrimleşen HIV CXCR4’ü de </a:t>
            </a:r>
            <a:r>
              <a:rPr lang="tr-TR" dirty="0" err="1"/>
              <a:t>koreseptör</a:t>
            </a:r>
            <a:r>
              <a:rPr lang="tr-TR" dirty="0"/>
              <a:t> olarak kullanmaya başlar ( özelleşmiş T hücrelerini </a:t>
            </a:r>
            <a:r>
              <a:rPr lang="tr-TR" dirty="0" err="1"/>
              <a:t>enfekte</a:t>
            </a:r>
            <a:r>
              <a:rPr lang="tr-TR" dirty="0"/>
              <a:t> edebilirler)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AA249-3FB7-9547-AF77-5F650F856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EC7300-CD58-D146-AC09-7485F6699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8" y="116632"/>
            <a:ext cx="2772953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07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E8C57-5CEE-ED45-9E97-95A2AC1C9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281772"/>
            <a:ext cx="8351524" cy="767688"/>
          </a:xfrm>
        </p:spPr>
        <p:txBody>
          <a:bodyPr/>
          <a:lstStyle/>
          <a:p>
            <a:r>
              <a:rPr lang="tr-TR" sz="3200" dirty="0">
                <a:solidFill>
                  <a:srgbClr val="FFFF00"/>
                </a:solidFill>
              </a:rPr>
              <a:t>Akılcı süreç değil, matematiksel bir süreç </a:t>
            </a:r>
            <a:br>
              <a:rPr lang="tr-TR" sz="3200" dirty="0">
                <a:solidFill>
                  <a:srgbClr val="FFFF00"/>
                </a:solidFill>
              </a:rPr>
            </a:br>
            <a:r>
              <a:rPr lang="tr-TR" sz="3200" dirty="0">
                <a:solidFill>
                  <a:srgbClr val="FFFF00"/>
                </a:solidFill>
              </a:rPr>
              <a:t>İleriyi Göremeyen Evrim 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32DAA-E21F-2D45-9BA2-FFA415DCC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tr-TR" dirty="0"/>
          </a:p>
          <a:p>
            <a:endParaRPr lang="tr-TR" sz="3600" dirty="0"/>
          </a:p>
          <a:p>
            <a:r>
              <a:rPr lang="tr-TR" sz="3600" dirty="0"/>
              <a:t>Sonuç KONAĞIN ÖLÜMÜ !!</a:t>
            </a:r>
          </a:p>
          <a:p>
            <a:endParaRPr lang="tr-TR" sz="3600" dirty="0"/>
          </a:p>
          <a:p>
            <a:pPr lvl="1"/>
            <a:r>
              <a:rPr lang="tr-TR" sz="3600" dirty="0"/>
              <a:t>Peki konakçı? </a:t>
            </a:r>
          </a:p>
          <a:p>
            <a:pPr lvl="1"/>
            <a:endParaRPr lang="tr-TR" sz="3600" dirty="0"/>
          </a:p>
          <a:p>
            <a:pPr lvl="1"/>
            <a:r>
              <a:rPr lang="tr-TR" sz="3600" dirty="0"/>
              <a:t>Üstelik X4 </a:t>
            </a:r>
            <a:r>
              <a:rPr lang="tr-TR" sz="3600" dirty="0" err="1"/>
              <a:t>virionlar</a:t>
            </a:r>
            <a:r>
              <a:rPr lang="tr-TR" sz="3600" dirty="0"/>
              <a:t> başka konağa da aktarılamıyor </a:t>
            </a:r>
          </a:p>
          <a:p>
            <a:pPr lvl="1"/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01B73E-9E77-7748-B402-D9B21AE7F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643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15979-F1A9-B449-9EAC-767BB8946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48DAD-5433-B44E-BBE2-26B4E77E1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882" y="1141573"/>
            <a:ext cx="7834534" cy="4735699"/>
          </a:xfrm>
        </p:spPr>
        <p:txBody>
          <a:bodyPr>
            <a:normAutofit fontScale="92500" lnSpcReduction="10000"/>
          </a:bodyPr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Nadir HIV </a:t>
            </a:r>
            <a:r>
              <a:rPr lang="tr-TR" dirty="0" err="1"/>
              <a:t>suşları</a:t>
            </a:r>
            <a:r>
              <a:rPr lang="tr-TR" dirty="0"/>
              <a:t> </a:t>
            </a:r>
          </a:p>
          <a:p>
            <a:endParaRPr lang="tr-TR" dirty="0"/>
          </a:p>
          <a:p>
            <a:r>
              <a:rPr lang="tr-TR" dirty="0"/>
              <a:t>Sydney Kan Bankası Vakası ( 1 verici – 8 alıcı) </a:t>
            </a:r>
          </a:p>
          <a:p>
            <a:endParaRPr lang="tr-TR" dirty="0"/>
          </a:p>
          <a:p>
            <a:r>
              <a:rPr lang="tr-TR" dirty="0"/>
              <a:t>25 yıl boyunca takip edilmişler 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2 kişi HIV dışı nedenlerle öldü </a:t>
            </a:r>
          </a:p>
          <a:p>
            <a:pPr marL="0" indent="0">
              <a:buNone/>
            </a:pPr>
            <a:r>
              <a:rPr lang="tr-TR" dirty="0"/>
              <a:t>2 kişi 17 yıl sonra AIDS oldu. Retro </a:t>
            </a:r>
            <a:r>
              <a:rPr lang="tr-TR" dirty="0" err="1"/>
              <a:t>viral</a:t>
            </a:r>
            <a:r>
              <a:rPr lang="tr-TR" dirty="0"/>
              <a:t> tedaviden fayda gördüler </a:t>
            </a:r>
          </a:p>
          <a:p>
            <a:pPr marL="0" indent="0">
              <a:buNone/>
            </a:pPr>
            <a:r>
              <a:rPr lang="tr-TR" dirty="0"/>
              <a:t>2 kişi de </a:t>
            </a:r>
            <a:r>
              <a:rPr lang="tr-TR" dirty="0" err="1"/>
              <a:t>viral</a:t>
            </a:r>
            <a:r>
              <a:rPr lang="tr-TR" dirty="0"/>
              <a:t> yük tespit bile edilemedi </a:t>
            </a:r>
          </a:p>
          <a:p>
            <a:pPr marL="0" indent="0">
              <a:buNone/>
            </a:pPr>
            <a:r>
              <a:rPr lang="tr-TR" dirty="0"/>
              <a:t>1 kişi </a:t>
            </a:r>
            <a:r>
              <a:rPr lang="tr-TR" dirty="0" err="1"/>
              <a:t>viral</a:t>
            </a:r>
            <a:r>
              <a:rPr lang="tr-TR" dirty="0"/>
              <a:t> yük tespit edilmesine rağmen AIDS olmadı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067EA9-EAFD-0B4E-BEE0-DC3F5D4D4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718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4B58F-6A25-E64E-9488-ED553D2CC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54C75-E60B-7B48-9BCC-81B2A46E5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pPr marL="0" indent="0" algn="ctr">
              <a:buNone/>
            </a:pPr>
            <a:r>
              <a:rPr lang="tr-TR" sz="3200" dirty="0"/>
              <a:t>NEDEN EVRİM ÇALIŞIYORUZ ?</a:t>
            </a:r>
          </a:p>
          <a:p>
            <a:pPr marL="0" indent="0" algn="ctr">
              <a:buNone/>
            </a:pPr>
            <a:endParaRPr lang="tr-TR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66F3A-C414-2145-8BAF-2C2A48B24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 descr="La vida en las páginas : BookTag #13: Emojis">
            <a:extLst>
              <a:ext uri="{FF2B5EF4-FFF2-40B4-BE49-F238E27FC236}">
                <a16:creationId xmlns:a16="http://schemas.microsoft.com/office/drawing/2014/main" id="{A884F07F-5AF7-464F-A4FB-49A364276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31882" y="4653136"/>
            <a:ext cx="1408323" cy="140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48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D43E-27B6-3B47-AF59-953D9A088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E209-176E-5644-956B-EDA33483B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sz="2400" dirty="0"/>
              <a:t>Genetik Analiz </a:t>
            </a:r>
            <a:r>
              <a:rPr lang="tr-TR" sz="2400" dirty="0" err="1"/>
              <a:t>nef</a:t>
            </a:r>
            <a:r>
              <a:rPr lang="tr-TR" sz="2400" dirty="0"/>
              <a:t> geninde mutasyon </a:t>
            </a:r>
          </a:p>
          <a:p>
            <a:r>
              <a:rPr lang="tr-TR" sz="2400" dirty="0"/>
              <a:t>DAHA AZ ZARARLI</a:t>
            </a:r>
          </a:p>
          <a:p>
            <a:endParaRPr lang="tr-TR" sz="2400" dirty="0"/>
          </a:p>
          <a:p>
            <a:r>
              <a:rPr lang="tr-TR" sz="2400" dirty="0"/>
              <a:t>Konakçı yaşar, virüs popülasyonu da yaşar </a:t>
            </a:r>
          </a:p>
          <a:p>
            <a:r>
              <a:rPr lang="tr-TR" sz="2400" dirty="0"/>
              <a:t>Daha başarılı gibi ama neden nadir ?</a:t>
            </a:r>
          </a:p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A9116-DE79-A84F-BD7C-3AEB87579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563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B67CE-2DA1-F14A-9077-557105DA9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9D680-8F0B-314C-AB7A-FD9D62834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r-TR" dirty="0"/>
          </a:p>
          <a:p>
            <a:r>
              <a:rPr lang="tr-TR" dirty="0"/>
              <a:t>SIV (</a:t>
            </a:r>
            <a:r>
              <a:rPr lang="tr-TR" dirty="0" err="1"/>
              <a:t>Simian</a:t>
            </a:r>
            <a:r>
              <a:rPr lang="tr-TR" dirty="0"/>
              <a:t> </a:t>
            </a:r>
            <a:r>
              <a:rPr lang="tr-TR" dirty="0" err="1"/>
              <a:t>Immün</a:t>
            </a:r>
            <a:r>
              <a:rPr lang="tr-TR" dirty="0"/>
              <a:t> </a:t>
            </a:r>
            <a:r>
              <a:rPr lang="tr-TR" dirty="0" err="1"/>
              <a:t>Deficiency</a:t>
            </a:r>
            <a:r>
              <a:rPr lang="tr-TR" dirty="0"/>
              <a:t> </a:t>
            </a:r>
            <a:r>
              <a:rPr lang="tr-TR" dirty="0" err="1"/>
              <a:t>Virus</a:t>
            </a:r>
            <a:r>
              <a:rPr lang="tr-TR" dirty="0"/>
              <a:t>) </a:t>
            </a:r>
          </a:p>
          <a:p>
            <a:endParaRPr lang="tr-TR" dirty="0"/>
          </a:p>
          <a:p>
            <a:r>
              <a:rPr lang="tr-TR" dirty="0" err="1"/>
              <a:t>HIV’in</a:t>
            </a:r>
            <a:r>
              <a:rPr lang="tr-TR" dirty="0"/>
              <a:t> yakın akrabası </a:t>
            </a:r>
          </a:p>
          <a:p>
            <a:r>
              <a:rPr lang="tr-TR" dirty="0"/>
              <a:t>Yeşil maymunlar </a:t>
            </a:r>
            <a:r>
              <a:rPr lang="tr-TR" dirty="0" err="1"/>
              <a:t>enfekte</a:t>
            </a:r>
            <a:r>
              <a:rPr lang="tr-TR" dirty="0"/>
              <a:t> – ama hasta değil </a:t>
            </a:r>
          </a:p>
          <a:p>
            <a:r>
              <a:rPr lang="tr-TR" dirty="0" err="1"/>
              <a:t>Rhesus</a:t>
            </a:r>
            <a:r>
              <a:rPr lang="tr-TR" dirty="0"/>
              <a:t> maymunu </a:t>
            </a:r>
            <a:r>
              <a:rPr lang="tr-TR" dirty="0" err="1"/>
              <a:t>enfekte</a:t>
            </a:r>
            <a:r>
              <a:rPr lang="tr-TR" dirty="0"/>
              <a:t> – AIDS </a:t>
            </a:r>
          </a:p>
          <a:p>
            <a:endParaRPr lang="tr-TR" dirty="0"/>
          </a:p>
          <a:p>
            <a:r>
              <a:rPr lang="tr-TR" dirty="0"/>
              <a:t>Gerçek konak bir bağışıklık mekanizması geliştirmiş </a:t>
            </a:r>
          </a:p>
          <a:p>
            <a:endParaRPr lang="tr-TR" dirty="0"/>
          </a:p>
          <a:p>
            <a:r>
              <a:rPr lang="tr-TR" dirty="0"/>
              <a:t>HIV için iyi bir haber olabilir mi?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B40B9-53DD-5C43-9736-363D43A3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72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CB2C5-0381-8F4C-9323-7C616AAD5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776A6-BC81-7A42-94AA-C06417738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2052925"/>
            <a:ext cx="7920764" cy="4195481"/>
          </a:xfrm>
        </p:spPr>
        <p:txBody>
          <a:bodyPr>
            <a:normAutofit fontScale="92500" lnSpcReduction="10000"/>
          </a:bodyPr>
          <a:lstStyle/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r>
              <a:rPr lang="tr-TR" sz="3600" dirty="0"/>
              <a:t>HIV için bağışıklık mekanizması geliştirebilmemiz için ne gerekli ?</a:t>
            </a:r>
          </a:p>
          <a:p>
            <a:pPr marL="0" indent="0" algn="ctr">
              <a:buNone/>
            </a:pPr>
            <a:endParaRPr lang="tr-TR" sz="3600" dirty="0"/>
          </a:p>
          <a:p>
            <a:pPr algn="ctr"/>
            <a:r>
              <a:rPr lang="tr-TR" sz="3600" dirty="0"/>
              <a:t>Parmaklar havaya ! Bu soru önemli</a:t>
            </a:r>
          </a:p>
          <a:p>
            <a:pPr algn="ctr"/>
            <a:r>
              <a:rPr lang="tr-TR" sz="7100" dirty="0"/>
              <a:t>🥰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79931-F962-0542-8245-4B48AE115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411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06E50-B4FF-544E-AA99-1EE3BB75F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196752"/>
            <a:ext cx="7831590" cy="5051655"/>
          </a:xfrm>
        </p:spPr>
        <p:txBody>
          <a:bodyPr>
            <a:normAutofit/>
          </a:bodyPr>
          <a:lstStyle/>
          <a:p>
            <a:endParaRPr lang="tr-TR" dirty="0"/>
          </a:p>
          <a:p>
            <a:r>
              <a:rPr lang="tr-TR" sz="2400" dirty="0"/>
              <a:t>Bazı bireyler defalarca karşılaşmalarına rağmen virüsü kapmıyor ?? </a:t>
            </a:r>
          </a:p>
          <a:p>
            <a:endParaRPr lang="tr-TR" sz="2400" dirty="0"/>
          </a:p>
          <a:p>
            <a:endParaRPr lang="tr-TR" sz="2400" dirty="0"/>
          </a:p>
          <a:p>
            <a:r>
              <a:rPr lang="tr-TR" sz="2400" dirty="0"/>
              <a:t>CCR5 geni </a:t>
            </a:r>
            <a:r>
              <a:rPr lang="tr-TR" sz="2400" dirty="0" err="1"/>
              <a:t>HIV’in</a:t>
            </a:r>
            <a:r>
              <a:rPr lang="tr-TR" sz="2400" dirty="0"/>
              <a:t> hücre içine giriş için kullandığı reseptör</a:t>
            </a:r>
          </a:p>
          <a:p>
            <a:endParaRPr lang="tr-TR" sz="2400" dirty="0"/>
          </a:p>
          <a:p>
            <a:r>
              <a:rPr lang="tr-TR" sz="2400" dirty="0"/>
              <a:t>Bu bireylerde CCR5 geni </a:t>
            </a:r>
            <a:r>
              <a:rPr lang="tr-TR" sz="2400" dirty="0" err="1"/>
              <a:t>mutant</a:t>
            </a:r>
            <a:r>
              <a:rPr lang="tr-TR" sz="2400" dirty="0"/>
              <a:t> </a:t>
            </a:r>
          </a:p>
          <a:p>
            <a:r>
              <a:rPr lang="tr-TR" sz="2400" dirty="0"/>
              <a:t>32 bazlık </a:t>
            </a:r>
            <a:r>
              <a:rPr lang="tr-TR" sz="2400" dirty="0" err="1"/>
              <a:t>delesyon</a:t>
            </a:r>
            <a:r>
              <a:rPr lang="tr-TR" sz="2400" dirty="0"/>
              <a:t> (🔺32)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BD3B2-F48F-6A47-9749-176C88182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248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D6CC0-376C-EC44-8A0A-74C4011C7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42658-DEA5-FF46-A047-62DF8519B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412777"/>
            <a:ext cx="7567544" cy="4835630"/>
          </a:xfrm>
        </p:spPr>
        <p:txBody>
          <a:bodyPr>
            <a:normAutofit/>
          </a:bodyPr>
          <a:lstStyle/>
          <a:p>
            <a:endParaRPr lang="tr-TR" dirty="0"/>
          </a:p>
          <a:p>
            <a:endParaRPr lang="tr-TR" dirty="0"/>
          </a:p>
          <a:p>
            <a:r>
              <a:rPr lang="tr-TR" sz="2400" dirty="0"/>
              <a:t>Yeşil maymunlarda da CCR5 bir amino asit farklı </a:t>
            </a:r>
          </a:p>
          <a:p>
            <a:r>
              <a:rPr lang="tr-TR" sz="2400" dirty="0"/>
              <a:t>Kırmızı maymunlarda 24 bazlık </a:t>
            </a:r>
            <a:r>
              <a:rPr lang="tr-TR" sz="2400" dirty="0" err="1"/>
              <a:t>delesyon</a:t>
            </a:r>
            <a:r>
              <a:rPr lang="tr-TR" sz="2400" dirty="0"/>
              <a:t> </a:t>
            </a:r>
          </a:p>
          <a:p>
            <a:r>
              <a:rPr lang="tr-TR" sz="2400" dirty="0"/>
              <a:t>İsli maymunlarda proteini işlevsiz kılan çeşitli </a:t>
            </a:r>
            <a:r>
              <a:rPr lang="tr-TR" sz="2400" dirty="0" err="1"/>
              <a:t>delesyonlar</a:t>
            </a:r>
            <a:r>
              <a:rPr lang="tr-TR" sz="2400" dirty="0"/>
              <a:t> </a:t>
            </a:r>
          </a:p>
          <a:p>
            <a:endParaRPr lang="tr-TR" dirty="0"/>
          </a:p>
          <a:p>
            <a:endParaRPr lang="tr-TR" dirty="0"/>
          </a:p>
          <a:p>
            <a:pPr algn="ctr"/>
            <a:r>
              <a:rPr lang="tr-TR" sz="2400" dirty="0"/>
              <a:t>Peki 🔺32’nin yeryüzündeki popülasyonlarda frekansı nedir? </a:t>
            </a:r>
          </a:p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E5834-FF6D-DA41-AC6D-93D17A99B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560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8DFB6-8E52-EB46-B8D2-3B6501DD8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7200" dirty="0"/>
              <a:t>😳  HAYDAA!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A2F94-F2AB-A348-8160-096F7C097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84181-653F-0B47-BCE9-6B0A88D3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CD6850-273C-B64E-BE0C-762741DFF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2" y="1556792"/>
            <a:ext cx="8370468" cy="484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34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843F6-6E9F-E647-BC57-BAB94E705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A986F5-3573-A74A-9B52-073A2F38C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E2A3C1A8-9974-0C4E-8F91-149DA079C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1" b="31685"/>
          <a:stretch/>
        </p:blipFill>
        <p:spPr>
          <a:xfrm>
            <a:off x="107504" y="1412776"/>
            <a:ext cx="8661126" cy="4799742"/>
          </a:xfrm>
        </p:spPr>
      </p:pic>
    </p:spTree>
    <p:extLst>
      <p:ext uri="{BB962C8B-B14F-4D97-AF65-F5344CB8AC3E}">
        <p14:creationId xmlns:p14="http://schemas.microsoft.com/office/powerpoint/2010/main" val="4034119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C1FC0-06AF-ED4D-BC9D-4A1B8DCCE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EA5DF-E45C-2C42-879F-D2C1CF572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r-TR" dirty="0"/>
          </a:p>
          <a:p>
            <a:endParaRPr lang="tr-TR" dirty="0"/>
          </a:p>
          <a:p>
            <a:pPr marL="0" indent="0" algn="ctr">
              <a:buNone/>
            </a:pPr>
            <a:r>
              <a:rPr lang="tr-TR" sz="3200" dirty="0"/>
              <a:t>Peki bu AIDS dağılımı ile 🔺32 dağılımının uyumsuzluğunu nasıl açıklayacağız </a:t>
            </a:r>
          </a:p>
          <a:p>
            <a:pPr marL="0" indent="0" algn="ctr">
              <a:buNone/>
            </a:pPr>
            <a:endParaRPr lang="tr-TR" sz="4800" dirty="0"/>
          </a:p>
          <a:p>
            <a:pPr marL="0" indent="0" algn="ctr">
              <a:buNone/>
            </a:pPr>
            <a:r>
              <a:rPr lang="tr-TR" sz="6600" dirty="0"/>
              <a:t>🤔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61A2E-69A3-434C-9B5E-1580E2BCB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87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8A66F-2135-4546-AD5C-315498AB9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196752"/>
            <a:ext cx="7055380" cy="1400530"/>
          </a:xfrm>
        </p:spPr>
        <p:txBody>
          <a:bodyPr/>
          <a:lstStyle/>
          <a:p>
            <a:pPr algn="r"/>
            <a:r>
              <a:rPr lang="tr-TR" sz="3200" i="1" dirty="0">
                <a:solidFill>
                  <a:srgbClr val="FFFF00"/>
                </a:solidFill>
              </a:rPr>
              <a:t>2 olasılık üzerinde duruluyor ; </a:t>
            </a:r>
            <a:br>
              <a:rPr lang="tr-TR" dirty="0"/>
            </a:b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8109A-ADF5-304F-B32C-7FAD3E5CA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202" y="2348880"/>
            <a:ext cx="6711654" cy="4195481"/>
          </a:xfrm>
        </p:spPr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sz="2800" dirty="0"/>
              <a:t>1.  Doğal Seçilim ile teşvik </a:t>
            </a:r>
          </a:p>
          <a:p>
            <a:r>
              <a:rPr lang="tr-TR" sz="2800" dirty="0"/>
              <a:t>2. Genetik sürüklenme ile </a:t>
            </a:r>
            <a:r>
              <a:rPr lang="tr-TR" sz="2800" dirty="0" err="1"/>
              <a:t>raslantısal</a:t>
            </a:r>
            <a:r>
              <a:rPr lang="tr-TR" sz="2800" dirty="0"/>
              <a:t> artış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5F747-9BB3-474B-9314-AC914961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477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921D9-5BB1-6D42-8E8D-FEDE5F3CE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196752"/>
            <a:ext cx="7055380" cy="1400530"/>
          </a:xfrm>
        </p:spPr>
        <p:txBody>
          <a:bodyPr/>
          <a:lstStyle/>
          <a:p>
            <a:pPr algn="r"/>
            <a:r>
              <a:rPr lang="tr-TR" sz="3200" i="1" dirty="0">
                <a:solidFill>
                  <a:srgbClr val="FFFF00"/>
                </a:solidFill>
              </a:rPr>
              <a:t>PEKİ </a:t>
            </a:r>
            <a:r>
              <a:rPr lang="tr-TR" sz="3200" i="1" dirty="0" err="1">
                <a:solidFill>
                  <a:srgbClr val="FFFF00"/>
                </a:solidFill>
              </a:rPr>
              <a:t>HIV’in</a:t>
            </a:r>
            <a:r>
              <a:rPr lang="tr-TR" sz="3200" i="1" dirty="0">
                <a:solidFill>
                  <a:srgbClr val="FFFF00"/>
                </a:solidFill>
              </a:rPr>
              <a:t> KÖKENİ NEDİR?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2E0F7-7024-D745-AEED-EAC46B87F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844825"/>
            <a:ext cx="6884219" cy="4717440"/>
          </a:xfrm>
        </p:spPr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sz="2800" dirty="0"/>
              <a:t>SIV virüsü ile benzer? </a:t>
            </a:r>
          </a:p>
          <a:p>
            <a:r>
              <a:rPr lang="tr-TR" sz="2800" dirty="0"/>
              <a:t>Ama hangi SIV, HIV kökeni olabilir </a:t>
            </a:r>
          </a:p>
          <a:p>
            <a:endParaRPr lang="tr-TR" sz="2800" dirty="0"/>
          </a:p>
          <a:p>
            <a:r>
              <a:rPr lang="tr-TR" sz="2800" dirty="0" err="1"/>
              <a:t>Filogenetik</a:t>
            </a:r>
            <a:r>
              <a:rPr lang="tr-TR" sz="2800" dirty="0"/>
              <a:t> analiz </a:t>
            </a:r>
          </a:p>
          <a:p>
            <a:pPr lvl="1"/>
            <a:r>
              <a:rPr lang="tr-TR" sz="2800" dirty="0" err="1"/>
              <a:t>Kladogram</a:t>
            </a:r>
            <a:r>
              <a:rPr lang="tr-TR" sz="2800" dirty="0"/>
              <a:t> ya da </a:t>
            </a:r>
            <a:r>
              <a:rPr lang="tr-TR" sz="2800" dirty="0" err="1"/>
              <a:t>filogenetik</a:t>
            </a:r>
            <a:r>
              <a:rPr lang="tr-TR" sz="2800" dirty="0"/>
              <a:t> ağaç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D7C2F-36F5-9C4F-A515-078AF6A8D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94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A1D8-3CF3-2040-99F1-F0762EBF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609594"/>
            <a:ext cx="7055380" cy="1400530"/>
          </a:xfrm>
        </p:spPr>
        <p:txBody>
          <a:bodyPr/>
          <a:lstStyle/>
          <a:p>
            <a:pPr algn="r"/>
            <a:br>
              <a:rPr lang="tr-TR" dirty="0"/>
            </a:br>
            <a:r>
              <a:rPr lang="tr-TR" sz="3200" i="1" dirty="0">
                <a:solidFill>
                  <a:srgbClr val="FFFF00"/>
                </a:solidFill>
              </a:rPr>
              <a:t>EVRİM ÇALIŞANLAR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1F7A0-3975-0747-BB98-B83CD3617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1. Çevrede meydana gelen değişimler sonucu popülasyonda meydana gelen değişimleri anlamaya çalışır.</a:t>
            </a:r>
          </a:p>
          <a:p>
            <a:endParaRPr lang="tr-TR" dirty="0"/>
          </a:p>
          <a:p>
            <a:r>
              <a:rPr lang="tr-TR" dirty="0"/>
              <a:t>2. Yeni türler nasıl oluşur? Anlamaya çalışır. </a:t>
            </a:r>
          </a:p>
          <a:p>
            <a:endParaRPr lang="tr-TR" dirty="0"/>
          </a:p>
          <a:p>
            <a:r>
              <a:rPr lang="tr-TR" dirty="0"/>
              <a:t>SONUÇ OLARAK ; adaptasyon ve çeşitlilik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B84DF-3D91-8247-BBEF-A0339B5C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2315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B7510-8673-4B47-944E-AED562091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BCEAA-FBAA-5C41-8F63-5488CD4C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72F43FF-671C-6543-9138-2923095C24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" r="2955"/>
          <a:stretch/>
        </p:blipFill>
        <p:spPr>
          <a:xfrm>
            <a:off x="0" y="-1"/>
            <a:ext cx="7766431" cy="6865589"/>
          </a:xfrm>
        </p:spPr>
      </p:pic>
    </p:spTree>
    <p:extLst>
      <p:ext uri="{BB962C8B-B14F-4D97-AF65-F5344CB8AC3E}">
        <p14:creationId xmlns:p14="http://schemas.microsoft.com/office/powerpoint/2010/main" val="2427929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AAE24-C6DA-924B-B7D1-BDC18F249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C034D-C6CC-374D-ADB1-F216B4945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3600" dirty="0"/>
              <a:t>HIV aşısı neden yok ? </a:t>
            </a:r>
          </a:p>
          <a:p>
            <a:r>
              <a:rPr lang="tr-TR" sz="3600" dirty="0"/>
              <a:t>Aşı çalışmaları gp120 </a:t>
            </a:r>
            <a:r>
              <a:rPr lang="tr-TR" sz="3600" dirty="0" err="1"/>
              <a:t>epitoplarına</a:t>
            </a:r>
            <a:r>
              <a:rPr lang="tr-TR" sz="3600" dirty="0"/>
              <a:t> yönelik </a:t>
            </a:r>
          </a:p>
          <a:p>
            <a:r>
              <a:rPr lang="tr-TR" sz="3600" dirty="0"/>
              <a:t>Onlarca alt grup </a:t>
            </a:r>
          </a:p>
          <a:p>
            <a:r>
              <a:rPr lang="tr-TR" sz="3600" dirty="0"/>
              <a:t>1959’da </a:t>
            </a:r>
            <a:r>
              <a:rPr lang="tr-TR" sz="3600" dirty="0" err="1"/>
              <a:t>Kongo’lu</a:t>
            </a:r>
            <a:r>
              <a:rPr lang="tr-TR" sz="3600" dirty="0"/>
              <a:t> bir erkekten alınan kanda virüs 4—50 yılda virüs çeşitlenmesinin boyutlarını gösteriyor </a:t>
            </a:r>
          </a:p>
          <a:p>
            <a:endParaRPr lang="tr-TR" sz="3600" dirty="0"/>
          </a:p>
          <a:p>
            <a:endParaRPr lang="tr-TR" sz="3600" dirty="0"/>
          </a:p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87EC8-CBA6-114D-A285-8E591BE26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051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B2A67-D141-F84B-9CA3-2B07F7A1C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FF00"/>
                </a:solidFill>
              </a:rPr>
              <a:t>Bir Soru? </a:t>
            </a:r>
            <a:br>
              <a:rPr lang="tr-TR" dirty="0">
                <a:solidFill>
                  <a:srgbClr val="FFFF00"/>
                </a:solidFill>
              </a:rPr>
            </a:br>
            <a:br>
              <a:rPr lang="tr-TR" dirty="0">
                <a:solidFill>
                  <a:srgbClr val="FFFF00"/>
                </a:solidFill>
              </a:rPr>
            </a:br>
            <a:r>
              <a:rPr lang="tr-TR" sz="6000" dirty="0">
                <a:solidFill>
                  <a:srgbClr val="FFFF00"/>
                </a:solidFill>
              </a:rPr>
              <a:t>😈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35916-48BB-F344-82A5-398A9BC33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779" y="1988840"/>
            <a:ext cx="6711654" cy="4195481"/>
          </a:xfrm>
        </p:spPr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HIV için kullanılan çoklu ilaç tedavisinin ardında yatan düşünce, direncin gerçekleşebilmesi için gerekli mutasyon sayısının arttırılması ve böylece virüs popülasyonunun devamlılığını sağlayacak genetik çeşitlilik miktarının ilaç varlığında azaltılmasıdır. Aynı etkiyi </a:t>
            </a:r>
            <a:r>
              <a:rPr lang="tr-TR" dirty="0" err="1"/>
              <a:t>antiviral</a:t>
            </a:r>
            <a:r>
              <a:rPr lang="tr-TR" dirty="0"/>
              <a:t> ilaçları aynı anda kullanmak yerine sırayla kullanmakla da başarabilir miyiz? Neden evet ya da neden değil 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146B8-A51F-2D40-9A55-1FFF428A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910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8400F-FFEB-714E-9E01-CEC7A54D9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335" y="1196752"/>
            <a:ext cx="7055380" cy="1400530"/>
          </a:xfrm>
        </p:spPr>
        <p:txBody>
          <a:bodyPr/>
          <a:lstStyle/>
          <a:p>
            <a:pPr algn="r"/>
            <a:r>
              <a:rPr lang="tr-TR" i="1" dirty="0">
                <a:solidFill>
                  <a:srgbClr val="FFFF00"/>
                </a:solidFill>
              </a:rPr>
              <a:t>HIV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1E16D-8022-BB43-AA5F-2111F1EEE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772817"/>
            <a:ext cx="6711654" cy="4475590"/>
          </a:xfrm>
        </p:spPr>
        <p:txBody>
          <a:bodyPr>
            <a:normAutofit fontScale="85000" lnSpcReduction="10000"/>
          </a:bodyPr>
          <a:lstStyle/>
          <a:p>
            <a:r>
              <a:rPr lang="tr-TR" dirty="0"/>
              <a:t>(</a:t>
            </a:r>
            <a:r>
              <a:rPr lang="tr-TR" sz="2600" dirty="0"/>
              <a:t>Human </a:t>
            </a:r>
            <a:r>
              <a:rPr lang="tr-TR" sz="2600" dirty="0" err="1"/>
              <a:t>Immuno</a:t>
            </a:r>
            <a:r>
              <a:rPr lang="tr-TR" sz="2600" dirty="0"/>
              <a:t> </a:t>
            </a:r>
            <a:r>
              <a:rPr lang="tr-TR" sz="2600" dirty="0" err="1"/>
              <a:t>Deficiency</a:t>
            </a:r>
            <a:r>
              <a:rPr lang="tr-TR" sz="2600" dirty="0"/>
              <a:t> </a:t>
            </a:r>
            <a:r>
              <a:rPr lang="tr-TR" sz="2600" dirty="0" err="1"/>
              <a:t>Syndrome</a:t>
            </a:r>
            <a:r>
              <a:rPr lang="tr-TR" sz="2600" dirty="0"/>
              <a:t> (AIDS) </a:t>
            </a:r>
          </a:p>
          <a:p>
            <a:endParaRPr lang="tr-TR" sz="2600" dirty="0"/>
          </a:p>
          <a:p>
            <a:r>
              <a:rPr lang="tr-TR" sz="2600" dirty="0"/>
              <a:t>İnsanlık tarihinin en yıkıcı epidemilerinden biri</a:t>
            </a:r>
          </a:p>
          <a:p>
            <a:endParaRPr lang="tr-TR" sz="2600" dirty="0"/>
          </a:p>
          <a:p>
            <a:pPr lvl="1"/>
            <a:r>
              <a:rPr lang="tr-TR" sz="2600" dirty="0"/>
              <a:t>1. </a:t>
            </a:r>
            <a:r>
              <a:rPr lang="tr-TR" sz="2600" dirty="0" err="1"/>
              <a:t>Azidotimidin</a:t>
            </a:r>
            <a:r>
              <a:rPr lang="tr-TR" sz="2600" dirty="0"/>
              <a:t> (AZT) ilk kullanımda ümit </a:t>
            </a:r>
            <a:r>
              <a:rPr lang="tr-TR" sz="2600" dirty="0" err="1"/>
              <a:t>vaadetmiş</a:t>
            </a:r>
            <a:r>
              <a:rPr lang="tr-TR" sz="2600" dirty="0"/>
              <a:t> ancak sonra etkili olmamıştır. Neden?</a:t>
            </a:r>
          </a:p>
          <a:p>
            <a:pPr lvl="1"/>
            <a:r>
              <a:rPr lang="tr-TR" sz="2600" dirty="0"/>
              <a:t>2. HIV insanları neden öldürür?</a:t>
            </a:r>
          </a:p>
          <a:p>
            <a:pPr lvl="1"/>
            <a:r>
              <a:rPr lang="tr-TR" sz="2600" dirty="0"/>
              <a:t>3. Bazı insanlar enfeksiyona rağmen hastalığa direnç gösterir. Neden ?</a:t>
            </a:r>
          </a:p>
          <a:p>
            <a:pPr lvl="1"/>
            <a:r>
              <a:rPr lang="tr-TR" sz="2600" dirty="0"/>
              <a:t>HIV nereden gelmektedir? </a:t>
            </a:r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E35C3-2B64-4D43-8EF1-6C9E1FA06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DD78CB-DE4C-F546-8BDF-0E9C4C978B6C}"/>
              </a:ext>
            </a:extLst>
          </p:cNvPr>
          <p:cNvSpPr txBox="1"/>
          <p:nvPr/>
        </p:nvSpPr>
        <p:spPr>
          <a:xfrm>
            <a:off x="7363916" y="4584030"/>
            <a:ext cx="936475" cy="13130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8800" dirty="0"/>
              <a:t>🙀</a:t>
            </a:r>
          </a:p>
        </p:txBody>
      </p:sp>
    </p:spTree>
    <p:extLst>
      <p:ext uri="{BB962C8B-B14F-4D97-AF65-F5344CB8AC3E}">
        <p14:creationId xmlns:p14="http://schemas.microsoft.com/office/powerpoint/2010/main" val="4003746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8A39A1-8912-3C49-9B03-A780FD4981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56" y="706544"/>
            <a:ext cx="6974155" cy="5508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9F014-441F-184C-A865-933FF7B89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506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4133B-EF72-C74B-86DB-DE7A3D8C7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CC1CA5-BD15-AD47-A9D2-9D3A4EB6B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3" y="1268760"/>
            <a:ext cx="8783083" cy="457936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2EC00-BE5F-2B48-A646-96A3A24DD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762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B292F-EBCA-954A-A3C9-C41FBE3E8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363158"/>
            <a:ext cx="7055380" cy="1400530"/>
          </a:xfrm>
        </p:spPr>
        <p:txBody>
          <a:bodyPr/>
          <a:lstStyle/>
          <a:p>
            <a:pPr algn="r"/>
            <a:br>
              <a:rPr lang="tr-TR" sz="3200" i="1" dirty="0">
                <a:solidFill>
                  <a:srgbClr val="FFFF00"/>
                </a:solidFill>
              </a:rPr>
            </a:br>
            <a:br>
              <a:rPr lang="tr-TR" sz="3200" i="1" dirty="0">
                <a:solidFill>
                  <a:srgbClr val="FFFF00"/>
                </a:solidFill>
              </a:rPr>
            </a:br>
            <a:r>
              <a:rPr lang="tr-TR" sz="3200" i="1" dirty="0">
                <a:solidFill>
                  <a:srgbClr val="FFFF00"/>
                </a:solidFill>
              </a:rPr>
              <a:t>HIV – AIDS ilişkisi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97AEE-E213-D742-AAD6-A0314BD0F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21CC3E1-9D90-E845-A77D-895EDC9416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92896"/>
            <a:ext cx="2750006" cy="2700000"/>
          </a:xfrm>
          <a:solidFill>
            <a:srgbClr val="FFFF00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F74642-4315-D741-9F0D-4D5DCB2874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437" y="2509416"/>
            <a:ext cx="2649994" cy="270000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1524527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1358D-92CD-034B-A07F-6A9CB9454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BEA2A13-96B4-E544-B4AC-0792A0699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10" y="764704"/>
            <a:ext cx="6345785" cy="5612892"/>
          </a:xfr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C1AA8-166B-2646-A2CC-B28672BA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799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7CE88-4293-884C-9F0A-EB9D767DB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646" y="1063423"/>
            <a:ext cx="7055380" cy="1400530"/>
          </a:xfrm>
        </p:spPr>
        <p:txBody>
          <a:bodyPr/>
          <a:lstStyle/>
          <a:p>
            <a:pPr algn="r"/>
            <a:r>
              <a:rPr lang="tr-TR" sz="3200" i="1" dirty="0">
                <a:solidFill>
                  <a:srgbClr val="FFFF00"/>
                </a:solidFill>
              </a:rPr>
              <a:t>Tedavide yaşanan zorluklar 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34A26-DAE4-8D40-B6D7-C3346BF3F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B7F7076-F458-B944-BF85-49C47C207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pPr algn="ctr"/>
            <a:r>
              <a:rPr lang="tr-TR" dirty="0"/>
              <a:t>Tedavi için kullanılacak ilaç konakçıya minimum zarar ile virüsü durdurmalı ??</a:t>
            </a:r>
          </a:p>
          <a:p>
            <a:pPr algn="ctr"/>
            <a:endParaRPr lang="tr-TR" dirty="0"/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51348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 algn="l">
          <a:lnSpc>
            <a:spcPct val="150000"/>
          </a:lnSpc>
          <a:buFont typeface="Wingdings" pitchFamily="2" charset="2"/>
          <a:buChar char="ü"/>
          <a:defRPr sz="3200" dirty="0" smtClean="0">
            <a:latin typeface="Papyrus Regular" panose="020B0602040200020303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{4B5D667F-FB77-8A4C-B4D4-697089A294AF}tf10001062</Template>
  <TotalTime>2197</TotalTime>
  <Words>1093</Words>
  <Application>Microsoft Macintosh PowerPoint</Application>
  <PresentationFormat>On-screen Show (4:3)</PresentationFormat>
  <Paragraphs>262</Paragraphs>
  <Slides>32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Comic Sans MS</vt:lpstr>
      <vt:lpstr>Comic Sans MS Regular</vt:lpstr>
      <vt:lpstr>Papyrus Regular</vt:lpstr>
      <vt:lpstr>Times New Roman</vt:lpstr>
      <vt:lpstr>Wingdings</vt:lpstr>
      <vt:lpstr>Wingdings 3</vt:lpstr>
      <vt:lpstr>Ion</vt:lpstr>
      <vt:lpstr>    7. Ders:  EVRİMSEL DÜŞÜNCE ÜZERİNE BİR ÖRNEK ; HIV</vt:lpstr>
      <vt:lpstr>PowerPoint Presentation</vt:lpstr>
      <vt:lpstr> EVRİM ÇALIŞANLAR</vt:lpstr>
      <vt:lpstr>HIV</vt:lpstr>
      <vt:lpstr>PowerPoint Presentation</vt:lpstr>
      <vt:lpstr>PowerPoint Presentation</vt:lpstr>
      <vt:lpstr>  HIV – AIDS ilişkisi </vt:lpstr>
      <vt:lpstr>PowerPoint Presentation</vt:lpstr>
      <vt:lpstr>Tedavide yaşanan zorluklar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İleriyi görmeyen evrim</vt:lpstr>
      <vt:lpstr>PowerPoint Presentation</vt:lpstr>
      <vt:lpstr>  HIV </vt:lpstr>
      <vt:lpstr>Akılcı süreç değil, matematiksel bir süreç  İleriyi Göremeyen Evrim !!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😳  HAYDAA!</vt:lpstr>
      <vt:lpstr>PowerPoint Presentation</vt:lpstr>
      <vt:lpstr>PowerPoint Presentation</vt:lpstr>
      <vt:lpstr>2 olasılık üzerinde duruluyor ;  </vt:lpstr>
      <vt:lpstr>PEKİ HIV’in KÖKENİ NEDİR? </vt:lpstr>
      <vt:lpstr>PowerPoint Presentation</vt:lpstr>
      <vt:lpstr>PowerPoint Presentation</vt:lpstr>
      <vt:lpstr>Bir Soru?   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Yeşim</dc:creator>
  <cp:lastModifiedBy>Microsoft Office User</cp:lastModifiedBy>
  <cp:revision>116</cp:revision>
  <dcterms:created xsi:type="dcterms:W3CDTF">2012-11-05T21:04:31Z</dcterms:created>
  <dcterms:modified xsi:type="dcterms:W3CDTF">2020-05-04T20:37:40Z</dcterms:modified>
</cp:coreProperties>
</file>