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68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CD2D9-40E1-4504-8D98-39D867FD3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11BF3-913C-4856-93C8-295B8EC77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04EB0-2A0C-46F3-9C59-106A3225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2DB8-DA26-44BE-B6CD-4F3787BE5A3A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BD6CF-C95F-4842-80F5-5729FADD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6A9A-D6A3-4A91-A353-446C593F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79BD-FDCF-47BC-95AB-B4D6CC4F62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458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968A-AF83-4168-A237-47A6F37C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03BC5-DD18-4DED-A5DF-BC4F7E766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C0593-5F1C-4615-A920-8D465426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2DB8-DA26-44BE-B6CD-4F3787BE5A3A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CD575-643A-432A-813C-9D849EED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0C897-C2FF-4B87-AE10-E81F7F3D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79BD-FDCF-47BC-95AB-B4D6CC4F62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619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A2111-032B-44F5-8C6F-1E1549071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99675-1BD1-408E-8F97-1EE5AC82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87D43-BC78-4DCA-A114-67C70FFC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2DB8-DA26-44BE-B6CD-4F3787BE5A3A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DFFA1-3978-4DDB-8C9E-0B03ACED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CD4B2-4697-40B6-8D7C-2C017F89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79BD-FDCF-47BC-95AB-B4D6CC4F62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083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20C29-AC1C-4CC1-8592-6292FD9E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5A184-8800-4327-A26C-CA4EE73EB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AB873-40B9-4015-A5E8-375096CB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2DB8-DA26-44BE-B6CD-4F3787BE5A3A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661E0-BDC8-48EB-B7A0-2B0D360A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FC60E-F687-4F5E-8F1B-72536E84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79BD-FDCF-47BC-95AB-B4D6CC4F62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28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8702-BA39-4DCA-8FA0-755E269D5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832FA-956C-46C4-99F3-04915AF0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5C3C4-1873-482D-B36F-11712ED2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2DB8-DA26-44BE-B6CD-4F3787BE5A3A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C0807-3E62-4B71-9F1C-199ABEA1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6075-7309-4699-B0EC-F96E3374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79BD-FDCF-47BC-95AB-B4D6CC4F62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15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4E4E-7C2A-4E16-BB84-44866046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43DCD-ABCE-4FEF-BABB-0DE25A830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048B7-5998-4F3B-9EBC-107B2AF83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41095-B1CA-4BEE-B0ED-85D152FD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2DB8-DA26-44BE-B6CD-4F3787BE5A3A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92ECE-CECA-4AD3-8E53-C9B1A285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FF564-44F6-4DE5-9AA5-70BA39CF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79BD-FDCF-47BC-95AB-B4D6CC4F62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923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D9BE-350A-465D-825A-B03BA934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DDDBF-B7AC-4BEF-9BEE-A872952A6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2220C-E82C-4ADB-838A-E42C1197F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E6989-98E0-49B9-ACC8-A151562E4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94114C-39AA-4AFE-AE4B-C1E3C17CD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9AD1C-A88B-41E5-AAC9-D7BFC609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2DB8-DA26-44BE-B6CD-4F3787BE5A3A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85F22-CFF8-4004-9DE8-B2C296AC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3F9FC2-E0EB-44E1-A955-BE9B8A72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79BD-FDCF-47BC-95AB-B4D6CC4F62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06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B-2307-4F1D-B048-4EC2B5D7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E8AD2-AA93-4E52-B60C-5A24CF73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2DB8-DA26-44BE-B6CD-4F3787BE5A3A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3A76A-0C76-434C-A163-F01BEF0C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D5E7A-545D-4221-B79C-4D9DA1BF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79BD-FDCF-47BC-95AB-B4D6CC4F62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602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65931-707F-4C18-A2F0-CA4D74DC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2DB8-DA26-44BE-B6CD-4F3787BE5A3A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00B0F-FD79-4817-9A55-0080C74F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9B041-4DF6-426A-80B9-45CB6B24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79BD-FDCF-47BC-95AB-B4D6CC4F62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75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A3335-5C2B-472D-A3C5-1C6AB58B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7C695-9E41-47DD-90AF-5431A643D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11EDB-92E9-47A8-B0AB-30596AE7A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D5132-89F5-4748-996A-0AE9E24E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2DB8-DA26-44BE-B6CD-4F3787BE5A3A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4E743-7689-4876-BB0C-5E55564A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A0319-DB10-4C82-8343-01E29471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79BD-FDCF-47BC-95AB-B4D6CC4F62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066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7EAC-177B-4F9F-80E2-E9D728E3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1ECA1-6C98-4FF2-ABDB-223047CDF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0AB88-C963-4C7D-84E7-354640965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2DF41-1D81-4563-A7A6-C3DE265D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2DB8-DA26-44BE-B6CD-4F3787BE5A3A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0D13C-C376-44CF-B853-4FC17280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7E12E-4DAD-41ED-B36A-9B165815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79BD-FDCF-47BC-95AB-B4D6CC4F62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744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B31A3-AF75-44FB-B951-A903BCB2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76D98-16CF-4D18-9A7C-C111C249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01E6B-719F-4B92-B705-DD9949D76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82DB8-DA26-44BE-B6CD-4F3787BE5A3A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E8E72-710A-4964-BFA1-4468196B7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69BE7-447B-4F62-978F-55657F67D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F79BD-FDCF-47BC-95AB-B4D6CC4F62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655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-VZRDO4aY-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Brrp2Qs3ht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2807" y="3783106"/>
            <a:ext cx="9448800" cy="2246501"/>
          </a:xfrm>
        </p:spPr>
        <p:txBody>
          <a:bodyPr/>
          <a:lstStyle/>
          <a:p>
            <a:r>
              <a:rPr lang="pt-PT" b="1" dirty="0"/>
              <a:t>ISP 420 – Portekiz </a:t>
            </a:r>
            <a:r>
              <a:rPr lang="tr-TR" b="1" dirty="0"/>
              <a:t>Kültürü </a:t>
            </a:r>
            <a:r>
              <a:rPr lang="pt-PT" b="1" dirty="0"/>
              <a:t>|   Cultura Portuguesa 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Resim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47" y="874021"/>
            <a:ext cx="1238627" cy="12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99202" y="2529469"/>
            <a:ext cx="12339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Sub-Departamento de Língua Portuguesa | Faculdade de Línguas, História e Geografia |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DE ANKARA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1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772" y="476657"/>
            <a:ext cx="10515600" cy="4351338"/>
          </a:xfrm>
        </p:spPr>
        <p:txBody>
          <a:bodyPr/>
          <a:lstStyle/>
          <a:p>
            <a:pPr marL="0" indent="0" algn="r">
              <a:buNone/>
            </a:pPr>
            <a:r>
              <a:rPr lang="pt-PT" i="1" dirty="0"/>
              <a:t>(…) sistemas de filosofia, teorias do universo, concepções de sociologia, sínteses da História, duram geralmente cinquenta anos: uma geração as ergue, outra geração as derruba.</a:t>
            </a:r>
          </a:p>
          <a:p>
            <a:pPr marL="0" indent="0" algn="r">
              <a:buNone/>
            </a:pPr>
            <a:r>
              <a:rPr lang="pt-PT" i="1" dirty="0"/>
              <a:t>Eça de Queirós </a:t>
            </a:r>
            <a:endParaRPr lang="en-GB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1" y="2543479"/>
            <a:ext cx="8338242" cy="38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-71656"/>
            <a:ext cx="10515600" cy="1325563"/>
          </a:xfrm>
        </p:spPr>
        <p:txBody>
          <a:bodyPr/>
          <a:lstStyle/>
          <a:p>
            <a:pPr algn="ctr"/>
            <a:r>
              <a:rPr lang="pt-PT" dirty="0"/>
              <a:t>Summary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743" y="1163372"/>
            <a:ext cx="11262511" cy="5477345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pt-PT"/>
              <a:t>Século </a:t>
            </a:r>
            <a:r>
              <a:rPr lang="pt-PT" dirty="0"/>
              <a:t>XX: Fim da Monarquia | I República | Ditadura. </a:t>
            </a:r>
          </a:p>
          <a:p>
            <a:pPr marL="0" lvl="0" indent="0" algn="ctr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pt-PT" b="1" dirty="0"/>
              <a:t>Cultural Features</a:t>
            </a:r>
          </a:p>
          <a:p>
            <a:pPr marL="0" indent="0" algn="ctr">
              <a:buNone/>
            </a:pPr>
            <a:r>
              <a:rPr lang="pt-PT" dirty="0"/>
              <a:t>The 2 main ‘world visions’ and traits of Portuguese culture: An historical conflict until 1980s</a:t>
            </a:r>
          </a:p>
          <a:p>
            <a:pPr marL="0" lvl="0" indent="0" algn="ctr">
              <a:buNone/>
            </a:pPr>
            <a:endParaRPr lang="pt-PT" b="1" dirty="0"/>
          </a:p>
          <a:p>
            <a:pPr marL="0" lvl="0" indent="0" algn="ctr">
              <a:buNone/>
            </a:pPr>
            <a:r>
              <a:rPr lang="pt-PT" b="1" dirty="0"/>
              <a:t>Portuguese Culture through its Literature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The features of Portuguese Literature: Between the founder of Modern Literature Almeida Garret to Romanticism and Realism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PT" dirty="0"/>
              <a:t>The Europeism/ Cosmopolitism and Social Critique of Eça de Queiroz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PT" dirty="0"/>
              <a:t>Orpheu and Pessoa: Modernism</a:t>
            </a:r>
          </a:p>
          <a:p>
            <a:pPr marL="0" indent="0" algn="ctr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2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879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PT" dirty="0"/>
              <a:t>I Republic (1910-1926) – Golpe de Estado 1926 – Begining of Dictatorship – Estado Novo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5" y="1921974"/>
            <a:ext cx="2905125" cy="40005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20" y="4089676"/>
            <a:ext cx="2681814" cy="2768324"/>
          </a:xfrm>
          <a:prstGeom prst="rect">
            <a:avLst/>
          </a:prstGeom>
        </p:spPr>
      </p:pic>
      <p:pic>
        <p:nvPicPr>
          <p:cNvPr id="6" name="Imagem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54" y="1394981"/>
            <a:ext cx="3504880" cy="26252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85" y="2250704"/>
            <a:ext cx="4792887" cy="33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PT" dirty="0"/>
              <a:t>Estado Novo - Salazarismo</a:t>
            </a:r>
            <a:endParaRPr lang="en-GB" dirty="0"/>
          </a:p>
        </p:txBody>
      </p:sp>
      <p:pic>
        <p:nvPicPr>
          <p:cNvPr id="4" name="Espaço Reservado para Conteúdo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64" y="1295139"/>
            <a:ext cx="7321236" cy="5562861"/>
          </a:xfrm>
        </p:spPr>
      </p:pic>
      <p:sp>
        <p:nvSpPr>
          <p:cNvPr id="5" name="CaixaDeTexto 4"/>
          <p:cNvSpPr txBox="1"/>
          <p:nvPr/>
        </p:nvSpPr>
        <p:spPr>
          <a:xfrm>
            <a:off x="0" y="1906744"/>
            <a:ext cx="48345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i="1" dirty="0"/>
              <a:t>(…)Behind Salazar were powerful forces: </a:t>
            </a:r>
          </a:p>
          <a:p>
            <a:pPr algn="just"/>
            <a:endParaRPr lang="pt-PT" sz="2000" i="1" dirty="0"/>
          </a:p>
          <a:p>
            <a:pPr algn="just"/>
            <a:r>
              <a:rPr lang="en-GB" sz="2000" b="1" i="1" dirty="0"/>
              <a:t>capital </a:t>
            </a:r>
            <a:r>
              <a:rPr lang="pt-PT" sz="2000" b="1" i="1" dirty="0"/>
              <a:t>and banking</a:t>
            </a:r>
            <a:r>
              <a:rPr lang="pt-PT" sz="2000" i="1" dirty="0"/>
              <a:t>, which wanted free rein to expand without restrictions; </a:t>
            </a:r>
          </a:p>
          <a:p>
            <a:pPr algn="just"/>
            <a:endParaRPr lang="pt-PT" sz="2000" i="1" dirty="0"/>
          </a:p>
          <a:p>
            <a:pPr algn="just"/>
            <a:r>
              <a:rPr lang="pt-PT" sz="2000" b="1" i="1" dirty="0"/>
              <a:t>the Church </a:t>
            </a:r>
            <a:r>
              <a:rPr lang="pt-PT" sz="2000" i="1" dirty="0"/>
              <a:t>proclaiming a new victory of the Christian ideals and morals over the Republican demo-liberal and ‘masonic’ atheism, and exploting the Fátima ‘apparitions’; </a:t>
            </a:r>
          </a:p>
          <a:p>
            <a:pPr algn="just"/>
            <a:endParaRPr lang="pt-PT" sz="2000" i="1" dirty="0"/>
          </a:p>
          <a:p>
            <a:pPr algn="just"/>
            <a:r>
              <a:rPr lang="pt-PT" sz="2000" i="1" dirty="0"/>
              <a:t>the majority of the </a:t>
            </a:r>
            <a:r>
              <a:rPr lang="pt-PT" sz="2000" b="1" i="1" dirty="0"/>
              <a:t>Army</a:t>
            </a:r>
            <a:r>
              <a:rPr lang="pt-PT" sz="2000" i="1" dirty="0"/>
              <a:t>; </a:t>
            </a:r>
            <a:r>
              <a:rPr lang="pt-PT" sz="2000" b="1" i="1" dirty="0"/>
              <a:t>the Right-wing intellectuals; and most Monarchists</a:t>
            </a:r>
            <a:r>
              <a:rPr lang="pt-PT" sz="2000" i="1" dirty="0"/>
              <a:t>.”</a:t>
            </a:r>
          </a:p>
          <a:p>
            <a:endParaRPr lang="pt-PT" i="1" dirty="0"/>
          </a:p>
          <a:p>
            <a:r>
              <a:rPr lang="pt-PT" i="1" dirty="0"/>
              <a:t>Oliveira Marques, pp.196-197</a:t>
            </a:r>
          </a:p>
        </p:txBody>
      </p:sp>
    </p:spTree>
    <p:extLst>
      <p:ext uri="{BB962C8B-B14F-4D97-AF65-F5344CB8AC3E}">
        <p14:creationId xmlns:p14="http://schemas.microsoft.com/office/powerpoint/2010/main" val="24090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657" y="280442"/>
            <a:ext cx="10515600" cy="1325563"/>
          </a:xfrm>
        </p:spPr>
        <p:txBody>
          <a:bodyPr/>
          <a:lstStyle/>
          <a:p>
            <a:r>
              <a:rPr lang="pt-PT" dirty="0"/>
              <a:t>A conflict of two visions:</a:t>
            </a:r>
            <a:br>
              <a:rPr lang="pt-PT" dirty="0"/>
            </a:br>
            <a:r>
              <a:rPr lang="pt-PT" dirty="0"/>
              <a:t>innwards and outwards</a:t>
            </a:r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67" y="2939335"/>
            <a:ext cx="5531667" cy="38462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66" y="727185"/>
            <a:ext cx="4767827" cy="324808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63" y="4140719"/>
            <a:ext cx="3574145" cy="25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1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1866"/>
            <a:ext cx="10515600" cy="1325563"/>
          </a:xfrm>
        </p:spPr>
        <p:txBody>
          <a:bodyPr/>
          <a:lstStyle/>
          <a:p>
            <a:r>
              <a:rPr lang="pt-PT" dirty="0"/>
              <a:t>A conflict of two visions:</a:t>
            </a:r>
            <a:br>
              <a:rPr lang="pt-PT" dirty="0"/>
            </a:br>
            <a:r>
              <a:rPr lang="pt-PT" dirty="0"/>
              <a:t>innwards and outwards</a:t>
            </a: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01" y="2822937"/>
            <a:ext cx="6362199" cy="403506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62" y="-69856"/>
            <a:ext cx="5163938" cy="351782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450"/>
            <a:ext cx="4803984" cy="362890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71" y="1508487"/>
            <a:ext cx="4038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6057"/>
            <a:ext cx="12191999" cy="1325563"/>
          </a:xfrm>
        </p:spPr>
        <p:txBody>
          <a:bodyPr>
            <a:normAutofit/>
          </a:bodyPr>
          <a:lstStyle/>
          <a:p>
            <a:r>
              <a:rPr lang="pt-PT" dirty="0"/>
              <a:t>“</a:t>
            </a:r>
            <a:r>
              <a:rPr lang="pt-PT" b="1" dirty="0"/>
              <a:t>Providencialismo</a:t>
            </a:r>
            <a:r>
              <a:rPr lang="pt-PT" dirty="0"/>
              <a:t> messiânico da Igreja e do  Estado”</a:t>
            </a:r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0247" y="1411620"/>
            <a:ext cx="11959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“Ao longo da modernidade e da contemporaneidade – até 1982 (…) Portugal oscilou entre duas visões do mundo supremamente conflituosas: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1) O providencialismo messiânico da Igreja e do Estado: crente na perfectibilidade condutora das elites (D. João V, marquês de Pombal, Afonso Costa, Salazar) e na singularidade cultural e política de Portugal face aos restantes países europeus, como se os portugueses se tivessem constituído como o segundo povo eleito de Deus;” (Miguel Real, p.13)</a:t>
            </a:r>
            <a:endParaRPr lang="en-GB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20" y="3659109"/>
            <a:ext cx="6388729" cy="3063089"/>
          </a:xfrm>
        </p:spPr>
      </p:pic>
    </p:spTree>
    <p:extLst>
      <p:ext uri="{BB962C8B-B14F-4D97-AF65-F5344CB8AC3E}">
        <p14:creationId xmlns:p14="http://schemas.microsoft.com/office/powerpoint/2010/main" val="350966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764" y="3440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dirty="0"/>
              <a:t> “O </a:t>
            </a:r>
            <a:r>
              <a:rPr lang="pt-PT" b="1" dirty="0"/>
              <a:t>Racionalismo</a:t>
            </a:r>
            <a:r>
              <a:rPr lang="pt-PT" dirty="0"/>
              <a:t> e Empirismo Europeus”</a:t>
            </a:r>
            <a:br>
              <a:rPr lang="pt-PT" dirty="0"/>
            </a:br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5102" y="1231269"/>
            <a:ext cx="11226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“Ao longo da modernidade e da contemporaneidade – até 1982 (…) Portugal oscilou entre duas visões do mundo supremamente conflituosas:</a:t>
            </a:r>
          </a:p>
          <a:p>
            <a:endParaRPr lang="pt-PT" dirty="0"/>
          </a:p>
          <a:p>
            <a:r>
              <a:rPr lang="pt-PT" dirty="0"/>
              <a:t>2) O racionalismo e empirismo europeus: atitude mental causadora da laicidade do Estado, do espírito científico, da democracia política e do cosmopolitismo universalista, de que Portugal foi vanguarda no debaldar dos Descobrimentos(…).” (Miguel Real, p.13)</a:t>
            </a:r>
          </a:p>
          <a:p>
            <a:endParaRPr lang="pt-PT" dirty="0"/>
          </a:p>
          <a:p>
            <a:endParaRPr lang="pt-PT" dirty="0"/>
          </a:p>
          <a:p>
            <a:endParaRPr lang="en-GB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48" y="3363898"/>
            <a:ext cx="4538112" cy="31788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4" y="3216809"/>
            <a:ext cx="6473228" cy="36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8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Adesão e Repulsa de movimentos Europeus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636" y="1825624"/>
            <a:ext cx="10738164" cy="4819619"/>
          </a:xfrm>
        </p:spPr>
        <p:txBody>
          <a:bodyPr>
            <a:normAutofit lnSpcReduction="10000"/>
          </a:bodyPr>
          <a:lstStyle/>
          <a:p>
            <a:r>
              <a:rPr lang="pt-PT" dirty="0"/>
              <a:t>Three sets of permanent approximation of the portuguese culture and thought to the european reality:</a:t>
            </a:r>
          </a:p>
          <a:p>
            <a:pPr marL="0" indent="0">
              <a:buNone/>
            </a:pPr>
            <a:endParaRPr lang="pt-PT" dirty="0"/>
          </a:p>
          <a:p>
            <a:pPr marL="514350" indent="-514350">
              <a:buAutoNum type="arabicPeriod"/>
            </a:pPr>
            <a:r>
              <a:rPr lang="pt-PT" dirty="0"/>
              <a:t>“O vértice histórico-filosófico”: Realismo/ positivismo / Alexandre Herculano / Queda da Monarquia e Mentalidade Republicana até 1926 (Repulsa: Ditadura)</a:t>
            </a:r>
          </a:p>
          <a:p>
            <a:pPr marL="514350" indent="-514350">
              <a:buAutoNum type="arabicPeriod"/>
            </a:pPr>
            <a:r>
              <a:rPr lang="pt-PT" dirty="0"/>
              <a:t>“O vértice literário”: o Orpheu / Pessoa / choque cultural cosmopolita – Modernismo (Repulsa: a propaganda do Estado Novo e seu culturalismo patriótico do Portugal-Nação-Pátria-Deus-Família-Império)</a:t>
            </a:r>
          </a:p>
          <a:p>
            <a:pPr marL="514350" indent="-514350">
              <a:buAutoNum type="arabicPeriod"/>
            </a:pPr>
            <a:r>
              <a:rPr lang="pt-PT" dirty="0"/>
              <a:t>“vértice político-social”: Revolução de 25 de Abril de 1974 abrindo definitivamente Portugal à Europa.  (Miguel Real, p.14)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363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511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Summary</vt:lpstr>
      <vt:lpstr>I Republic (1910-1926) – Golpe de Estado 1926 – Begining of Dictatorship – Estado Novo</vt:lpstr>
      <vt:lpstr>Estado Novo - Salazarismo</vt:lpstr>
      <vt:lpstr>A conflict of two visions: innwards and outwards</vt:lpstr>
      <vt:lpstr>A conflict of two visions: innwards and outwards</vt:lpstr>
      <vt:lpstr>“Providencialismo messiânico da Igreja e do  Estado”</vt:lpstr>
      <vt:lpstr> “O Racionalismo e Empirismo Europeus” </vt:lpstr>
      <vt:lpstr>Adesão e Repulsa de movimentos Europeus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Duarte</dc:creator>
  <cp:lastModifiedBy>José Duarte</cp:lastModifiedBy>
  <cp:revision>2</cp:revision>
  <dcterms:created xsi:type="dcterms:W3CDTF">2020-05-04T11:57:01Z</dcterms:created>
  <dcterms:modified xsi:type="dcterms:W3CDTF">2020-05-04T12:33:37Z</dcterms:modified>
</cp:coreProperties>
</file>