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87" r:id="rId4"/>
    <p:sldId id="289" r:id="rId5"/>
    <p:sldId id="302" r:id="rId6"/>
    <p:sldId id="303" r:id="rId7"/>
    <p:sldId id="281" r:id="rId8"/>
    <p:sldId id="290" r:id="rId9"/>
    <p:sldId id="292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C0D7-B260-4171-AF7D-0D1BFCC1E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4C606-6F01-45E3-95FE-404DDF198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AFB7D-2BDC-4FB3-B1DD-DF30ACE8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E148-DD18-4971-9FD0-FB1F62D4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E91AC-E9EE-4D6B-970E-B8BC1227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151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016D-6641-4AA9-8EAD-02F81D4C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0FDFB-AF17-4CB3-9B33-3981DE1E6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253A-62C2-4002-B1A9-17CB6F5E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B5CBD-E019-472E-96F1-384FD1C8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D21DF-6A9D-4AC5-A8CD-48F33DB5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27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0AD00-DFE3-4D5E-BF31-2CA36D70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77FE4-27F0-4B7F-B9E3-D22F50BCF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C37F-186A-4634-9FCF-FFAE6474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E5642-77E1-4CA5-923B-E881A362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95EE0-DF6C-44F0-B1B7-83B83B8B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61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A017-4DA0-4103-B036-095DFC6A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9EF27-9767-455B-955C-8ECB7F9A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92617-64BB-4CC6-9354-96D6EE37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1834C-120F-4BB6-9DB9-72C3CEBA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63FD2-D963-4C4A-8D8E-5F43E15B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019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C36E-E1EA-4840-A749-A9AD932D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E159-6A2E-442A-A99D-29A16734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AEE21-0C38-4A56-8B98-5196B9E3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C152-5DF4-4F75-B760-91AA1A2E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ED840-E8AF-4DF5-95BC-D7FE8C33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78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C0FB-6E9C-4866-87BB-8D8894D2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B074-23FD-467E-A7AC-F5CD56647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3D310-4528-4A66-A9EA-90E5632C0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F136F-EB47-4043-84E0-B68D640B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B1FAD-8D07-4111-AB25-156B5BDD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76A83-6A38-4B3B-A36A-73DE5811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8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AF3B-DD6A-4CBB-A0E0-473AFA5B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C6EEA-5921-4AB7-89FB-89898FD94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9A27E-1557-4625-80B0-D19D3CFB4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A5B7E-F58B-438C-84AD-8636CF8BB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21CE5-584B-4A8D-B087-2852CF0E1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F9115-9C5A-46F7-B805-8E88E49C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8F2B9-C50E-403F-BCA6-E04539A5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36DFF-1808-42EF-8CFE-0445C64C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8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239B-B1D8-4CD5-BE29-450568FE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7AD8B-8B76-46DD-BCCD-AEEA90A0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06927-BE32-46F6-AB2E-D197DCCA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22BA1-9A72-4F99-AB7D-BC874F36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3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62899-A314-4525-9393-10E62504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BB404-D98B-4DB9-B0A4-AF7BC34A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F887-3EA8-4C1B-9DE8-A53F3AB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5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7B9A-3860-48D6-9DD2-B0989829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4879-0375-464C-A8A8-B36AEDCB1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6C4F7-36BF-4157-93FB-1BD99C820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0A58B-5014-4E96-9C1C-1FDD47AF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C44EF-A381-4C2D-93DD-31C0599E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B02A8-17F7-44C2-9DB6-74CEAE8E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276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1D4A-D690-4076-AF59-C6AA4F91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4E81B-C3A9-4C88-8363-746449C7D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02EA6-4ABD-4244-9992-70368FD04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8EDF-3563-43EE-9A38-ACADCE2C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B6315-312B-40CD-B0C1-65471224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B1E75-E2DE-441E-A0E1-C5AB9C51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5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27BF2-6202-451A-9464-C1B696C0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F1D1-FCB7-4C1A-9EF3-83B92D72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EA3C-C8C6-4171-BFCD-3210419DD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01A3-12FB-4C79-8E58-7B5A884B3383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C15F5-070E-4B2A-B752-AD7A62DA8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6C9A-123F-40FA-98D8-CC77F8B26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802F-2A49-48CF-B15B-9B42BE9525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36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6FdGEia89aQ&amp;t=10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2807" y="3783106"/>
            <a:ext cx="9448800" cy="2246501"/>
          </a:xfrm>
        </p:spPr>
        <p:txBody>
          <a:bodyPr/>
          <a:lstStyle/>
          <a:p>
            <a:r>
              <a:rPr lang="pt-PT" b="1" dirty="0"/>
              <a:t>ISP 420 – Portekiz </a:t>
            </a:r>
            <a:r>
              <a:rPr lang="tr-TR" b="1" dirty="0"/>
              <a:t>Kültürü </a:t>
            </a:r>
            <a:r>
              <a:rPr lang="pt-PT" b="1" dirty="0"/>
              <a:t>|   Cultura Portuguesa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Resi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7" y="874021"/>
            <a:ext cx="1238627" cy="12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99202" y="2529469"/>
            <a:ext cx="12339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Sub-Departamento de Língua Portuguesa | Faculdade de Línguas, História e Geografia |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ANKARA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-71656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Summary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743" y="1163372"/>
            <a:ext cx="11262511" cy="5477345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pt-PT" dirty="0"/>
              <a:t>Ditadura. </a:t>
            </a:r>
          </a:p>
          <a:p>
            <a:pPr marL="514350" lvl="0" indent="-514350">
              <a:buAutoNum type="arabicPeriod"/>
            </a:pPr>
            <a:r>
              <a:rPr lang="pt-PT" dirty="0"/>
              <a:t>25 de Abril.</a:t>
            </a:r>
          </a:p>
          <a:p>
            <a:pPr marL="0" lv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Cultural Features</a:t>
            </a:r>
          </a:p>
          <a:p>
            <a:pPr marL="0" indent="0" algn="ctr">
              <a:buNone/>
            </a:pPr>
            <a:r>
              <a:rPr lang="pt-PT" dirty="0"/>
              <a:t>The 2 main ‘world visions’ and traits of Portuguese culture: An historical conflict until 1980s</a:t>
            </a:r>
          </a:p>
          <a:p>
            <a:pPr marL="0" lvl="0" indent="0" algn="ctr">
              <a:buNone/>
            </a:pPr>
            <a:endParaRPr lang="pt-PT" b="1" dirty="0"/>
          </a:p>
          <a:p>
            <a:pPr marL="0" lvl="0" indent="0" algn="ctr">
              <a:buNone/>
            </a:pPr>
            <a:r>
              <a:rPr lang="pt-PT" b="1" dirty="0"/>
              <a:t>Portuguese Culture through its Literature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Orpheu and Pessoa: Modernism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8145855" cy="1095469"/>
          </a:xfrm>
        </p:spPr>
        <p:txBody>
          <a:bodyPr>
            <a:normAutofit fontScale="90000"/>
          </a:bodyPr>
          <a:lstStyle/>
          <a:p>
            <a:r>
              <a:rPr lang="pt-PT" dirty="0"/>
              <a:t>Fernando Pessoa and “Heterónimos”</a:t>
            </a:r>
            <a:endParaRPr lang="en-GB" dirty="0"/>
          </a:p>
        </p:txBody>
      </p:sp>
      <p:sp>
        <p:nvSpPr>
          <p:cNvPr id="6" name="Retângulo 5"/>
          <p:cNvSpPr/>
          <p:nvPr/>
        </p:nvSpPr>
        <p:spPr>
          <a:xfrm>
            <a:off x="-1" y="1421114"/>
            <a:ext cx="79195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dirty="0">
              <a:latin typeface="TimesNewRomanPS"/>
            </a:endParaRPr>
          </a:p>
          <a:p>
            <a:endParaRPr lang="pt-PT" dirty="0">
              <a:latin typeface="TimesNewRomanPS"/>
            </a:endParaRPr>
          </a:p>
          <a:p>
            <a:endParaRPr lang="pt-PT" b="1" dirty="0">
              <a:latin typeface="TimesNewRomanPS"/>
            </a:endParaRPr>
          </a:p>
          <a:p>
            <a:endParaRPr lang="en-GB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5" y="0"/>
            <a:ext cx="2572821" cy="3539977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17" y="3693813"/>
            <a:ext cx="4236701" cy="299217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1" y="1464857"/>
            <a:ext cx="86762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latin typeface="TimesNewRomanPS"/>
              </a:rPr>
              <a:t>“The process of transforming the self into art is, for Pessoa, a painful one, as revealed by the anguished existential undertones to many of the </a:t>
            </a:r>
            <a:r>
              <a:rPr lang="en-GB" sz="2000" i="1" dirty="0" err="1">
                <a:latin typeface="TimesNewRomanPS"/>
              </a:rPr>
              <a:t>orthonymous</a:t>
            </a:r>
            <a:r>
              <a:rPr lang="en-GB" sz="2000" i="1" dirty="0">
                <a:latin typeface="TimesNewRomanPS"/>
              </a:rPr>
              <a:t> poems, wherein the ‘pain of (over) thinking’ (‘</a:t>
            </a:r>
            <a:r>
              <a:rPr lang="en-GB" sz="2000" i="1" dirty="0" err="1">
                <a:latin typeface="TimesNewRomanPS"/>
              </a:rPr>
              <a:t>dor</a:t>
            </a:r>
            <a:r>
              <a:rPr lang="en-GB" sz="2000" i="1" dirty="0">
                <a:latin typeface="TimesNewRomanPS"/>
              </a:rPr>
              <a:t> de </a:t>
            </a:r>
            <a:r>
              <a:rPr lang="en-GB" sz="2000" i="1" dirty="0" err="1">
                <a:latin typeface="TimesNewRomanPS"/>
              </a:rPr>
              <a:t>pensar</a:t>
            </a:r>
            <a:r>
              <a:rPr lang="en-GB" sz="2000" i="1" dirty="0">
                <a:latin typeface="TimesNewRomanPS"/>
              </a:rPr>
              <a:t>’) is pervasive.”(</a:t>
            </a:r>
            <a:r>
              <a:rPr lang="en-GB" i="1" dirty="0">
                <a:latin typeface="TimesNewRomanPS"/>
              </a:rPr>
              <a:t>p.147)</a:t>
            </a:r>
          </a:p>
          <a:p>
            <a:endParaRPr lang="pt-PT" i="1" dirty="0">
              <a:latin typeface="TimesNewRomanPS"/>
            </a:endParaRPr>
          </a:p>
          <a:p>
            <a:endParaRPr lang="pt-PT" i="1" dirty="0">
              <a:latin typeface="TimesNewRomanPS"/>
            </a:endParaRPr>
          </a:p>
          <a:p>
            <a:endParaRPr lang="pt-PT" i="1" dirty="0">
              <a:latin typeface="TimesNewRomanPS"/>
            </a:endParaRPr>
          </a:p>
          <a:p>
            <a:endParaRPr lang="pt-PT" i="1" dirty="0">
              <a:latin typeface="TimesNewRomanPS"/>
            </a:endParaRPr>
          </a:p>
          <a:p>
            <a:endParaRPr lang="pt-PT" i="1" dirty="0">
              <a:latin typeface="TimesNewRomanP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>
                <a:latin typeface="TimesNewRomanPS"/>
              </a:rPr>
              <a:t>Alberto Caeiro and the simple existence with the natural world;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>
              <a:latin typeface="TimesNewRomanP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>
                <a:latin typeface="TimesNewRomanPS"/>
              </a:rPr>
              <a:t>Álvaro de Campos: the great cosmopolitan and lover of cities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>
                <a:latin typeface="TimesNewRomanPS"/>
              </a:rPr>
              <a:t>– the true modernist poet;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>
              <a:latin typeface="TimesNewRomanP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>
                <a:latin typeface="TimesNewRomanPS"/>
              </a:rPr>
              <a:t>Ricardo Reis: the classicist in the face of inevitable mortality. 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8265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8145855" cy="1095469"/>
          </a:xfrm>
        </p:spPr>
        <p:txBody>
          <a:bodyPr>
            <a:normAutofit/>
          </a:bodyPr>
          <a:lstStyle/>
          <a:p>
            <a:r>
              <a:rPr lang="pt-PT" dirty="0"/>
              <a:t>Álvaro de Campos and “Tabacaria”</a:t>
            </a:r>
            <a:endParaRPr lang="en-GB" dirty="0"/>
          </a:p>
        </p:txBody>
      </p:sp>
      <p:sp>
        <p:nvSpPr>
          <p:cNvPr id="6" name="Retângulo 5"/>
          <p:cNvSpPr/>
          <p:nvPr/>
        </p:nvSpPr>
        <p:spPr>
          <a:xfrm>
            <a:off x="-1" y="1421114"/>
            <a:ext cx="79195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dirty="0">
              <a:latin typeface="TimesNewRomanPS"/>
            </a:endParaRPr>
          </a:p>
          <a:p>
            <a:endParaRPr lang="pt-PT" dirty="0">
              <a:latin typeface="TimesNewRomanPS"/>
            </a:endParaRPr>
          </a:p>
          <a:p>
            <a:endParaRPr lang="pt-PT" b="1" dirty="0">
              <a:latin typeface="TimesNewRomanPS"/>
            </a:endParaRPr>
          </a:p>
          <a:p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35" y="1421114"/>
            <a:ext cx="3236357" cy="405623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21" y="1313512"/>
            <a:ext cx="3515201" cy="4987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0" y="1249378"/>
            <a:ext cx="3395447" cy="48257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69911" y="5587789"/>
            <a:ext cx="418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“What is within me is, mainly, tiredness”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478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8145855" cy="1095469"/>
          </a:xfrm>
        </p:spPr>
        <p:txBody>
          <a:bodyPr>
            <a:normAutofit/>
          </a:bodyPr>
          <a:lstStyle/>
          <a:p>
            <a:r>
              <a:rPr lang="pt-PT" dirty="0"/>
              <a:t>Álvaro de Campos and “Tabacaria”</a:t>
            </a:r>
            <a:endParaRPr lang="en-GB" dirty="0"/>
          </a:p>
        </p:txBody>
      </p:sp>
      <p:sp>
        <p:nvSpPr>
          <p:cNvPr id="6" name="Retângulo 5"/>
          <p:cNvSpPr/>
          <p:nvPr/>
        </p:nvSpPr>
        <p:spPr>
          <a:xfrm>
            <a:off x="-1" y="1421114"/>
            <a:ext cx="79195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dirty="0">
              <a:latin typeface="TimesNewRomanPS"/>
            </a:endParaRPr>
          </a:p>
          <a:p>
            <a:endParaRPr lang="pt-PT" dirty="0">
              <a:latin typeface="TimesNewRomanPS"/>
            </a:endParaRPr>
          </a:p>
          <a:p>
            <a:endParaRPr lang="pt-PT" b="1" dirty="0">
              <a:latin typeface="TimesNewRomanPS"/>
            </a:endParaRPr>
          </a:p>
          <a:p>
            <a:endParaRPr lang="en-GB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15" y="1182344"/>
            <a:ext cx="3334753" cy="4693355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93728" y="1421114"/>
            <a:ext cx="8264307" cy="5557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“I'm </a:t>
            </a:r>
            <a:r>
              <a:rPr lang="en-GB" dirty="0"/>
              <a:t>nothing.</a:t>
            </a:r>
            <a:br>
              <a:rPr lang="en-GB" dirty="0"/>
            </a:br>
            <a:r>
              <a:rPr lang="en-GB" dirty="0"/>
              <a:t>I'll always be nothing.</a:t>
            </a:r>
            <a:br>
              <a:rPr lang="en-GB" dirty="0"/>
            </a:br>
            <a:r>
              <a:rPr lang="en-GB" dirty="0"/>
              <a:t>I can't want to be something.</a:t>
            </a:r>
            <a:br>
              <a:rPr lang="en-GB" dirty="0"/>
            </a:br>
            <a:r>
              <a:rPr lang="en-GB" dirty="0"/>
              <a:t>But I have in me all the dreams of the world.</a:t>
            </a:r>
          </a:p>
          <a:p>
            <a:pPr marL="0" indent="0">
              <a:buNone/>
            </a:pPr>
            <a:r>
              <a:rPr lang="pt-PT" dirty="0"/>
              <a:t>(…)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en-GB" dirty="0"/>
              <a:t>(The Tobacco Shop Owner has come to the door.)</a:t>
            </a:r>
            <a:br>
              <a:rPr lang="en-GB" dirty="0"/>
            </a:br>
            <a:r>
              <a:rPr lang="en-GB" dirty="0"/>
              <a:t>As if by divine instinct, </a:t>
            </a:r>
            <a:r>
              <a:rPr lang="en-GB" dirty="0" err="1"/>
              <a:t>Esteves</a:t>
            </a:r>
            <a:r>
              <a:rPr lang="en-GB" dirty="0"/>
              <a:t> turns around and sees me.</a:t>
            </a:r>
            <a:br>
              <a:rPr lang="en-GB" dirty="0"/>
            </a:br>
            <a:r>
              <a:rPr lang="en-GB" dirty="0"/>
              <a:t>He waves hello, I shout back "Hello, </a:t>
            </a:r>
            <a:r>
              <a:rPr lang="en-GB" dirty="0" err="1"/>
              <a:t>Esteves</a:t>
            </a:r>
            <a:r>
              <a:rPr lang="en-GB" dirty="0"/>
              <a:t>!" and the universe falls back into place without ideals or hopes, and the Owner of the Tobacco Shop smiles.”</a:t>
            </a:r>
          </a:p>
        </p:txBody>
      </p:sp>
    </p:spTree>
    <p:extLst>
      <p:ext uri="{BB962C8B-B14F-4D97-AF65-F5344CB8AC3E}">
        <p14:creationId xmlns:p14="http://schemas.microsoft.com/office/powerpoint/2010/main" val="173351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8145855" cy="1095469"/>
          </a:xfrm>
        </p:spPr>
        <p:txBody>
          <a:bodyPr>
            <a:normAutofit/>
          </a:bodyPr>
          <a:lstStyle/>
          <a:p>
            <a:r>
              <a:rPr lang="pt-PT" dirty="0"/>
              <a:t>Álvaro de Campos and “Tabacaria”</a:t>
            </a:r>
            <a:endParaRPr lang="en-GB" dirty="0"/>
          </a:p>
        </p:txBody>
      </p:sp>
      <p:sp>
        <p:nvSpPr>
          <p:cNvPr id="6" name="Retângulo 5"/>
          <p:cNvSpPr/>
          <p:nvPr/>
        </p:nvSpPr>
        <p:spPr>
          <a:xfrm>
            <a:off x="-1" y="1421114"/>
            <a:ext cx="79195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dirty="0">
              <a:latin typeface="TimesNewRomanPS"/>
            </a:endParaRPr>
          </a:p>
          <a:p>
            <a:endParaRPr lang="pt-PT" dirty="0">
              <a:latin typeface="TimesNewRomanPS"/>
            </a:endParaRPr>
          </a:p>
          <a:p>
            <a:endParaRPr lang="pt-PT" b="1" dirty="0">
              <a:latin typeface="TimesNewRomanPS"/>
            </a:endParaRPr>
          </a:p>
          <a:p>
            <a:endParaRPr lang="en-GB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15" y="1182344"/>
            <a:ext cx="3334753" cy="4693355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93728" y="1421114"/>
            <a:ext cx="8264307" cy="555747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/>
            </a:br>
            <a:r>
              <a:rPr lang="en-GB" dirty="0"/>
              <a:t>“Eat your chocolates, little girl,</a:t>
            </a:r>
            <a:br>
              <a:rPr lang="en-GB" dirty="0"/>
            </a:br>
            <a:r>
              <a:rPr lang="en-GB" dirty="0"/>
              <a:t>Eat your chocolates!</a:t>
            </a:r>
            <a:br>
              <a:rPr lang="en-GB" dirty="0"/>
            </a:br>
            <a:r>
              <a:rPr lang="en-GB" dirty="0"/>
              <a:t>Believe me, there's no metaphysics on earth like chocolates,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And all religions put together teach no more than the candy shop.</a:t>
            </a:r>
            <a:br>
              <a:rPr lang="en-GB" dirty="0"/>
            </a:br>
            <a:r>
              <a:rPr lang="en-GB" dirty="0"/>
              <a:t>Eat, little girl, eat!</a:t>
            </a:r>
            <a:br>
              <a:rPr lang="en-GB" dirty="0"/>
            </a:br>
            <a:r>
              <a:rPr lang="en-GB" dirty="0"/>
              <a:t>If only I could eat chocolates with the same truth as you!</a:t>
            </a:r>
            <a:br>
              <a:rPr lang="en-GB" dirty="0"/>
            </a:br>
            <a:r>
              <a:rPr lang="en-GB" dirty="0"/>
              <a:t>(…)”</a:t>
            </a:r>
          </a:p>
        </p:txBody>
      </p:sp>
    </p:spTree>
    <p:extLst>
      <p:ext uri="{BB962C8B-B14F-4D97-AF65-F5344CB8AC3E}">
        <p14:creationId xmlns:p14="http://schemas.microsoft.com/office/powerpoint/2010/main" val="13370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8202440" cy="1127872"/>
          </a:xfrm>
        </p:spPr>
        <p:txBody>
          <a:bodyPr/>
          <a:lstStyle/>
          <a:p>
            <a:r>
              <a:rPr lang="pt-PT" dirty="0"/>
              <a:t>Pessoa and Modernism: ORPHEU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07" y="1218406"/>
            <a:ext cx="2803133" cy="228528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75" y="0"/>
            <a:ext cx="2848825" cy="4149788"/>
          </a:xfrm>
          <a:prstGeom prst="rect">
            <a:avLst/>
          </a:prstGeom>
        </p:spPr>
      </p:pic>
      <p:pic>
        <p:nvPicPr>
          <p:cNvPr id="6" name="Imagem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5" y="1127872"/>
            <a:ext cx="2541794" cy="21371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8" y="3409439"/>
            <a:ext cx="4927600" cy="3276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02" y="4149788"/>
            <a:ext cx="4527954" cy="26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/>
              <a:t>Pessoa – Modernismo – the New State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63374" y="1295997"/>
            <a:ext cx="6907794" cy="5562003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Mensagem – Message (1934) </a:t>
            </a:r>
            <a:r>
              <a:rPr lang="en-GB" dirty="0"/>
              <a:t>the only book-length collection to be published in Pessoa’s lifetime was the poetic culmination of his patriotism.</a:t>
            </a:r>
          </a:p>
          <a:p>
            <a:pPr marL="0" indent="0">
              <a:buNone/>
            </a:pPr>
            <a:endParaRPr lang="pt-PT" dirty="0"/>
          </a:p>
          <a:p>
            <a:r>
              <a:rPr lang="en-GB" dirty="0"/>
              <a:t>It gained Pessoa wider public acclaim and, not least, a useful cash reward, by winning first prize in its category in a national literary competition.</a:t>
            </a:r>
          </a:p>
          <a:p>
            <a:endParaRPr lang="pt-PT" dirty="0"/>
          </a:p>
          <a:p>
            <a:r>
              <a:rPr lang="en-GB" i="1" dirty="0" err="1"/>
              <a:t>Mensagem</a:t>
            </a:r>
            <a:r>
              <a:rPr lang="en-GB" dirty="0"/>
              <a:t>, he had opportunely announced the imminent appearance of a ‘Supra </a:t>
            </a:r>
            <a:r>
              <a:rPr lang="en-GB" dirty="0" err="1"/>
              <a:t>Camões</a:t>
            </a:r>
            <a:r>
              <a:rPr lang="en-GB" dirty="0"/>
              <a:t>’ who would restore Portuguese culture to its former glory and it was certainly promoted as such in the days of the </a:t>
            </a:r>
            <a:r>
              <a:rPr lang="en-GB" i="1" dirty="0"/>
              <a:t>Estado Novo. 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88" y="1855960"/>
            <a:ext cx="5200731" cy="38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4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506139" cy="878186"/>
          </a:xfrm>
        </p:spPr>
        <p:txBody>
          <a:bodyPr/>
          <a:lstStyle/>
          <a:p>
            <a:r>
              <a:rPr lang="pt-PT" dirty="0"/>
              <a:t>Pessoa – Modernismo – the New State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443" y="1133640"/>
            <a:ext cx="6907794" cy="5562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Este senhor Salazar</a:t>
            </a:r>
          </a:p>
          <a:p>
            <a:pPr marL="0" indent="0">
              <a:buNone/>
            </a:pPr>
            <a:r>
              <a:rPr lang="pt-PT" dirty="0"/>
              <a:t>É feito de sal e azar</a:t>
            </a:r>
          </a:p>
          <a:p>
            <a:pPr marL="0" indent="0">
              <a:buNone/>
            </a:pPr>
            <a:r>
              <a:rPr lang="pt-PT" dirty="0"/>
              <a:t>Se um dia chove</a:t>
            </a:r>
          </a:p>
          <a:p>
            <a:pPr marL="0" indent="0">
              <a:buNone/>
            </a:pPr>
            <a:r>
              <a:rPr lang="pt-PT" dirty="0"/>
              <a:t>A água dissolve </a:t>
            </a:r>
          </a:p>
          <a:p>
            <a:pPr marL="0" indent="0">
              <a:buNone/>
            </a:pPr>
            <a:r>
              <a:rPr lang="pt-PT" dirty="0"/>
              <a:t>O sal,</a:t>
            </a:r>
          </a:p>
          <a:p>
            <a:pPr marL="0" indent="0">
              <a:buNone/>
            </a:pPr>
            <a:r>
              <a:rPr lang="pt-PT" dirty="0"/>
              <a:t>E sob céu</a:t>
            </a:r>
          </a:p>
          <a:p>
            <a:pPr marL="0" indent="0">
              <a:buNone/>
            </a:pPr>
            <a:r>
              <a:rPr lang="pt-PT" dirty="0"/>
              <a:t>Fica só o azar, é natural.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Oh, c’os diabos!</a:t>
            </a:r>
          </a:p>
          <a:p>
            <a:pPr marL="0" indent="0">
              <a:buNone/>
            </a:pPr>
            <a:r>
              <a:rPr lang="pt-PT" dirty="0"/>
              <a:t>Parece que já choveu…</a:t>
            </a:r>
          </a:p>
          <a:p>
            <a:pPr marL="0" indent="0" algn="r">
              <a:buNone/>
            </a:pPr>
            <a:r>
              <a:rPr lang="pt-PT" dirty="0"/>
              <a:t>29-3-1935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39" y="878187"/>
            <a:ext cx="3582494" cy="55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8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349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TimesNewRomanPS</vt:lpstr>
      <vt:lpstr>Office Theme</vt:lpstr>
      <vt:lpstr>PowerPoint Presentation</vt:lpstr>
      <vt:lpstr>Summary</vt:lpstr>
      <vt:lpstr>Fernando Pessoa and “Heterónimos”</vt:lpstr>
      <vt:lpstr>Álvaro de Campos and “Tabacaria”</vt:lpstr>
      <vt:lpstr>Álvaro de Campos and “Tabacaria”</vt:lpstr>
      <vt:lpstr>Álvaro de Campos and “Tabacaria”</vt:lpstr>
      <vt:lpstr>Pessoa and Modernism: ORPHEU</vt:lpstr>
      <vt:lpstr>Pessoa – Modernismo – the New State</vt:lpstr>
      <vt:lpstr>Pessoa – Modernismo – the New State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Duarte</dc:creator>
  <cp:lastModifiedBy>José Duarte</cp:lastModifiedBy>
  <cp:revision>1</cp:revision>
  <dcterms:created xsi:type="dcterms:W3CDTF">2020-05-04T12:29:23Z</dcterms:created>
  <dcterms:modified xsi:type="dcterms:W3CDTF">2020-05-04T12:30:55Z</dcterms:modified>
</cp:coreProperties>
</file>