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852ED204-D366-436F-A525-35886B32B39E}" type="datetimeFigureOut">
              <a:rPr lang="tr-TR" smtClean="0"/>
              <a:t>16.02.2020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D5C2D5A-7AC5-4E2F-A480-E7CEB8A5DFCA}"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852ED204-D366-436F-A525-35886B32B39E}" type="datetimeFigureOut">
              <a:rPr lang="tr-TR" smtClean="0"/>
              <a:t>16.02.2020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D5C2D5A-7AC5-4E2F-A480-E7CEB8A5DFCA}"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852ED204-D366-436F-A525-35886B32B39E}" type="datetimeFigureOut">
              <a:rPr lang="tr-TR" smtClean="0"/>
              <a:t>16.02.2020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D5C2D5A-7AC5-4E2F-A480-E7CEB8A5DFCA}"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852ED204-D366-436F-A525-35886B32B39E}" type="datetimeFigureOut">
              <a:rPr lang="tr-TR" smtClean="0"/>
              <a:t>16.02.2020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D5C2D5A-7AC5-4E2F-A480-E7CEB8A5DFCA}"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52ED204-D366-436F-A525-35886B32B39E}" type="datetimeFigureOut">
              <a:rPr lang="tr-TR" smtClean="0"/>
              <a:t>16.02.2020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D5C2D5A-7AC5-4E2F-A480-E7CEB8A5DFCA}"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852ED204-D366-436F-A525-35886B32B39E}" type="datetimeFigureOut">
              <a:rPr lang="tr-TR" smtClean="0"/>
              <a:t>16.02.2020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D5C2D5A-7AC5-4E2F-A480-E7CEB8A5DFCA}"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852ED204-D366-436F-A525-35886B32B39E}" type="datetimeFigureOut">
              <a:rPr lang="tr-TR" smtClean="0"/>
              <a:t>16.02.2020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6D5C2D5A-7AC5-4E2F-A480-E7CEB8A5DFCA}"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852ED204-D366-436F-A525-35886B32B39E}" type="datetimeFigureOut">
              <a:rPr lang="tr-TR" smtClean="0"/>
              <a:t>16.02.2020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6D5C2D5A-7AC5-4E2F-A480-E7CEB8A5DFCA}"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2ED204-D366-436F-A525-35886B32B39E}" type="datetimeFigureOut">
              <a:rPr lang="tr-TR" smtClean="0"/>
              <a:t>16.02.2020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6D5C2D5A-7AC5-4E2F-A480-E7CEB8A5DFCA}"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2ED204-D366-436F-A525-35886B32B39E}" type="datetimeFigureOut">
              <a:rPr lang="tr-TR" smtClean="0"/>
              <a:t>16.02.2020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D5C2D5A-7AC5-4E2F-A480-E7CEB8A5DFCA}"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2ED204-D366-436F-A525-35886B32B39E}" type="datetimeFigureOut">
              <a:rPr lang="tr-TR" smtClean="0"/>
              <a:t>16.02.2020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D5C2D5A-7AC5-4E2F-A480-E7CEB8A5DFCA}"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2ED204-D366-436F-A525-35886B32B39E}" type="datetimeFigureOut">
              <a:rPr lang="tr-TR" smtClean="0"/>
              <a:t>16.02.2020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5C2D5A-7AC5-4E2F-A480-E7CEB8A5DFCA}"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İŞ SAĞLIĞI VE GÜVENLİĞİ</a:t>
            </a:r>
            <a:br>
              <a:rPr lang="tr-TR" dirty="0" smtClean="0"/>
            </a:br>
            <a:r>
              <a:rPr lang="tr-TR" dirty="0" smtClean="0"/>
              <a:t>3. HAFTA</a:t>
            </a:r>
            <a:endParaRPr lang="tr-TR" dirty="0"/>
          </a:p>
        </p:txBody>
      </p:sp>
      <p:sp>
        <p:nvSpPr>
          <p:cNvPr id="3" name="Subtitle 2"/>
          <p:cNvSpPr>
            <a:spLocks noGrp="1"/>
          </p:cNvSpPr>
          <p:nvPr>
            <p:ph type="subTitle" idx="1"/>
          </p:nvPr>
        </p:nvSpPr>
        <p:spPr/>
        <p:txBody>
          <a:bodyPr/>
          <a:lstStyle/>
          <a:p>
            <a:r>
              <a:rPr lang="tr-TR" dirty="0" smtClean="0"/>
              <a:t>ÖĞR. GÖR. DR. CİHAN SERHAT KART</a:t>
            </a:r>
          </a:p>
          <a:p>
            <a:endParaRPr lang="tr-TR" dirty="0" smtClean="0"/>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BAZI TEMEL TANIMLAR</a:t>
            </a:r>
            <a:endParaRPr lang="tr-TR" dirty="0"/>
          </a:p>
        </p:txBody>
      </p:sp>
      <p:sp>
        <p:nvSpPr>
          <p:cNvPr id="3" name="Content Placeholder 2"/>
          <p:cNvSpPr>
            <a:spLocks noGrp="1"/>
          </p:cNvSpPr>
          <p:nvPr>
            <p:ph idx="1"/>
          </p:nvPr>
        </p:nvSpPr>
        <p:spPr/>
        <p:txBody>
          <a:bodyPr/>
          <a:lstStyle/>
          <a:p>
            <a:r>
              <a:rPr lang="tr-TR" dirty="0" smtClean="0"/>
              <a:t>Tehlike – Mal, can ve çevre için potansiyel bir tehlike oluşturan malzeme, durum veya aktivitenin karakteristiği iken </a:t>
            </a:r>
          </a:p>
          <a:p>
            <a:r>
              <a:rPr lang="tr-TR" dirty="0" smtClean="0"/>
              <a:t>Risk – İdrak edilmekte olan spesifik bir tehlikenin gerçekleşme olasılığı ve tehlikenin sonuçlarını kapsayan bir kavramdır</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BAZI TEMEL TANIMLAR</a:t>
            </a:r>
            <a:endParaRPr lang="tr-TR" dirty="0"/>
          </a:p>
        </p:txBody>
      </p:sp>
      <p:sp>
        <p:nvSpPr>
          <p:cNvPr id="3" name="Content Placeholder 2"/>
          <p:cNvSpPr>
            <a:spLocks noGrp="1"/>
          </p:cNvSpPr>
          <p:nvPr>
            <p:ph idx="1"/>
          </p:nvPr>
        </p:nvSpPr>
        <p:spPr/>
        <p:txBody>
          <a:bodyPr>
            <a:normAutofit fontScale="70000" lnSpcReduction="20000"/>
          </a:bodyPr>
          <a:lstStyle/>
          <a:p>
            <a:pPr algn="just"/>
            <a:r>
              <a:rPr lang="tr-TR" dirty="0" smtClean="0"/>
              <a:t>Risk değerlendirme – Tehlike potansiyeli bulunan maddelerle ilgili her türlü bilimsel bilgi ve malumatın düzenlenmesi ve analiz edilmesine yönelik sistematik bir yaklaşımdır. Daha basit ifadesiyle, problem formulasyonu, tehlike değerlendirmesi, tehlikeli maddeye maruz kalma etkilerinin analizi ve risk tanımlaması gibi ana kavramlardan oluşan risk analizidir.</a:t>
            </a:r>
          </a:p>
          <a:p>
            <a:pPr algn="just"/>
            <a:r>
              <a:rPr lang="tr-TR" dirty="0" smtClean="0"/>
              <a:t> Risk Yönetimi – İnsan hayatı ve çevre güvenliği ile ilgili risklerin değerlendirilmesi ve kontrol edilmesine yönelik olarak, politikalar, tecrübeler ve kaynakların sistematik olarak uygulanmasıdır. </a:t>
            </a:r>
          </a:p>
          <a:p>
            <a:pPr algn="just"/>
            <a:r>
              <a:rPr lang="tr-TR" dirty="0" smtClean="0"/>
              <a:t>Risk Kontrol Noktası – Riski azaltmak üzere belirli aksiyonların alınabileceği, verilen bir proseste bir nokta (örneğin, bir boşaltma operasyonunda belirli bir adım) veya daha geniş kapsamlı ifadesiyle, bütün bir yönetim sisteminde bir nokta (örneğin eğitim</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BAZI TEMEL KAVRAMLAR</a:t>
            </a:r>
            <a:endParaRPr lang="tr-TR" dirty="0"/>
          </a:p>
        </p:txBody>
      </p:sp>
      <p:sp>
        <p:nvSpPr>
          <p:cNvPr id="3" name="Content Placeholder 2"/>
          <p:cNvSpPr>
            <a:spLocks noGrp="1"/>
          </p:cNvSpPr>
          <p:nvPr>
            <p:ph idx="1"/>
          </p:nvPr>
        </p:nvSpPr>
        <p:spPr/>
        <p:txBody>
          <a:bodyPr>
            <a:normAutofit fontScale="70000" lnSpcReduction="20000"/>
          </a:bodyPr>
          <a:lstStyle/>
          <a:p>
            <a:pPr algn="just"/>
            <a:r>
              <a:rPr lang="tr-TR" dirty="0" smtClean="0"/>
              <a:t> ILO Yönetim Kurulu’nun 244. toplantısında alınan karar uyarınca hazırlanan raporda risk,</a:t>
            </a:r>
          </a:p>
          <a:p>
            <a:pPr algn="just"/>
            <a:r>
              <a:rPr lang="tr-TR" dirty="0" smtClean="0"/>
              <a:t> “Belli bir dönemde veya koşullar altında istenmeyen olayın ortaya çıkma olasılığı, çevre koşullarına göre sıklık ve olasılık” olarak ifade edilirken,</a:t>
            </a:r>
          </a:p>
          <a:p>
            <a:pPr algn="just"/>
            <a:r>
              <a:rPr lang="tr-TR" dirty="0" smtClean="0"/>
              <a:t> risk yönetimi; “Bir organizasyon içerisinde iş güvenliği önlemlerini iyileştirme ve sürdürmeyi başaracak tüm girişimler” olarak tanımlanmaktadır. Avrupa’da Avrupa Komisyonu, içinde geniş kapsamlı bir güvenlik raporu gerektiren Seveso II Direktiflerini yayınlamıştır. Söz konusu güvenlik raporu, üç adımda özetelenebilecek tehlike / risk analizi üzerine odaklanmıştır. </a:t>
            </a:r>
          </a:p>
          <a:p>
            <a:pPr algn="just"/>
            <a:r>
              <a:rPr lang="tr-TR" dirty="0" smtClean="0"/>
              <a:t>• Tehlikeli maddelerle ilgili bilgilerin analizi, • Tüm tesisleri kapsayan tehlike analizleri, • Örnek teşkil eden, tipik tesisler için daha spesifik tehlike analizleri(Özkılıç, 2005).</a:t>
            </a:r>
          </a:p>
          <a:p>
            <a:pPr algn="just"/>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BAZI TEMEL KAVRAMLAR</a:t>
            </a:r>
            <a:endParaRPr lang="tr-TR" dirty="0"/>
          </a:p>
        </p:txBody>
      </p:sp>
      <p:sp>
        <p:nvSpPr>
          <p:cNvPr id="3" name="Content Placeholder 2"/>
          <p:cNvSpPr>
            <a:spLocks noGrp="1"/>
          </p:cNvSpPr>
          <p:nvPr>
            <p:ph idx="1"/>
          </p:nvPr>
        </p:nvSpPr>
        <p:spPr/>
        <p:txBody>
          <a:bodyPr/>
          <a:lstStyle/>
          <a:p>
            <a:pPr algn="just"/>
            <a:r>
              <a:rPr lang="tr-TR" dirty="0" smtClean="0"/>
              <a:t>OHSAS 18001’de risk; belirlenmiş tehlikeli bir olayın oluşma olasılığı ve sonuçlarının kombinasyonu olarak, risk değerlendirmesi ise riskin büyüklüğünü hesaplama ve riskin tolere edilebilir olup olmadığına karar verme işlemi olarak tanımlanmıştır. </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BAZI TEMEL KAVRAMLAR</a:t>
            </a:r>
            <a:endParaRPr lang="tr-TR" dirty="0"/>
          </a:p>
        </p:txBody>
      </p:sp>
      <p:sp>
        <p:nvSpPr>
          <p:cNvPr id="3" name="Content Placeholder 2"/>
          <p:cNvSpPr>
            <a:spLocks noGrp="1"/>
          </p:cNvSpPr>
          <p:nvPr>
            <p:ph idx="1"/>
          </p:nvPr>
        </p:nvSpPr>
        <p:spPr/>
        <p:txBody>
          <a:bodyPr>
            <a:normAutofit fontScale="92500" lnSpcReduction="20000"/>
          </a:bodyPr>
          <a:lstStyle/>
          <a:p>
            <a:pPr algn="just"/>
            <a:r>
              <a:rPr lang="tr-TR" dirty="0" smtClean="0"/>
              <a:t>Risk değerlendirme aşağıdaki sorulara cevap vermektedir. </a:t>
            </a:r>
          </a:p>
          <a:p>
            <a:pPr algn="just"/>
            <a:r>
              <a:rPr lang="tr-TR" dirty="0" smtClean="0"/>
              <a:t>1. Tehlikeler nelerdir?</a:t>
            </a:r>
          </a:p>
          <a:p>
            <a:pPr algn="just"/>
            <a:r>
              <a:rPr lang="tr-TR" dirty="0" smtClean="0"/>
              <a:t> 2. Potansiyel etki ve sonuçlar nelerdir ve bunlar kabul edilebilir midir? </a:t>
            </a:r>
          </a:p>
          <a:p>
            <a:pPr algn="just"/>
            <a:r>
              <a:rPr lang="tr-TR" dirty="0" smtClean="0"/>
              <a:t>3. Bu etki ve sonuçların meydana gelme olasılıkları nedir? </a:t>
            </a:r>
          </a:p>
          <a:p>
            <a:pPr algn="just"/>
            <a:r>
              <a:rPr lang="tr-TR" dirty="0" smtClean="0"/>
              <a:t>4. Riskin kabul edilebilir durumunun devam ettirilebilmesi için kontrol ve koruma çalışmaları yeterli mi?</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BAZI TEMEL KAVRAMLAR</a:t>
            </a:r>
            <a:endParaRPr lang="tr-TR" dirty="0"/>
          </a:p>
        </p:txBody>
      </p:sp>
      <p:sp>
        <p:nvSpPr>
          <p:cNvPr id="3" name="Content Placeholder 2"/>
          <p:cNvSpPr>
            <a:spLocks noGrp="1"/>
          </p:cNvSpPr>
          <p:nvPr>
            <p:ph idx="1"/>
          </p:nvPr>
        </p:nvSpPr>
        <p:spPr/>
        <p:txBody>
          <a:bodyPr>
            <a:normAutofit fontScale="70000" lnSpcReduction="20000"/>
          </a:bodyPr>
          <a:lstStyle/>
          <a:p>
            <a:r>
              <a:rPr lang="tr-TR" dirty="0" smtClean="0"/>
              <a:t>Risk analizi ve yönetiminin hedefi, kurum içerisinde olabilecek tehlikelere uygun cevap verebilecek, kasıtlı ya da kasıtsız tehditlerin etkisini ve olma ihtimalini azaltacak hazırlıkları, prosedürleri ve kontrolleri teşhis etmektir.</a:t>
            </a:r>
          </a:p>
          <a:p>
            <a:r>
              <a:rPr lang="tr-TR" dirty="0" smtClean="0"/>
              <a:t> Risk analizi ve yönetimi prosesinin bir çok yararları vardır. Bu yararların başta gelenleri şu şekilde sıralanabilir.</a:t>
            </a:r>
          </a:p>
          <a:p>
            <a:r>
              <a:rPr lang="tr-TR" dirty="0" smtClean="0"/>
              <a:t> 1. İşyerinin yazılı prosedür ve politikalarının oluşmasını ya da olgunlaşmasını sağlar. </a:t>
            </a:r>
          </a:p>
          <a:p>
            <a:r>
              <a:rPr lang="tr-TR" dirty="0" smtClean="0"/>
              <a:t>2. İşyeri çalışanlarının iş sağlığı ve güvenliği konularında bilgi sahibi olmalarını ve katılımını sağlar. </a:t>
            </a:r>
          </a:p>
          <a:p>
            <a:r>
              <a:rPr lang="tr-TR" dirty="0" smtClean="0"/>
              <a:t>3. İşyeri yönetiminin de iş sağlığı ve güvenliği konularında bilgi sahibi olmalarını ve bu konularda karar vermelerini sağlar. </a:t>
            </a:r>
          </a:p>
          <a:p>
            <a:r>
              <a:rPr lang="tr-TR" dirty="0" smtClean="0"/>
              <a:t>4. Risk analizi prosesinden alınan ilk sonuçlar ile organizasyon yada işletmedeki olası tehlikeler ve alınacak tedbirler belirlenir.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BAZI TEMEL KAVRAMLAR</a:t>
            </a:r>
            <a:endParaRPr lang="tr-TR" dirty="0"/>
          </a:p>
        </p:txBody>
      </p:sp>
      <p:sp>
        <p:nvSpPr>
          <p:cNvPr id="3" name="Content Placeholder 2"/>
          <p:cNvSpPr>
            <a:spLocks noGrp="1"/>
          </p:cNvSpPr>
          <p:nvPr>
            <p:ph idx="1"/>
          </p:nvPr>
        </p:nvSpPr>
        <p:spPr/>
        <p:txBody>
          <a:bodyPr>
            <a:normAutofit fontScale="77500" lnSpcReduction="20000"/>
          </a:bodyPr>
          <a:lstStyle/>
          <a:p>
            <a:r>
              <a:rPr lang="tr-TR" dirty="0" smtClean="0"/>
              <a:t>5. İşletme, organizasyon yada kurumdaki risklerin büyüklüğünün hesaplamasına ve riskin tolere edilebilir olup olmadığına karar verilmesini sağlar.</a:t>
            </a:r>
          </a:p>
          <a:p>
            <a:r>
              <a:rPr lang="tr-TR" dirty="0" smtClean="0"/>
              <a:t> 6. İşyerinde yanlış güvenlik tedbirleri alınmış olabilir, yada insanlarda yanlış güvenlik bilinci oluşmuş olabilir, tüm bu tedbirlerin ve güvenlik bilincinin gözden geçirilmesini sağlar.</a:t>
            </a:r>
          </a:p>
          <a:p>
            <a:r>
              <a:rPr lang="tr-TR" dirty="0" smtClean="0"/>
              <a:t> 7. İşyerinde yasal yükümlülükler ve iş sağlığı ve güvenliği politikası çerçevesinde tahammül edilebilir düzeye indirilmiş risk ile çalışılmasını sağlar. </a:t>
            </a:r>
          </a:p>
          <a:p>
            <a:r>
              <a:rPr lang="tr-TR" dirty="0" smtClean="0"/>
              <a:t>8. İşyerindeki gerekli düzeltici ve önleyici faaliyetlerin gerçekleştirilmesini sağlayacak verilerin kaydedilmesini, sonuçların izlenmesini ve ölçülmesini sağlar. </a:t>
            </a:r>
          </a:p>
          <a:p>
            <a:endParaRPr lang="tr-T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TotalTime>
  <Words>602</Words>
  <Application>Microsoft Office PowerPoint</Application>
  <PresentationFormat>On-screen Show (4:3)</PresentationFormat>
  <Paragraphs>34</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İŞ SAĞLIĞI VE GÜVENLİĞİ 3. HAFTA</vt:lpstr>
      <vt:lpstr>BAZI TEMEL TANIMLAR</vt:lpstr>
      <vt:lpstr>BAZI TEMEL TANIMLAR</vt:lpstr>
      <vt:lpstr>BAZI TEMEL KAVRAMLAR</vt:lpstr>
      <vt:lpstr>BAZI TEMEL KAVRAMLAR</vt:lpstr>
      <vt:lpstr>BAZI TEMEL KAVRAMLAR</vt:lpstr>
      <vt:lpstr>BAZI TEMEL KAVRAMLAR</vt:lpstr>
      <vt:lpstr>BAZI TEMEL KAVRAMLAR</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İŞ SAĞLIĞI VE GÜVENLİĞİ 3. HAFTA</dc:title>
  <dc:creator>Tuğba&amp;Cihan</dc:creator>
  <cp:lastModifiedBy>Tuğba&amp;Cihan</cp:lastModifiedBy>
  <cp:revision>2</cp:revision>
  <dcterms:created xsi:type="dcterms:W3CDTF">2020-02-16T14:39:28Z</dcterms:created>
  <dcterms:modified xsi:type="dcterms:W3CDTF">2020-02-16T14:52:19Z</dcterms:modified>
</cp:coreProperties>
</file>