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F1E5-CFD0-495B-AC37-3695444280F2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B25-B135-437F-81F8-E1065E562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F1E5-CFD0-495B-AC37-3695444280F2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B25-B135-437F-81F8-E1065E562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F1E5-CFD0-495B-AC37-3695444280F2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B25-B135-437F-81F8-E1065E562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F1E5-CFD0-495B-AC37-3695444280F2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B25-B135-437F-81F8-E1065E562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F1E5-CFD0-495B-AC37-3695444280F2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B25-B135-437F-81F8-E1065E562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F1E5-CFD0-495B-AC37-3695444280F2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B25-B135-437F-81F8-E1065E562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F1E5-CFD0-495B-AC37-3695444280F2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B25-B135-437F-81F8-E1065E562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F1E5-CFD0-495B-AC37-3695444280F2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B25-B135-437F-81F8-E1065E562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F1E5-CFD0-495B-AC37-3695444280F2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B25-B135-437F-81F8-E1065E562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F1E5-CFD0-495B-AC37-3695444280F2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B25-B135-437F-81F8-E1065E562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FF1E5-CFD0-495B-AC37-3695444280F2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CB25-B135-437F-81F8-E1065E562F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FF1E5-CFD0-495B-AC37-3695444280F2}" type="datetimeFigureOut">
              <a:rPr lang="tr-TR" smtClean="0"/>
              <a:t>04.05.2020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CCB25-B135-437F-81F8-E1065E562FA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GÜVENLİK HUKUKU 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7</a:t>
            </a:r>
            <a:r>
              <a:rPr lang="tr-TR" dirty="0" smtClean="0"/>
              <a:t>. Hafta</a:t>
            </a:r>
          </a:p>
          <a:p>
            <a:r>
              <a:rPr lang="tr-TR" dirty="0" smtClean="0"/>
              <a:t>Örnek olay çalışması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 Firması, kargo ve lojistik alanında hizmet veren bir firmadır.</a:t>
            </a:r>
          </a:p>
          <a:p>
            <a:r>
              <a:rPr lang="tr-TR" dirty="0" smtClean="0"/>
              <a:t>Firma merkez binasının temizliği için B Firması ile anlaşmıştır.</a:t>
            </a:r>
          </a:p>
          <a:p>
            <a:r>
              <a:rPr lang="tr-TR" dirty="0" smtClean="0"/>
              <a:t>B Firması temizlik işlerini iki yıl süre ile yapmıştır.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 Firması bu süreçte 12 işçi çalıştırmış ve bunlardan 6 tanesinin sosyal güvenlik primlerini yatırmamıştır.</a:t>
            </a:r>
          </a:p>
          <a:p>
            <a:r>
              <a:rPr lang="tr-TR" dirty="0" smtClean="0"/>
              <a:t>B Firmasının işçisi olan Z ‘nin başvurusu sonrası SGK, B Firmasının alt işveren olduğu hasebiyle A Firmasından prim borçlarını ödemesini istemiştir.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 Firması ödemeyi reddetmiştir.</a:t>
            </a:r>
          </a:p>
          <a:p>
            <a:r>
              <a:rPr lang="tr-TR" dirty="0" smtClean="0"/>
              <a:t>SGK mahkemeye başvurmuş ve A Firmasının ödeme yapmasını talep etmiştir.</a:t>
            </a:r>
          </a:p>
          <a:p>
            <a:r>
              <a:rPr lang="tr-TR" dirty="0" smtClean="0"/>
              <a:t>Bu durumu alt işveren- asıl işveren açısından değerlendiriniz.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5510 Sayılı Kanun, 12. maddesinde alt işveren kavramını tanımlamıştır:</a:t>
            </a:r>
          </a:p>
          <a:p>
            <a:pPr algn="just"/>
            <a:r>
              <a:rPr lang="tr-TR" dirty="0" smtClean="0"/>
              <a:t>Bir işverenden, işyerinde yürüttüğü mal veya hizmet üretimine ilişkin bir işte veya bir işin bölüm veya eklentilerinde, iş alan ve bu iş için görevlendirdiği sigortalıları çalıştıran üçüncü kişiye </a:t>
            </a:r>
            <a:r>
              <a:rPr lang="tr-TR" dirty="0" smtClean="0">
                <a:solidFill>
                  <a:srgbClr val="FF0000"/>
                </a:solidFill>
              </a:rPr>
              <a:t>alt işveren </a:t>
            </a:r>
            <a:r>
              <a:rPr lang="tr-TR" dirty="0" smtClean="0"/>
              <a:t>denir., </a:t>
            </a:r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üçüncü bir kişinin aracılığı ile işe girmiş ve bunlarla sözleşme yapmış olsalar dahi, asıl işveren, bu Kanunun işverene yüklediği yükümlülüklerden dolayı alt işveren ile birlikte sorumludurlar”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noktada temizlik işinin bir alt işverenlik ilişkisi yaratıp yaratmadığıdır.</a:t>
            </a:r>
          </a:p>
          <a:p>
            <a:r>
              <a:rPr lang="tr-TR" dirty="0" smtClean="0"/>
              <a:t>Temizlik işi öğretide ve mahkeme kararlarında genellikle “anahtar teslim iş” olarak tanımlanmaktadır.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Yerleşik Yargıtay uygulamasında anahtar teslimi bir işin yapılmasının üstlenilmesi, asıl-alt işveren ilişkisine yol açmayan bir sebep olarak nitelendirilmektedir 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OLAY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Öğretide de, anahtar teslimi suretiyle bir işin yapılması üstlenilmişse bu ilişkiden söz edilemeyeceği vurgulanmaktadır(USAN, 2002).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262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SOSYAL GÜVENLİK HUKUKU 2</vt:lpstr>
      <vt:lpstr>ÖRNEK OLAY</vt:lpstr>
      <vt:lpstr>ÖRNEK OLAY</vt:lpstr>
      <vt:lpstr>ÖRNEK OLAY</vt:lpstr>
      <vt:lpstr>ÖRNEK OLAY</vt:lpstr>
      <vt:lpstr>ÖRNEK OLAY</vt:lpstr>
      <vt:lpstr>ÖRNEK OLAY</vt:lpstr>
      <vt:lpstr>ÖRNEK OLAY</vt:lpstr>
      <vt:lpstr>ÖRNEK OLAY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GÜVENLİK HUKUKU 2</dc:title>
  <dc:creator>Tuğba&amp;Cihan</dc:creator>
  <cp:lastModifiedBy>Tuğba&amp;Cihan</cp:lastModifiedBy>
  <cp:revision>1</cp:revision>
  <dcterms:created xsi:type="dcterms:W3CDTF">2020-05-04T08:09:07Z</dcterms:created>
  <dcterms:modified xsi:type="dcterms:W3CDTF">2020-05-04T08:25:10Z</dcterms:modified>
</cp:coreProperties>
</file>