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32B20-BDA6-4F1B-BCB5-203C3557CA19}" type="datetimeFigureOut">
              <a:rPr lang="tr-TR" smtClean="0"/>
              <a:t>03.07.2017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68493-A468-4587-BDD9-C50D0EDBB20F}"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a:lstStyle/>
          <a:p>
            <a:pPr eaLnBrk="1" hangingPunct="1">
              <a:spcBef>
                <a:spcPct val="0"/>
              </a:spcBef>
            </a:pPr>
            <a:r>
              <a:rPr lang="tr-TR" smtClean="0">
                <a:ea typeface="ＭＳ Ｐゴシック" charset="-128"/>
              </a:rPr>
              <a:t>Aktif kemik rxn ve remodeling alanına spesifik olarak hızla lokalize olur. Fazla radionuclidler bu alanda depolanmadan kandan hızla temizlenir. </a:t>
            </a:r>
          </a:p>
        </p:txBody>
      </p:sp>
      <p:sp>
        <p:nvSpPr>
          <p:cNvPr id="48132" name="3 Slayt Numarası Yer Tutucusu"/>
          <p:cNvSpPr>
            <a:spLocks noGrp="1"/>
          </p:cNvSpPr>
          <p:nvPr>
            <p:ph type="sldNum" sz="quarter" idx="5"/>
          </p:nvPr>
        </p:nvSpPr>
        <p:spPr bwMode="auto">
          <a:noFill/>
          <a:ln>
            <a:miter lim="800000"/>
            <a:headEnd/>
            <a:tailEnd/>
          </a:ln>
        </p:spPr>
        <p:txBody>
          <a:bodyPr/>
          <a:lstStyle/>
          <a:p>
            <a:fld id="{D26F8006-0A9F-4FB7-8350-AE7038C27857}" type="slidenum">
              <a:rPr lang="tr-TR"/>
              <a:pPr/>
              <a:t>18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B9DE1A1-C02F-4728-AA7D-F56D0FE3CCCD}" type="datetimeFigureOut">
              <a:rPr lang="tr-TR" smtClean="0"/>
              <a:t>03.07.2017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39161BF-6F05-4E9A-81AD-242F1459BEC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DE1A1-C02F-4728-AA7D-F56D0FE3CCCD}" type="datetimeFigureOut">
              <a:rPr lang="tr-TR" smtClean="0"/>
              <a:t>03.07.2017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61BF-6F05-4E9A-81AD-242F1459BEC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bwMode="auto">
          <a:xfrm>
            <a:off x="457200" y="274638"/>
            <a:ext cx="7859713" cy="1143000"/>
          </a:xfrm>
        </p:spPr>
        <p:txBody>
          <a:bodyPr>
            <a:normAutofit fontScale="90000"/>
          </a:bodyPr>
          <a:lstStyle/>
          <a:p>
            <a:r>
              <a:rPr lang="tr-TR" b="1" cap="none" smtClean="0">
                <a:solidFill>
                  <a:srgbClr val="E75C01"/>
                </a:solidFill>
                <a:ea typeface="ＭＳ Ｐゴシック" charset="-128"/>
              </a:rPr>
              <a:t>RADYOSİNOVEKTOMİ (eklem içi tedavi)</a:t>
            </a:r>
            <a:endParaRPr lang="tr-TR" cap="none" smtClean="0">
              <a:solidFill>
                <a:srgbClr val="E75C01"/>
              </a:solidFill>
              <a:ea typeface="ＭＳ Ｐゴシック" charset="-128"/>
            </a:endParaRPr>
          </a:p>
        </p:txBody>
      </p:sp>
      <p:sp>
        <p:nvSpPr>
          <p:cNvPr id="22531" name="2 İçerik Yer Tutucusu"/>
          <p:cNvSpPr>
            <a:spLocks noGrp="1"/>
          </p:cNvSpPr>
          <p:nvPr>
            <p:ph sz="quarter" idx="1"/>
          </p:nvPr>
        </p:nvSpPr>
        <p:spPr>
          <a:xfrm>
            <a:off x="457200" y="1600200"/>
            <a:ext cx="7467600" cy="4873625"/>
          </a:xfrm>
        </p:spPr>
        <p:txBody>
          <a:bodyPr/>
          <a:lstStyle/>
          <a:p>
            <a:pPr algn="just"/>
            <a:r>
              <a:rPr lang="tr-TR" sz="1800" b="1" smtClean="0">
                <a:ea typeface="ＭＳ Ｐゴシック" charset="-128"/>
              </a:rPr>
              <a:t>Temel prensip:</a:t>
            </a:r>
            <a:r>
              <a:rPr lang="tr-TR" sz="1800" smtClean="0">
                <a:ea typeface="ＭＳ Ｐゴシック" charset="-128"/>
              </a:rPr>
              <a:t> Radyoaktif maddenin intraartiküler enjeksiyon tekniği ile eklem içi sinovyal alana verilmesi yoluyla sinovyada fibrozis oluşturma esasına dayanmaktadır. </a:t>
            </a:r>
          </a:p>
          <a:p>
            <a:pPr algn="just"/>
            <a:endParaRPr lang="tr-TR" sz="1800" smtClean="0">
              <a:ea typeface="ＭＳ Ｐゴシック" charset="-128"/>
            </a:endParaRPr>
          </a:p>
          <a:p>
            <a:pPr algn="just"/>
            <a:r>
              <a:rPr lang="tr-TR" sz="1800" smtClean="0">
                <a:ea typeface="ＭＳ Ｐゴシック" charset="-128"/>
              </a:rPr>
              <a:t>Sinovyal membranın enflamasyonu ile seyreden romatoid artrit, psöriatik artrit, ankilozan spondilit, sinovit ile birlikte osteoartrit, vilvonodüler sinovit ve hemofilik sinovit başlıca tedavi endikasyonlarını oluşturmaktadır. </a:t>
            </a:r>
          </a:p>
          <a:p>
            <a:endParaRPr lang="tr-TR" sz="1800" smtClean="0">
              <a:ea typeface="ＭＳ Ｐゴシック" charset="-128"/>
            </a:endParaRPr>
          </a:p>
          <a:p>
            <a:r>
              <a:rPr lang="tr-TR" sz="1800" smtClean="0">
                <a:ea typeface="ＭＳ Ｐゴシック" charset="-128"/>
              </a:rPr>
              <a:t>Y-90, Re-186 ve Er-169 yaygın olarak kullanılan radyonüklidlerdir.</a:t>
            </a:r>
          </a:p>
          <a:p>
            <a:endParaRPr lang="tr-TR" sz="1800" smtClean="0">
              <a:ea typeface="ＭＳ Ｐゴシック" charset="-128"/>
            </a:endParaRPr>
          </a:p>
          <a:p>
            <a:endParaRPr lang="tr-TR" sz="1800" smtClean="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İçerik Yer Tutucusu"/>
          <p:cNvSpPr>
            <a:spLocks noGrp="1"/>
          </p:cNvSpPr>
          <p:nvPr>
            <p:ph idx="1"/>
          </p:nvPr>
        </p:nvSpPr>
        <p:spPr>
          <a:xfrm>
            <a:off x="2124075" y="6092825"/>
            <a:ext cx="5616575" cy="465138"/>
          </a:xfrm>
        </p:spPr>
        <p:txBody>
          <a:bodyPr/>
          <a:lstStyle/>
          <a:p>
            <a:pPr>
              <a:buFont typeface="Arial" pitchFamily="34" charset="0"/>
              <a:buNone/>
            </a:pPr>
            <a:r>
              <a:rPr lang="tr-TR" sz="2000" smtClean="0">
                <a:ea typeface="ＭＳ Ｐゴシック" charset="-128"/>
              </a:rPr>
              <a:t>Tedavi sonrası taramada daha fazla odak </a:t>
            </a:r>
          </a:p>
        </p:txBody>
      </p:sp>
      <p:pic>
        <p:nvPicPr>
          <p:cNvPr id="31747" name="Picture 2"/>
          <p:cNvPicPr>
            <a:picLocks noChangeAspect="1" noChangeArrowheads="1"/>
          </p:cNvPicPr>
          <p:nvPr/>
        </p:nvPicPr>
        <p:blipFill>
          <a:blip r:embed="rId2"/>
          <a:srcRect/>
          <a:stretch>
            <a:fillRect/>
          </a:stretch>
        </p:blipFill>
        <p:spPr bwMode="auto">
          <a:xfrm>
            <a:off x="2339975" y="1052513"/>
            <a:ext cx="4691063"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bwMode="auto">
          <a:xfrm>
            <a:off x="468313" y="0"/>
            <a:ext cx="8218487" cy="1143000"/>
          </a:xfrm>
        </p:spPr>
        <p:txBody>
          <a:bodyPr/>
          <a:lstStyle/>
          <a:p>
            <a:r>
              <a:rPr lang="tr-TR" sz="2800" b="1" cap="none" smtClean="0">
                <a:solidFill>
                  <a:srgbClr val="E75C01"/>
                </a:solidFill>
                <a:ea typeface="ＭＳ Ｐゴシック" charset="-128"/>
              </a:rPr>
              <a:t>NÖROENDOKRİN TÜMÖRLERİN TEDAVİSİ</a:t>
            </a:r>
            <a:endParaRPr lang="tr-TR" sz="2800" cap="none" smtClean="0">
              <a:ea typeface="ＭＳ Ｐゴシック" charset="-128"/>
            </a:endParaRPr>
          </a:p>
        </p:txBody>
      </p:sp>
      <p:sp>
        <p:nvSpPr>
          <p:cNvPr id="32771" name="2 İçerik Yer Tutucusu"/>
          <p:cNvSpPr>
            <a:spLocks noGrp="1"/>
          </p:cNvSpPr>
          <p:nvPr>
            <p:ph sz="quarter" idx="1"/>
          </p:nvPr>
        </p:nvSpPr>
        <p:spPr>
          <a:xfrm>
            <a:off x="468313" y="1341438"/>
            <a:ext cx="8135937" cy="4873625"/>
          </a:xfrm>
        </p:spPr>
        <p:txBody>
          <a:bodyPr/>
          <a:lstStyle/>
          <a:p>
            <a:pPr>
              <a:buFont typeface="Wingdings" pitchFamily="2" charset="2"/>
              <a:buNone/>
            </a:pPr>
            <a:r>
              <a:rPr lang="tr-TR" sz="2200" b="1" smtClean="0">
                <a:ea typeface="ＭＳ Ｐゴシック" charset="-128"/>
              </a:rPr>
              <a:t>SOMATOSTATİN RESEPTÖR TEDAVİSİ</a:t>
            </a:r>
            <a:r>
              <a:rPr lang="tr-TR" b="1" smtClean="0">
                <a:ea typeface="ＭＳ Ｐゴシック" charset="-128"/>
              </a:rPr>
              <a:t> </a:t>
            </a:r>
          </a:p>
          <a:p>
            <a:r>
              <a:rPr lang="tr-TR" sz="2200" smtClean="0">
                <a:ea typeface="ＭＳ Ｐゴシック" charset="-128"/>
              </a:rPr>
              <a:t>Nöroendokrin tümörlerin somatostatin reseptörleri içermesi nedeniyle radyonüklid işaretli somatostatin reseptörleri ile hedefe yönelik radyonüklid tedavi yapılabilmektedir. </a:t>
            </a:r>
          </a:p>
          <a:p>
            <a:endParaRPr lang="tr-TR" sz="2200" smtClean="0">
              <a:ea typeface="ＭＳ Ｐゴシック" charset="-128"/>
            </a:endParaRPr>
          </a:p>
          <a:p>
            <a:r>
              <a:rPr lang="tr-TR" sz="2200" smtClean="0">
                <a:ea typeface="ＭＳ Ｐゴシック" charset="-128"/>
              </a:rPr>
              <a:t>Endikasyonları: </a:t>
            </a:r>
          </a:p>
          <a:p>
            <a:pPr lvl="1"/>
            <a:r>
              <a:rPr lang="tr-TR" sz="1800" smtClean="0">
                <a:ea typeface="ＭＳ Ｐゴシック" charset="-128"/>
              </a:rPr>
              <a:t>GEP NET tümörler, feokromasitoma, nöroblastoma, medüller tiroid kanseri ve küçük hücreli akciğer kanseri gibi </a:t>
            </a:r>
            <a:r>
              <a:rPr lang="tr-TR" sz="1800" b="1" smtClean="0">
                <a:ea typeface="ＭＳ Ｐゴシック" charset="-128"/>
              </a:rPr>
              <a:t>nöroendokrin kökenli tümörlerdir.</a:t>
            </a:r>
            <a:r>
              <a:rPr lang="tr-TR" sz="1800" smtClean="0">
                <a:ea typeface="ＭＳ Ｐゴシック" charset="-128"/>
              </a:rPr>
              <a:t> </a:t>
            </a:r>
          </a:p>
          <a:p>
            <a:endParaRPr lang="tr-TR" smtClean="0">
              <a:ea typeface="ＭＳ Ｐゴシック" charset="-128"/>
            </a:endParaRPr>
          </a:p>
          <a:p>
            <a:r>
              <a:rPr lang="tr-TR" sz="2200" smtClean="0">
                <a:ea typeface="ＭＳ Ｐゴシック" charset="-128"/>
              </a:rPr>
              <a:t>Doğal somatostatin plazmada çok hızlı yıkıma uğradığından, somatostatin reseptör 2 alt grubuna bağlanan ve daha dayanıklı olan sentetik analoğu oktreotid kullanılmaktadır.</a:t>
            </a:r>
          </a:p>
          <a:p>
            <a:endParaRPr lang="tr-TR" smtClean="0">
              <a:ea typeface="ＭＳ Ｐゴシック" charset="-128"/>
            </a:endParaRPr>
          </a:p>
          <a:p>
            <a:endParaRPr lang="tr-TR" smtClean="0">
              <a:ea typeface="ＭＳ Ｐゴシック"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sz="quarter" idx="1"/>
          </p:nvPr>
        </p:nvSpPr>
        <p:spPr>
          <a:xfrm>
            <a:off x="323850" y="908050"/>
            <a:ext cx="8208963" cy="5205413"/>
          </a:xfrm>
        </p:spPr>
        <p:txBody>
          <a:bodyPr/>
          <a:lstStyle/>
          <a:p>
            <a:r>
              <a:rPr lang="tr-TR" sz="2200" smtClean="0">
                <a:ea typeface="ＭＳ Ｐゴシック" charset="-128"/>
              </a:rPr>
              <a:t>İlk olarak In-111 ile işaretli oktreotidler Auger elektronları etkisinden yararlanılarak tedavide kullanılmaya başlanmış daha sonra farklı bağlayıcılar (DOTA) aracılığı ile Y-90, Lu-177 ve Re-188 bağlı oktreotid formları kullanıma girmiştir. </a:t>
            </a:r>
          </a:p>
          <a:p>
            <a:endParaRPr lang="tr-TR" sz="2200" smtClean="0">
              <a:ea typeface="ＭＳ Ｐゴシック" charset="-128"/>
            </a:endParaRPr>
          </a:p>
          <a:p>
            <a:r>
              <a:rPr lang="tr-TR" sz="2200" smtClean="0">
                <a:ea typeface="ＭＳ Ｐゴシック" charset="-128"/>
              </a:rPr>
              <a:t>Günümüzde tedavide en yaygın kullanılan ajan Lu-177 DOTA-TATE molekülüdür.</a:t>
            </a:r>
          </a:p>
          <a:p>
            <a:endParaRPr lang="tr-TR" sz="2200" smtClean="0">
              <a:ea typeface="ＭＳ Ｐゴシック" charset="-128"/>
            </a:endParaRPr>
          </a:p>
          <a:p>
            <a:r>
              <a:rPr lang="tr-TR" sz="2200" smtClean="0">
                <a:ea typeface="ＭＳ Ｐゴシック" charset="-128"/>
              </a:rPr>
              <a:t>Hastalarda tedavi öncesi somatostatin reseptör sintigrafisi ile tümörün yeterli oranda reseptör içerdiğinin gösterilmesi ön koşuldur. </a:t>
            </a:r>
          </a:p>
          <a:p>
            <a:endParaRPr lang="tr-TR" sz="2200" smtClean="0">
              <a:ea typeface="ＭＳ Ｐゴシック" charset="-128"/>
            </a:endParaRPr>
          </a:p>
          <a:p>
            <a:r>
              <a:rPr lang="tr-TR" sz="2200" smtClean="0">
                <a:ea typeface="ＭＳ Ｐゴシック" charset="-128"/>
              </a:rPr>
              <a:t>Tedavi toksisitesinin en sık görüldüğü organ böbreklerdir. Bu nedenle böbrek fonksiyonlarının iyi önem taşır.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Başlık"/>
          <p:cNvSpPr>
            <a:spLocks noGrp="1"/>
          </p:cNvSpPr>
          <p:nvPr>
            <p:ph type="title"/>
          </p:nvPr>
        </p:nvSpPr>
        <p:spPr>
          <a:xfrm>
            <a:off x="457200" y="274638"/>
            <a:ext cx="8229600" cy="993775"/>
          </a:xfrm>
        </p:spPr>
        <p:txBody>
          <a:bodyPr/>
          <a:lstStyle/>
          <a:p>
            <a:pPr eaLnBrk="1" hangingPunct="1">
              <a:defRPr/>
            </a:pPr>
            <a:r>
              <a:rPr lang="tr-TR" sz="3200" cap="none" smtClean="0">
                <a:solidFill>
                  <a:srgbClr val="FF0000"/>
                </a:solidFill>
                <a:effectLst>
                  <a:outerShdw blurRad="38100" dist="38100" dir="2700000" algn="tl">
                    <a:srgbClr val="C0C0C0"/>
                  </a:outerShdw>
                </a:effectLst>
                <a:ea typeface="ＭＳ Ｐゴシック" charset="-128"/>
              </a:rPr>
              <a:t>Pankreas NET, 4 doz Lu-177 DOTATATE </a:t>
            </a:r>
          </a:p>
        </p:txBody>
      </p:sp>
      <p:sp>
        <p:nvSpPr>
          <p:cNvPr id="34819" name="6 Metin Yer Tutucusu"/>
          <p:cNvSpPr>
            <a:spLocks noGrp="1"/>
          </p:cNvSpPr>
          <p:nvPr>
            <p:ph type="body" idx="1"/>
          </p:nvPr>
        </p:nvSpPr>
        <p:spPr>
          <a:xfrm>
            <a:off x="755650" y="6021388"/>
            <a:ext cx="4040188" cy="639762"/>
          </a:xfrm>
        </p:spPr>
        <p:txBody>
          <a:bodyPr/>
          <a:lstStyle/>
          <a:p>
            <a:pPr eaLnBrk="1" hangingPunct="1"/>
            <a:r>
              <a:rPr lang="tr-TR" smtClean="0">
                <a:latin typeface="Calibri" pitchFamily="34" charset="0"/>
                <a:ea typeface="ＭＳ Ｐゴシック" charset="-128"/>
              </a:rPr>
              <a:t>            Temmuz 2012</a:t>
            </a:r>
          </a:p>
        </p:txBody>
      </p:sp>
      <p:sp>
        <p:nvSpPr>
          <p:cNvPr id="34820" name="8 Metin Yer Tutucusu"/>
          <p:cNvSpPr>
            <a:spLocks noGrp="1"/>
          </p:cNvSpPr>
          <p:nvPr>
            <p:ph type="body" sz="quarter" idx="3"/>
          </p:nvPr>
        </p:nvSpPr>
        <p:spPr>
          <a:xfrm>
            <a:off x="4787900" y="6021388"/>
            <a:ext cx="4041775" cy="639762"/>
          </a:xfrm>
        </p:spPr>
        <p:txBody>
          <a:bodyPr/>
          <a:lstStyle/>
          <a:p>
            <a:pPr eaLnBrk="1" hangingPunct="1"/>
            <a:r>
              <a:rPr lang="tr-TR" smtClean="0">
                <a:latin typeface="Calibri" pitchFamily="34" charset="0"/>
                <a:ea typeface="ＭＳ Ｐゴシック" charset="-128"/>
              </a:rPr>
              <a:t>               Kasım 2012</a:t>
            </a:r>
          </a:p>
        </p:txBody>
      </p:sp>
      <p:pic>
        <p:nvPicPr>
          <p:cNvPr id="34821" name="Picture 2"/>
          <p:cNvPicPr>
            <a:picLocks noGrp="1" noChangeAspect="1" noChangeArrowheads="1"/>
          </p:cNvPicPr>
          <p:nvPr>
            <p:ph sz="half" idx="2"/>
          </p:nvPr>
        </p:nvPicPr>
        <p:blipFill>
          <a:blip r:embed="rId2"/>
          <a:srcRect/>
          <a:stretch>
            <a:fillRect/>
          </a:stretch>
        </p:blipFill>
        <p:spPr>
          <a:xfrm>
            <a:off x="900113" y="1412875"/>
            <a:ext cx="3240087" cy="4608513"/>
          </a:xfrm>
          <a:noFill/>
        </p:spPr>
      </p:pic>
      <p:pic>
        <p:nvPicPr>
          <p:cNvPr id="34822" name="Picture 3"/>
          <p:cNvPicPr>
            <a:picLocks noGrp="1" noChangeAspect="1" noChangeArrowheads="1"/>
          </p:cNvPicPr>
          <p:nvPr>
            <p:ph sz="quarter" idx="4"/>
          </p:nvPr>
        </p:nvPicPr>
        <p:blipFill>
          <a:blip r:embed="rId3"/>
          <a:srcRect/>
          <a:stretch>
            <a:fillRect/>
          </a:stretch>
        </p:blipFill>
        <p:spPr>
          <a:xfrm>
            <a:off x="5076825" y="1341438"/>
            <a:ext cx="3068638" cy="4679950"/>
          </a:xfrm>
          <a:noFill/>
        </p:spPr>
      </p:pic>
      <p:sp>
        <p:nvSpPr>
          <p:cNvPr id="7" name="6 Şeritli Sağ Ok"/>
          <p:cNvSpPr/>
          <p:nvPr/>
        </p:nvSpPr>
        <p:spPr>
          <a:xfrm rot="2200720">
            <a:off x="1028700" y="1873250"/>
            <a:ext cx="360363" cy="714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7 Şeritli Sağ Ok"/>
          <p:cNvSpPr/>
          <p:nvPr/>
        </p:nvSpPr>
        <p:spPr>
          <a:xfrm rot="2200720">
            <a:off x="1173163" y="2952750"/>
            <a:ext cx="360362" cy="730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Şeritli Sağ Ok"/>
          <p:cNvSpPr/>
          <p:nvPr/>
        </p:nvSpPr>
        <p:spPr>
          <a:xfrm rot="2200720">
            <a:off x="5349875" y="2881313"/>
            <a:ext cx="360363" cy="714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Şeritli Sağ Ok"/>
          <p:cNvSpPr/>
          <p:nvPr/>
        </p:nvSpPr>
        <p:spPr>
          <a:xfrm rot="2200720">
            <a:off x="5205413" y="1801813"/>
            <a:ext cx="360362" cy="714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p:txBody>
          <a:bodyPr/>
          <a:lstStyle/>
          <a:p>
            <a:pPr eaLnBrk="1" hangingPunct="1">
              <a:defRPr/>
            </a:pPr>
            <a:r>
              <a:rPr lang="tr-TR" sz="3200" dirty="0" smtClean="0">
                <a:solidFill>
                  <a:srgbClr val="FF0000"/>
                </a:solidFill>
                <a:effectLst>
                  <a:outerShdw blurRad="38100" dist="38100" dir="2700000" algn="tl">
                    <a:srgbClr val="000000">
                      <a:alpha val="43137"/>
                    </a:srgbClr>
                  </a:outerShdw>
                </a:effectLst>
                <a:ea typeface="+mj-ea"/>
              </a:rPr>
              <a:t>Pankreas NET, 4 doz Lu-177 DOTATATE </a:t>
            </a:r>
            <a:endParaRPr lang="tr-TR" sz="3200" dirty="0" smtClean="0">
              <a:ea typeface="+mj-ea"/>
            </a:endParaRPr>
          </a:p>
        </p:txBody>
      </p:sp>
      <p:sp>
        <p:nvSpPr>
          <p:cNvPr id="35843" name="2 Metin Yer Tutucusu"/>
          <p:cNvSpPr>
            <a:spLocks noGrp="1"/>
          </p:cNvSpPr>
          <p:nvPr>
            <p:ph type="body" idx="1"/>
          </p:nvPr>
        </p:nvSpPr>
        <p:spPr>
          <a:xfrm>
            <a:off x="395288" y="5949950"/>
            <a:ext cx="4040187" cy="639763"/>
          </a:xfrm>
        </p:spPr>
        <p:txBody>
          <a:bodyPr/>
          <a:lstStyle/>
          <a:p>
            <a:pPr eaLnBrk="1" hangingPunct="1"/>
            <a:r>
              <a:rPr lang="tr-TR" smtClean="0">
                <a:latin typeface="Calibri" pitchFamily="34" charset="0"/>
                <a:ea typeface="ＭＳ Ｐゴシック" charset="-128"/>
              </a:rPr>
              <a:t>        Temmuz 2012</a:t>
            </a:r>
          </a:p>
        </p:txBody>
      </p:sp>
      <p:sp>
        <p:nvSpPr>
          <p:cNvPr id="35844" name="4 Metin Yer Tutucusu"/>
          <p:cNvSpPr>
            <a:spLocks noGrp="1"/>
          </p:cNvSpPr>
          <p:nvPr>
            <p:ph type="body" sz="quarter" idx="3"/>
          </p:nvPr>
        </p:nvSpPr>
        <p:spPr>
          <a:xfrm>
            <a:off x="4643438" y="5949950"/>
            <a:ext cx="4041775" cy="639763"/>
          </a:xfrm>
        </p:spPr>
        <p:txBody>
          <a:bodyPr/>
          <a:lstStyle/>
          <a:p>
            <a:pPr eaLnBrk="1" hangingPunct="1"/>
            <a:r>
              <a:rPr lang="tr-TR" smtClean="0">
                <a:latin typeface="Calibri" pitchFamily="34" charset="0"/>
                <a:ea typeface="ＭＳ Ｐゴシック" charset="-128"/>
              </a:rPr>
              <a:t>              Şubat 2013</a:t>
            </a:r>
          </a:p>
        </p:txBody>
      </p:sp>
      <p:pic>
        <p:nvPicPr>
          <p:cNvPr id="35845" name="Picture 3"/>
          <p:cNvPicPr>
            <a:picLocks noGrp="1" noChangeAspect="1" noChangeArrowheads="1"/>
          </p:cNvPicPr>
          <p:nvPr>
            <p:ph sz="half" idx="2"/>
          </p:nvPr>
        </p:nvPicPr>
        <p:blipFill>
          <a:blip r:embed="rId2"/>
          <a:srcRect/>
          <a:stretch>
            <a:fillRect/>
          </a:stretch>
        </p:blipFill>
        <p:spPr>
          <a:xfrm>
            <a:off x="611188" y="1700213"/>
            <a:ext cx="3802062" cy="3951287"/>
          </a:xfrm>
          <a:noFill/>
        </p:spPr>
      </p:pic>
      <p:pic>
        <p:nvPicPr>
          <p:cNvPr id="35846" name="Picture 4"/>
          <p:cNvPicPr>
            <a:picLocks noGrp="1" noChangeAspect="1" noChangeArrowheads="1"/>
          </p:cNvPicPr>
          <p:nvPr>
            <p:ph sz="quarter" idx="4"/>
          </p:nvPr>
        </p:nvPicPr>
        <p:blipFill>
          <a:blip r:embed="rId3"/>
          <a:srcRect/>
          <a:stretch>
            <a:fillRect/>
          </a:stretch>
        </p:blipFill>
        <p:spPr>
          <a:xfrm>
            <a:off x="4787900" y="1700213"/>
            <a:ext cx="3770313" cy="3951287"/>
          </a:xfrm>
          <a:noFill/>
        </p:spPr>
      </p:pic>
      <p:sp>
        <p:nvSpPr>
          <p:cNvPr id="8" name="7 Şeritli Sağ Ok"/>
          <p:cNvSpPr/>
          <p:nvPr/>
        </p:nvSpPr>
        <p:spPr>
          <a:xfrm rot="7320965">
            <a:off x="8035131" y="2416969"/>
            <a:ext cx="360363" cy="730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Şeritli Sağ Ok"/>
          <p:cNvSpPr/>
          <p:nvPr/>
        </p:nvSpPr>
        <p:spPr>
          <a:xfrm rot="7641661">
            <a:off x="3858420" y="2345531"/>
            <a:ext cx="360362" cy="730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bwMode="auto">
          <a:xfrm>
            <a:off x="468313" y="0"/>
            <a:ext cx="7467600" cy="1143000"/>
          </a:xfrm>
        </p:spPr>
        <p:txBody>
          <a:bodyPr/>
          <a:lstStyle/>
          <a:p>
            <a:r>
              <a:rPr lang="tr-TR" b="1" cap="none" smtClean="0">
                <a:solidFill>
                  <a:srgbClr val="E75C01"/>
                </a:solidFill>
                <a:ea typeface="ＭＳ Ｐゴシック" charset="-128"/>
              </a:rPr>
              <a:t>RADYOİMMÜNOTERAPİ</a:t>
            </a:r>
            <a:endParaRPr lang="tr-TR" cap="none" smtClean="0">
              <a:solidFill>
                <a:srgbClr val="E75C01"/>
              </a:solidFill>
              <a:ea typeface="ＭＳ Ｐゴシック" charset="-128"/>
            </a:endParaRPr>
          </a:p>
        </p:txBody>
      </p:sp>
      <p:sp>
        <p:nvSpPr>
          <p:cNvPr id="36867" name="2 İçerik Yer Tutucusu"/>
          <p:cNvSpPr>
            <a:spLocks noGrp="1"/>
          </p:cNvSpPr>
          <p:nvPr>
            <p:ph sz="quarter" idx="1"/>
          </p:nvPr>
        </p:nvSpPr>
        <p:spPr>
          <a:xfrm>
            <a:off x="539750" y="1557338"/>
            <a:ext cx="7467600" cy="4873625"/>
          </a:xfrm>
        </p:spPr>
        <p:txBody>
          <a:bodyPr/>
          <a:lstStyle/>
          <a:p>
            <a:r>
              <a:rPr lang="tr-TR" sz="2000" smtClean="0">
                <a:ea typeface="ＭＳ Ｐゴシック" charset="-128"/>
              </a:rPr>
              <a:t>Tümör dokusuna spesifik monoklonal antikorlar ile bağlı radyoaktif madde aracılığı ile yapılan tedavi yöntemidir. </a:t>
            </a:r>
          </a:p>
          <a:p>
            <a:endParaRPr lang="tr-TR" sz="2000" smtClean="0">
              <a:ea typeface="ＭＳ Ｐゴシック" charset="-128"/>
            </a:endParaRPr>
          </a:p>
          <a:p>
            <a:r>
              <a:rPr lang="tr-TR" sz="2000" smtClean="0">
                <a:ea typeface="ＭＳ Ｐゴシック" charset="-128"/>
              </a:rPr>
              <a:t>Konvansiyonel radyoterapi ile karşılaştırıldığında RT</a:t>
            </a:r>
            <a:r>
              <a:rPr lang="ja-JP" altLang="tr-TR" sz="2000" smtClean="0">
                <a:ea typeface="ＭＳ Ｐゴシック" charset="-128"/>
              </a:rPr>
              <a:t>’</a:t>
            </a:r>
            <a:r>
              <a:rPr lang="tr-TR" altLang="ja-JP" sz="2000" smtClean="0">
                <a:ea typeface="ＭＳ Ｐゴシック" charset="-128"/>
              </a:rPr>
              <a:t>de aralıklı olarak kısa sürede oldukça yüksek dozlar uygulanırken, radyoimmünoterapide daha düşük dozlarda kesintisiz radyasyon tedavi etkinliği sağlanmaktadır </a:t>
            </a:r>
          </a:p>
          <a:p>
            <a:endParaRPr lang="tr-TR" sz="2000" smtClean="0">
              <a:ea typeface="ＭＳ Ｐゴシック" charset="-128"/>
            </a:endParaRPr>
          </a:p>
          <a:p>
            <a:r>
              <a:rPr lang="tr-TR" sz="2000" smtClean="0">
                <a:ea typeface="ＭＳ Ｐゴシック" charset="-128"/>
              </a:rPr>
              <a:t>Radyoaktif olarak işaretlenmiş anti-CD20 monoklonal antikorları Y-90 veya I-131 ile işaretlenir. </a:t>
            </a:r>
          </a:p>
          <a:p>
            <a:endParaRPr lang="tr-TR" sz="2000" smtClean="0">
              <a:ea typeface="ＭＳ Ｐゴシック" charset="-128"/>
            </a:endParaRPr>
          </a:p>
          <a:p>
            <a:r>
              <a:rPr lang="tr-TR" sz="2000" smtClean="0">
                <a:ea typeface="ＭＳ Ｐゴシック" charset="-128"/>
              </a:rPr>
              <a:t>En sık kullanım alanı tekrarlayan ya da tedaviye dirençli, CD20 pozitif indolent Bhücre NHL</a:t>
            </a:r>
            <a:r>
              <a:rPr lang="ja-JP" altLang="tr-TR" sz="2000" smtClean="0">
                <a:ea typeface="ＭＳ Ｐゴシック" charset="-128"/>
              </a:rPr>
              <a:t>’</a:t>
            </a:r>
            <a:r>
              <a:rPr lang="tr-TR" altLang="ja-JP" sz="2000" smtClean="0">
                <a:ea typeface="ＭＳ Ｐゴシック" charset="-128"/>
              </a:rPr>
              <a:t>lı hastalardır</a:t>
            </a:r>
            <a:r>
              <a:rPr lang="tr-TR" altLang="ja-JP" smtClean="0">
                <a:ea typeface="ＭＳ Ｐゴシック" charset="-128"/>
              </a:rPr>
              <a:t>. </a:t>
            </a:r>
            <a:endParaRPr lang="tr-TR" smtClean="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Grp="1" noChangeAspect="1" noChangeArrowheads="1"/>
          </p:cNvPicPr>
          <p:nvPr>
            <p:ph sz="quarter" idx="2"/>
          </p:nvPr>
        </p:nvPicPr>
        <p:blipFill>
          <a:blip r:embed="rId2"/>
          <a:srcRect/>
          <a:stretch>
            <a:fillRect/>
          </a:stretch>
        </p:blipFill>
        <p:spPr>
          <a:xfrm>
            <a:off x="1116013" y="1773238"/>
            <a:ext cx="2232025" cy="3641725"/>
          </a:xfrm>
          <a:noFill/>
        </p:spPr>
      </p:pic>
      <p:pic>
        <p:nvPicPr>
          <p:cNvPr id="37891" name="Picture 4"/>
          <p:cNvPicPr>
            <a:picLocks noGrp="1" noChangeAspect="1" noChangeArrowheads="1"/>
          </p:cNvPicPr>
          <p:nvPr>
            <p:ph sz="quarter" idx="4"/>
          </p:nvPr>
        </p:nvPicPr>
        <p:blipFill>
          <a:blip r:embed="rId3"/>
          <a:srcRect/>
          <a:stretch>
            <a:fillRect/>
          </a:stretch>
        </p:blipFill>
        <p:spPr>
          <a:xfrm>
            <a:off x="5148263" y="1773238"/>
            <a:ext cx="2160587" cy="3671887"/>
          </a:xfrm>
          <a:noFill/>
        </p:spPr>
      </p:pic>
      <p:sp>
        <p:nvSpPr>
          <p:cNvPr id="37892" name="10 Metin Yer Tutucusu"/>
          <p:cNvSpPr>
            <a:spLocks noGrp="1"/>
          </p:cNvSpPr>
          <p:nvPr>
            <p:ph type="body" sz="quarter" idx="1"/>
          </p:nvPr>
        </p:nvSpPr>
        <p:spPr>
          <a:xfrm>
            <a:off x="395288" y="836613"/>
            <a:ext cx="3657600" cy="658812"/>
          </a:xfrm>
        </p:spPr>
        <p:txBody>
          <a:bodyPr/>
          <a:lstStyle/>
          <a:p>
            <a:pPr algn="ctr"/>
            <a:r>
              <a:rPr lang="tr-TR" smtClean="0">
                <a:solidFill>
                  <a:schemeClr val="tx1"/>
                </a:solidFill>
                <a:ea typeface="ＭＳ Ｐゴシック" charset="-128"/>
              </a:rPr>
              <a:t>Tedavi öncesi</a:t>
            </a:r>
          </a:p>
        </p:txBody>
      </p:sp>
      <p:sp>
        <p:nvSpPr>
          <p:cNvPr id="37893" name="11 Metin Yer Tutucusu"/>
          <p:cNvSpPr>
            <a:spLocks noGrp="1"/>
          </p:cNvSpPr>
          <p:nvPr>
            <p:ph type="body" sz="quarter" idx="3"/>
          </p:nvPr>
        </p:nvSpPr>
        <p:spPr>
          <a:xfrm>
            <a:off x="4427538" y="836613"/>
            <a:ext cx="3657600" cy="658812"/>
          </a:xfrm>
        </p:spPr>
        <p:txBody>
          <a:bodyPr/>
          <a:lstStyle/>
          <a:p>
            <a:pPr algn="ctr"/>
            <a:r>
              <a:rPr lang="tr-TR" smtClean="0">
                <a:solidFill>
                  <a:schemeClr val="tx1"/>
                </a:solidFill>
                <a:ea typeface="ＭＳ Ｐゴシック" charset="-128"/>
              </a:rPr>
              <a:t>Tedavi sonrası</a:t>
            </a:r>
          </a:p>
        </p:txBody>
      </p:sp>
      <p:sp>
        <p:nvSpPr>
          <p:cNvPr id="37894" name="12 Dikdörtgen"/>
          <p:cNvSpPr>
            <a:spLocks noChangeArrowheads="1"/>
          </p:cNvSpPr>
          <p:nvPr/>
        </p:nvSpPr>
        <p:spPr bwMode="auto">
          <a:xfrm>
            <a:off x="755650" y="5780088"/>
            <a:ext cx="7597775" cy="1077912"/>
          </a:xfrm>
          <a:prstGeom prst="rect">
            <a:avLst/>
          </a:prstGeom>
          <a:noFill/>
          <a:ln w="9525">
            <a:noFill/>
            <a:miter lim="800000"/>
            <a:headEnd/>
            <a:tailEnd/>
          </a:ln>
        </p:spPr>
        <p:txBody>
          <a:bodyPr>
            <a:spAutoFit/>
          </a:bodyPr>
          <a:lstStyle/>
          <a:p>
            <a:pPr algn="just"/>
            <a:r>
              <a:rPr lang="tr-TR" sz="1600"/>
              <a:t>Tedaviye refrakter folliküler tip NHL tanısı ile izlenen hastanın tedavi öncesi </a:t>
            </a:r>
          </a:p>
          <a:p>
            <a:pPr algn="just"/>
            <a:r>
              <a:rPr lang="tr-TR" sz="1600"/>
              <a:t>FDG PET/BT çalışmasında servikal, mediastinal ve inguinal lenfatik zincirde</a:t>
            </a:r>
          </a:p>
          <a:p>
            <a:pPr algn="just"/>
            <a:r>
              <a:rPr lang="tr-TR" sz="1600"/>
              <a:t>izlenen metastatik lenf nodlarının radyoimmünoterapiden 3 ay sonra yapılan </a:t>
            </a:r>
          </a:p>
          <a:p>
            <a:pPr algn="just"/>
            <a:r>
              <a:rPr lang="tr-TR" sz="1600"/>
              <a:t>PET çalışmasında tamamen ortadan kaybolduğu izlenmektedir.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bwMode="auto">
          <a:xfrm>
            <a:off x="457200" y="274638"/>
            <a:ext cx="8291513" cy="1143000"/>
          </a:xfrm>
        </p:spPr>
        <p:txBody>
          <a:bodyPr/>
          <a:lstStyle/>
          <a:p>
            <a:r>
              <a:rPr lang="tr-TR" sz="2800" b="1" cap="none" smtClean="0">
                <a:solidFill>
                  <a:srgbClr val="E75C01"/>
                </a:solidFill>
                <a:ea typeface="ＭＳ Ｐゴシック" charset="-128"/>
              </a:rPr>
              <a:t>AĞRILI KEMİK METASTAZLARININ PALYATİF TEDAVİSİ</a:t>
            </a:r>
            <a:endParaRPr lang="tr-TR" sz="2800" cap="none" smtClean="0">
              <a:solidFill>
                <a:srgbClr val="E75C01"/>
              </a:solidFill>
              <a:ea typeface="ＭＳ Ｐゴシック" charset="-128"/>
            </a:endParaRPr>
          </a:p>
        </p:txBody>
      </p:sp>
      <p:sp>
        <p:nvSpPr>
          <p:cNvPr id="38915" name="2 İçerik Yer Tutucusu"/>
          <p:cNvSpPr>
            <a:spLocks noGrp="1"/>
          </p:cNvSpPr>
          <p:nvPr>
            <p:ph sz="quarter" idx="1"/>
          </p:nvPr>
        </p:nvSpPr>
        <p:spPr>
          <a:xfrm>
            <a:off x="323850" y="1557338"/>
            <a:ext cx="8507413" cy="4873625"/>
          </a:xfrm>
        </p:spPr>
        <p:txBody>
          <a:bodyPr/>
          <a:lstStyle/>
          <a:p>
            <a:pPr>
              <a:spcBef>
                <a:spcPct val="0"/>
              </a:spcBef>
            </a:pPr>
            <a:r>
              <a:rPr lang="tr-TR" smtClean="0">
                <a:ea typeface="ＭＳ Ｐゴシック" charset="-128"/>
              </a:rPr>
              <a:t>Refrakter ağrıya neden olan kemik metastazlarının tedavisinde alternatif bir yöntemdir</a:t>
            </a:r>
          </a:p>
          <a:p>
            <a:pPr>
              <a:spcBef>
                <a:spcPct val="0"/>
              </a:spcBef>
            </a:pPr>
            <a:endParaRPr lang="tr-TR" smtClean="0">
              <a:ea typeface="ＭＳ Ｐゴシック" charset="-128"/>
            </a:endParaRPr>
          </a:p>
          <a:p>
            <a:pPr>
              <a:spcBef>
                <a:spcPct val="0"/>
              </a:spcBef>
            </a:pPr>
            <a:r>
              <a:rPr lang="tr-TR" smtClean="0">
                <a:ea typeface="ＭＳ Ｐゴシック" charset="-128"/>
              </a:rPr>
              <a:t>Kemik dokusundaki tutulumu osteoblastik aktivite ile ilişkili olduğundan osteoblastik kemik metastazlarının sık görüldüğü kanser tiplerinde (meme ve prostat gibi) kullanılmaktadır.</a:t>
            </a:r>
          </a:p>
          <a:p>
            <a:pPr>
              <a:spcBef>
                <a:spcPct val="0"/>
              </a:spcBef>
            </a:pPr>
            <a:endParaRPr lang="tr-TR" smtClean="0">
              <a:ea typeface="ＭＳ Ｐゴシック" charset="-128"/>
            </a:endParaRPr>
          </a:p>
          <a:p>
            <a:pPr>
              <a:spcBef>
                <a:spcPct val="0"/>
              </a:spcBef>
            </a:pPr>
            <a:r>
              <a:rPr lang="tr-TR" smtClean="0">
                <a:ea typeface="ＭＳ Ｐゴシック" charset="-128"/>
              </a:rPr>
              <a:t>Prensip; </a:t>
            </a:r>
          </a:p>
          <a:p>
            <a:pPr marL="742950" lvl="2" indent="-342900">
              <a:spcBef>
                <a:spcPct val="0"/>
              </a:spcBef>
            </a:pPr>
            <a:r>
              <a:rPr lang="tr-TR" sz="1800" smtClean="0">
                <a:ea typeface="ＭＳ Ｐゴシック" charset="-128"/>
              </a:rPr>
              <a:t>osteoblastik aktivite artışı olan alanda spesifik tutulum ve uzamış retansiyondur  </a:t>
            </a:r>
          </a:p>
          <a:p>
            <a:pPr>
              <a:spcBef>
                <a:spcPct val="0"/>
              </a:spcBef>
            </a:pPr>
            <a:endParaRPr lang="tr-TR" smtClean="0">
              <a:ea typeface="ＭＳ Ｐゴシック" charset="-128"/>
            </a:endParaRPr>
          </a:p>
          <a:p>
            <a:pPr>
              <a:spcBef>
                <a:spcPct val="0"/>
              </a:spcBef>
            </a:pPr>
            <a:r>
              <a:rPr lang="tr-TR" smtClean="0">
                <a:ea typeface="ＭＳ Ｐゴシック" charset="-128"/>
              </a:rPr>
              <a:t>Osteoblastik karakterde kemik metastazlarının varlığı ve dağılımı </a:t>
            </a:r>
            <a:r>
              <a:rPr lang="tr-TR" u="sng" smtClean="0">
                <a:ea typeface="ＭＳ Ｐゴシック" charset="-128"/>
              </a:rPr>
              <a:t>kemik sintigrafisi</a:t>
            </a:r>
            <a:r>
              <a:rPr lang="tr-TR" smtClean="0">
                <a:ea typeface="ＭＳ Ｐゴシック" charset="-128"/>
              </a:rPr>
              <a:t> ile belirlenir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bwMode="auto">
          <a:xfrm>
            <a:off x="468313" y="549275"/>
            <a:ext cx="8229600" cy="1143000"/>
          </a:xfrm>
        </p:spPr>
        <p:txBody>
          <a:bodyPr/>
          <a:lstStyle/>
          <a:p>
            <a:r>
              <a:rPr lang="tr-TR" sz="3600" b="1" cap="none" smtClean="0">
                <a:solidFill>
                  <a:srgbClr val="E75C01"/>
                </a:solidFill>
                <a:ea typeface="ＭＳ Ｐゴシック" charset="-128"/>
              </a:rPr>
              <a:t>Avantajları</a:t>
            </a:r>
          </a:p>
        </p:txBody>
      </p:sp>
      <p:sp>
        <p:nvSpPr>
          <p:cNvPr id="39939" name="2 İçerik Yer Tutucusu"/>
          <p:cNvSpPr>
            <a:spLocks noGrp="1"/>
          </p:cNvSpPr>
          <p:nvPr>
            <p:ph idx="1"/>
          </p:nvPr>
        </p:nvSpPr>
        <p:spPr>
          <a:xfrm>
            <a:off x="468313" y="1412875"/>
            <a:ext cx="8229600" cy="4525963"/>
          </a:xfrm>
        </p:spPr>
        <p:txBody>
          <a:bodyPr/>
          <a:lstStyle/>
          <a:p>
            <a:endParaRPr lang="tr-TR" smtClean="0">
              <a:ea typeface="ＭＳ Ｐゴシック" charset="-128"/>
            </a:endParaRPr>
          </a:p>
          <a:p>
            <a:r>
              <a:rPr lang="tr-TR" sz="2800" smtClean="0">
                <a:ea typeface="ＭＳ Ｐゴシック" charset="-128"/>
              </a:rPr>
              <a:t>Spesifik lokalizasyon </a:t>
            </a:r>
          </a:p>
          <a:p>
            <a:r>
              <a:rPr lang="tr-TR" sz="2800" smtClean="0">
                <a:ea typeface="ＭＳ Ｐゴシック" charset="-128"/>
              </a:rPr>
              <a:t>Multipl odakta etki</a:t>
            </a:r>
          </a:p>
          <a:p>
            <a:r>
              <a:rPr lang="tr-TR" sz="2800" smtClean="0">
                <a:ea typeface="ＭＳ Ｐゴシック" charset="-128"/>
              </a:rPr>
              <a:t>Metastatik hastalığın erken safhasında olası terapötik etki </a:t>
            </a:r>
          </a:p>
          <a:p>
            <a:r>
              <a:rPr lang="tr-TR" sz="2800" smtClean="0">
                <a:ea typeface="ＭＳ Ｐゴシック" charset="-128"/>
              </a:rPr>
              <a:t>Uygulama kolaylığı</a:t>
            </a:r>
          </a:p>
          <a:p>
            <a:r>
              <a:rPr lang="tr-TR" sz="2800" smtClean="0">
                <a:ea typeface="ＭＳ Ｐゴシック" charset="-128"/>
              </a:rPr>
              <a:t>Tekrarlanabilirliği</a:t>
            </a:r>
          </a:p>
          <a:p>
            <a:r>
              <a:rPr lang="tr-TR" sz="2800" smtClean="0">
                <a:ea typeface="ＭＳ Ｐゴシック" charset="-128"/>
              </a:rPr>
              <a:t>Diğer tedavilerle birlikte kullanılabilmesi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a:spLocks noGrp="1"/>
          </p:cNvSpPr>
          <p:nvPr>
            <p:ph sz="quarter" idx="1"/>
          </p:nvPr>
        </p:nvSpPr>
        <p:spPr>
          <a:xfrm>
            <a:off x="468313" y="1341438"/>
            <a:ext cx="8207375" cy="4873625"/>
          </a:xfrm>
        </p:spPr>
        <p:txBody>
          <a:bodyPr/>
          <a:lstStyle/>
          <a:p>
            <a:r>
              <a:rPr lang="tr-TR" smtClean="0">
                <a:ea typeface="ＭＳ Ｐゴシック" charset="-128"/>
              </a:rPr>
              <a:t>Tedavide yaygın olarak kullanılan radyofarmasötikler</a:t>
            </a:r>
          </a:p>
          <a:p>
            <a:pPr lvl="1"/>
            <a:r>
              <a:rPr lang="tr-TR" i="1" smtClean="0">
                <a:ea typeface="ＭＳ Ｐゴシック" charset="-128"/>
              </a:rPr>
              <a:t>Bifosfonat bileşikleri </a:t>
            </a:r>
            <a:r>
              <a:rPr lang="tr-TR" smtClean="0">
                <a:ea typeface="ＭＳ Ｐゴシック" charset="-128"/>
              </a:rPr>
              <a:t>(</a:t>
            </a:r>
            <a:r>
              <a:rPr lang="tr-TR" sz="1800" smtClean="0">
                <a:ea typeface="ＭＳ Ｐゴシック" charset="-128"/>
              </a:rPr>
              <a:t>Re-186 HEDP ve Sm-153-EDTMP gibi</a:t>
            </a:r>
            <a:r>
              <a:rPr lang="tr-TR" smtClean="0">
                <a:ea typeface="ＭＳ Ｐゴシック" charset="-128"/>
              </a:rPr>
              <a:t>)</a:t>
            </a:r>
          </a:p>
          <a:p>
            <a:pPr lvl="1"/>
            <a:r>
              <a:rPr lang="tr-TR" i="1" smtClean="0">
                <a:ea typeface="ＭＳ Ｐゴシック" charset="-128"/>
              </a:rPr>
              <a:t>Kalsiyum analogları (</a:t>
            </a:r>
            <a:r>
              <a:rPr lang="tr-TR" smtClean="0">
                <a:ea typeface="ＭＳ Ｐゴシック" charset="-128"/>
              </a:rPr>
              <a:t>Stronsiyum (Sr-89)) sayılabilir.</a:t>
            </a:r>
          </a:p>
          <a:p>
            <a:endParaRPr lang="tr-TR" smtClean="0">
              <a:ea typeface="ＭＳ Ｐゴシック" charset="-128"/>
            </a:endParaRPr>
          </a:p>
          <a:p>
            <a:r>
              <a:rPr lang="tr-TR" smtClean="0">
                <a:ea typeface="ＭＳ Ｐゴシック" charset="-128"/>
              </a:rPr>
              <a:t>Tedavi etkinliği ilk bir hafta içerisinde başlamakta ve 2-6 ay sürmektedir. </a:t>
            </a:r>
          </a:p>
          <a:p>
            <a:r>
              <a:rPr lang="tr-TR" smtClean="0">
                <a:ea typeface="ＭＳ Ｐゴシック" charset="-128"/>
              </a:rPr>
              <a:t>Kolay tolere edilen ve ayaktan uygulanan bir tedavi yöntemi olması avantajdır.</a:t>
            </a:r>
          </a:p>
          <a:p>
            <a:r>
              <a:rPr lang="tr-TR" smtClean="0">
                <a:ea typeface="ＭＳ Ｐゴシック" charset="-128"/>
              </a:rPr>
              <a:t>Erken dönemde ağrı semptomunda hafif dereceli şiddetlenme, tedaviden sonraki 4-6 hafta içerisinde geçici myelosupresyon yan etkileri arasında sayılabilir.</a:t>
            </a:r>
          </a:p>
          <a:p>
            <a:pPr>
              <a:buFont typeface="Wingdings" pitchFamily="2" charset="2"/>
              <a:buNone/>
            </a:pPr>
            <a:endParaRPr lang="tr-TR" smtClean="0">
              <a:ea typeface="ＭＳ Ｐゴシック" charset="-128"/>
            </a:endParaRPr>
          </a:p>
          <a:p>
            <a:endParaRPr lang="tr-TR" smtClean="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İçerik Yer Tutucusu"/>
          <p:cNvSpPr>
            <a:spLocks noGrp="1"/>
          </p:cNvSpPr>
          <p:nvPr>
            <p:ph sz="quarter" idx="1"/>
          </p:nvPr>
        </p:nvSpPr>
        <p:spPr>
          <a:xfrm>
            <a:off x="323850" y="5589588"/>
            <a:ext cx="7777163" cy="884237"/>
          </a:xfrm>
        </p:spPr>
        <p:txBody>
          <a:bodyPr/>
          <a:lstStyle/>
          <a:p>
            <a:pPr algn="just">
              <a:buFont typeface="Wingdings" pitchFamily="2" charset="2"/>
              <a:buNone/>
            </a:pPr>
            <a:r>
              <a:rPr lang="tr-TR" sz="1600" smtClean="0">
                <a:ea typeface="ＭＳ Ｐゴシック" charset="-128"/>
              </a:rPr>
              <a:t>	Diz eklemine radyosinovektomi tedavisi yapılan hastanın tedaviden 2 ve 48 saat sonra alınan tüm vücut görüntülerinde radyofarmasötiğin (Y-90 sitrat kolloid) diz ekleminde homojen dağılım gösterdiği ve ekstraartiküler kaçış olmadığı görülmektedir</a:t>
            </a:r>
          </a:p>
        </p:txBody>
      </p:sp>
      <p:pic>
        <p:nvPicPr>
          <p:cNvPr id="23555" name="Picture 2"/>
          <p:cNvPicPr>
            <a:picLocks noChangeAspect="1" noChangeArrowheads="1"/>
          </p:cNvPicPr>
          <p:nvPr/>
        </p:nvPicPr>
        <p:blipFill>
          <a:blip r:embed="rId2"/>
          <a:srcRect/>
          <a:stretch>
            <a:fillRect/>
          </a:stretch>
        </p:blipFill>
        <p:spPr bwMode="auto">
          <a:xfrm>
            <a:off x="468313" y="620713"/>
            <a:ext cx="7920037" cy="47529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İçerik Yer Tutucusu"/>
          <p:cNvSpPr>
            <a:spLocks noGrp="1"/>
          </p:cNvSpPr>
          <p:nvPr>
            <p:ph sz="quarter" idx="1"/>
          </p:nvPr>
        </p:nvSpPr>
        <p:spPr>
          <a:xfrm>
            <a:off x="457200" y="1600200"/>
            <a:ext cx="7467600" cy="4873625"/>
          </a:xfrm>
        </p:spPr>
        <p:txBody>
          <a:bodyPr/>
          <a:lstStyle/>
          <a:p>
            <a:r>
              <a:rPr lang="tr-TR" smtClean="0">
                <a:ea typeface="ＭＳ Ｐゴシック" charset="-128"/>
              </a:rPr>
              <a:t>Ağrı semptomunun giderilmesinde tedavi etkinliği prostat ve meme kanserlerinde %85-90 olup, litik lezyon görülme sıklığının fazla olduğu (akciğer, malign melanom, nazofarinks kanserleri gibi) kanser tiplerinde %50</a:t>
            </a:r>
            <a:r>
              <a:rPr lang="ja-JP" altLang="tr-TR" smtClean="0">
                <a:ea typeface="ＭＳ Ｐゴシック" charset="-128"/>
              </a:rPr>
              <a:t>’</a:t>
            </a:r>
            <a:r>
              <a:rPr lang="tr-TR" altLang="ja-JP" smtClean="0">
                <a:ea typeface="ＭＳ Ｐゴシック" charset="-128"/>
              </a:rPr>
              <a:t>nin altında kalmaktadır. </a:t>
            </a:r>
          </a:p>
          <a:p>
            <a:endParaRPr lang="tr-TR" smtClean="0">
              <a:ea typeface="ＭＳ Ｐゴシック" charset="-128"/>
            </a:endParaRPr>
          </a:p>
          <a:p>
            <a:r>
              <a:rPr lang="tr-TR" smtClean="0">
                <a:ea typeface="ＭＳ Ｐゴシック" charset="-128"/>
              </a:rPr>
              <a:t>Tedavinin kemoterapi veya lokal radyoterapi ile kombine edilmesi tedavi etkinliğini artırmaktadır.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ea typeface="+mj-ea"/>
              <a:cs typeface="+mj-cs"/>
            </a:endParaRPr>
          </a:p>
        </p:txBody>
      </p:sp>
      <p:sp>
        <p:nvSpPr>
          <p:cNvPr id="43011" name="2 İçerik Yer Tutucusu"/>
          <p:cNvSpPr>
            <a:spLocks noGrp="1"/>
          </p:cNvSpPr>
          <p:nvPr>
            <p:ph sz="quarter" idx="1"/>
          </p:nvPr>
        </p:nvSpPr>
        <p:spPr>
          <a:xfrm>
            <a:off x="0" y="5661025"/>
            <a:ext cx="8101013" cy="1028700"/>
          </a:xfrm>
        </p:spPr>
        <p:txBody>
          <a:bodyPr/>
          <a:lstStyle/>
          <a:p>
            <a:pPr algn="just">
              <a:buFont typeface="Wingdings" pitchFamily="2" charset="2"/>
              <a:buNone/>
            </a:pPr>
            <a:r>
              <a:rPr lang="tr-TR" sz="1400" smtClean="0">
                <a:ea typeface="ＭＳ Ｐゴシック" charset="-128"/>
              </a:rPr>
              <a:t>	Prostat kanseri ve ağrılı kemik metastazları nedeniyle Sm-153 EDTMP ile radyonüklid tedavi uygulanan hastanın kemik sintigrafisinde (A ve B) sağ omuz, sternum, vertebral kolon ve pelvis kemiklerinde izlenen osteoblastik metastaz alanlarında Sm-153 EDTMP tedavisi sonrası alınan tüm vucut görüntülerinde (C ve D) yoğun radyofarmasötik tutulumu </a:t>
            </a:r>
          </a:p>
        </p:txBody>
      </p:sp>
      <p:pic>
        <p:nvPicPr>
          <p:cNvPr id="43012" name="Picture 2"/>
          <p:cNvPicPr>
            <a:picLocks noChangeAspect="1" noChangeArrowheads="1"/>
          </p:cNvPicPr>
          <p:nvPr/>
        </p:nvPicPr>
        <p:blipFill>
          <a:blip r:embed="rId2"/>
          <a:srcRect/>
          <a:stretch>
            <a:fillRect/>
          </a:stretch>
        </p:blipFill>
        <p:spPr bwMode="auto">
          <a:xfrm>
            <a:off x="468313" y="0"/>
            <a:ext cx="3413125" cy="5300663"/>
          </a:xfrm>
          <a:prstGeom prst="rect">
            <a:avLst/>
          </a:prstGeom>
          <a:noFill/>
          <a:ln w="9525">
            <a:noFill/>
            <a:miter lim="800000"/>
            <a:headEnd/>
            <a:tailEnd/>
          </a:ln>
        </p:spPr>
      </p:pic>
      <p:pic>
        <p:nvPicPr>
          <p:cNvPr id="43013" name="Picture 3"/>
          <p:cNvPicPr>
            <a:picLocks noChangeAspect="1" noChangeArrowheads="1"/>
          </p:cNvPicPr>
          <p:nvPr/>
        </p:nvPicPr>
        <p:blipFill>
          <a:blip r:embed="rId3"/>
          <a:srcRect/>
          <a:stretch>
            <a:fillRect/>
          </a:stretch>
        </p:blipFill>
        <p:spPr bwMode="auto">
          <a:xfrm>
            <a:off x="3851275" y="0"/>
            <a:ext cx="1657350" cy="5157788"/>
          </a:xfrm>
          <a:prstGeom prst="rect">
            <a:avLst/>
          </a:prstGeom>
          <a:noFill/>
          <a:ln w="9525">
            <a:noFill/>
            <a:miter lim="800000"/>
            <a:headEnd/>
            <a:tailEnd/>
          </a:ln>
        </p:spPr>
      </p:pic>
      <p:pic>
        <p:nvPicPr>
          <p:cNvPr id="43014" name="Picture 4"/>
          <p:cNvPicPr>
            <a:picLocks noChangeAspect="1" noChangeArrowheads="1"/>
          </p:cNvPicPr>
          <p:nvPr/>
        </p:nvPicPr>
        <p:blipFill>
          <a:blip r:embed="rId4"/>
          <a:srcRect/>
          <a:stretch>
            <a:fillRect/>
          </a:stretch>
        </p:blipFill>
        <p:spPr bwMode="auto">
          <a:xfrm>
            <a:off x="5580063" y="0"/>
            <a:ext cx="1728787" cy="5157788"/>
          </a:xfrm>
          <a:prstGeom prst="rect">
            <a:avLst/>
          </a:prstGeom>
          <a:noFill/>
          <a:ln w="9525">
            <a:noFill/>
            <a:miter lim="800000"/>
            <a:headEnd/>
            <a:tailEnd/>
          </a:ln>
        </p:spPr>
      </p:pic>
      <p:sp>
        <p:nvSpPr>
          <p:cNvPr id="43015" name="6 Dikdörtgen"/>
          <p:cNvSpPr>
            <a:spLocks noChangeArrowheads="1"/>
          </p:cNvSpPr>
          <p:nvPr/>
        </p:nvSpPr>
        <p:spPr bwMode="auto">
          <a:xfrm>
            <a:off x="1258888" y="5157788"/>
            <a:ext cx="5319712" cy="307975"/>
          </a:xfrm>
          <a:prstGeom prst="rect">
            <a:avLst/>
          </a:prstGeom>
          <a:noFill/>
          <a:ln w="9525">
            <a:noFill/>
            <a:miter lim="800000"/>
            <a:headEnd/>
            <a:tailEnd/>
          </a:ln>
        </p:spPr>
        <p:txBody>
          <a:bodyPr wrap="none">
            <a:spAutoFit/>
          </a:bodyPr>
          <a:lstStyle/>
          <a:p>
            <a:r>
              <a:rPr lang="tr-TR" sz="1400" b="1"/>
              <a:t>A                             B                                  C                              D</a:t>
            </a:r>
            <a:endParaRPr lang="tr-T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bwMode="auto">
          <a:xfrm>
            <a:off x="468313" y="404813"/>
            <a:ext cx="7642225" cy="1138237"/>
          </a:xfrm>
        </p:spPr>
        <p:txBody>
          <a:bodyPr/>
          <a:lstStyle/>
          <a:p>
            <a:r>
              <a:rPr lang="tr-TR" b="1" cap="none" smtClean="0">
                <a:solidFill>
                  <a:srgbClr val="E75C01"/>
                </a:solidFill>
                <a:ea typeface="ＭＳ Ｐゴシック" charset="-128"/>
              </a:rPr>
              <a:t>KARACİĞER TÜMÖRLERİNDE TEDAVİ</a:t>
            </a:r>
            <a:r>
              <a:rPr lang="tr-TR" b="1" cap="none" smtClean="0">
                <a:ea typeface="ＭＳ Ｐゴシック" charset="-128"/>
              </a:rPr>
              <a:t/>
            </a:r>
            <a:br>
              <a:rPr lang="tr-TR" b="1" cap="none" smtClean="0">
                <a:ea typeface="ＭＳ Ｐゴシック" charset="-128"/>
              </a:rPr>
            </a:br>
            <a:endParaRPr lang="tr-TR" cap="none" smtClean="0">
              <a:ea typeface="ＭＳ Ｐゴシック" charset="-128"/>
            </a:endParaRPr>
          </a:p>
        </p:txBody>
      </p:sp>
      <p:sp>
        <p:nvSpPr>
          <p:cNvPr id="44035" name="2 İçerik Yer Tutucusu"/>
          <p:cNvSpPr>
            <a:spLocks noGrp="1"/>
          </p:cNvSpPr>
          <p:nvPr>
            <p:ph sz="quarter" idx="1"/>
          </p:nvPr>
        </p:nvSpPr>
        <p:spPr>
          <a:xfrm>
            <a:off x="539750" y="1341438"/>
            <a:ext cx="7993063" cy="4945062"/>
          </a:xfrm>
        </p:spPr>
        <p:txBody>
          <a:bodyPr/>
          <a:lstStyle/>
          <a:p>
            <a:pPr>
              <a:spcBef>
                <a:spcPct val="0"/>
              </a:spcBef>
            </a:pPr>
            <a:endParaRPr lang="tr-TR" sz="2000" smtClean="0">
              <a:ea typeface="ＭＳ Ｐゴシック" charset="-128"/>
            </a:endParaRPr>
          </a:p>
          <a:p>
            <a:pPr lvl="1">
              <a:spcBef>
                <a:spcPct val="0"/>
              </a:spcBef>
            </a:pPr>
            <a:r>
              <a:rPr lang="tr-TR" smtClean="0">
                <a:ea typeface="ＭＳ Ｐゴシック" charset="-128"/>
              </a:rPr>
              <a:t>Primer karaciğer tümörleri : </a:t>
            </a:r>
          </a:p>
          <a:p>
            <a:pPr lvl="2">
              <a:spcBef>
                <a:spcPct val="0"/>
              </a:spcBef>
            </a:pPr>
            <a:r>
              <a:rPr lang="tr-TR" sz="1800" smtClean="0">
                <a:ea typeface="ＭＳ Ｐゴシック" charset="-128"/>
              </a:rPr>
              <a:t>Hepatosellüler karsinom (HCC) %89</a:t>
            </a:r>
          </a:p>
          <a:p>
            <a:pPr lvl="2">
              <a:spcBef>
                <a:spcPct val="0"/>
              </a:spcBef>
            </a:pPr>
            <a:r>
              <a:rPr lang="tr-TR" sz="1800" smtClean="0">
                <a:ea typeface="ＭＳ Ｐゴシック" charset="-128"/>
              </a:rPr>
              <a:t>Kolanjiyosellüler karsinom (%10) </a:t>
            </a:r>
          </a:p>
          <a:p>
            <a:pPr lvl="2">
              <a:spcBef>
                <a:spcPct val="0"/>
              </a:spcBef>
            </a:pPr>
            <a:r>
              <a:rPr lang="tr-TR" sz="1800" smtClean="0">
                <a:ea typeface="ＭＳ Ｐゴシック" charset="-128"/>
              </a:rPr>
              <a:t>Diğerleri (%1) </a:t>
            </a:r>
          </a:p>
          <a:p>
            <a:pPr>
              <a:spcBef>
                <a:spcPct val="0"/>
              </a:spcBef>
            </a:pPr>
            <a:endParaRPr lang="tr-TR" sz="2000" smtClean="0">
              <a:ea typeface="ＭＳ Ｐゴシック" charset="-128"/>
            </a:endParaRPr>
          </a:p>
          <a:p>
            <a:pPr lvl="1">
              <a:spcBef>
                <a:spcPct val="0"/>
              </a:spcBef>
            </a:pPr>
            <a:r>
              <a:rPr lang="tr-TR" smtClean="0">
                <a:ea typeface="ＭＳ Ｐゴシック" charset="-128"/>
              </a:rPr>
              <a:t>Metastatik karaciğer tümörleri:</a:t>
            </a:r>
          </a:p>
          <a:p>
            <a:pPr lvl="2">
              <a:spcBef>
                <a:spcPct val="0"/>
              </a:spcBef>
            </a:pPr>
            <a:r>
              <a:rPr lang="tr-TR" sz="1800" smtClean="0">
                <a:ea typeface="ＭＳ Ｐゴシック" charset="-128"/>
              </a:rPr>
              <a:t>Kolorektal tümörler, meme, pankreas, mide, NET vb</a:t>
            </a:r>
          </a:p>
          <a:p>
            <a:pPr>
              <a:spcBef>
                <a:spcPct val="0"/>
              </a:spcBef>
            </a:pPr>
            <a:endParaRPr lang="tr-TR" sz="2000" smtClean="0">
              <a:ea typeface="ＭＳ Ｐゴシック" charset="-128"/>
            </a:endParaRPr>
          </a:p>
          <a:p>
            <a:pPr>
              <a:spcBef>
                <a:spcPct val="0"/>
              </a:spcBef>
            </a:pPr>
            <a:r>
              <a:rPr lang="tr-TR" smtClean="0">
                <a:ea typeface="ＭＳ Ｐゴシック" charset="-128"/>
              </a:rPr>
              <a:t>Karaciğer tümörlerinin tedavisinde en etkin tedavi cerrahi</a:t>
            </a:r>
          </a:p>
          <a:p>
            <a:pPr>
              <a:spcBef>
                <a:spcPct val="0"/>
              </a:spcBef>
            </a:pPr>
            <a:endParaRPr lang="tr-TR" sz="2000" smtClean="0">
              <a:ea typeface="ＭＳ Ｐゴシック" charset="-128"/>
            </a:endParaRPr>
          </a:p>
          <a:p>
            <a:pPr>
              <a:spcBef>
                <a:spcPct val="0"/>
              </a:spcBef>
            </a:pPr>
            <a:r>
              <a:rPr lang="tr-TR" smtClean="0">
                <a:ea typeface="ＭＳ Ｐゴシック" charset="-128"/>
              </a:rPr>
              <a:t>Cerrahi rezeksiyon şansı olmayan hastalarda lokal tedavi yöntemleri:</a:t>
            </a:r>
          </a:p>
          <a:p>
            <a:pPr lvl="1">
              <a:spcBef>
                <a:spcPct val="0"/>
              </a:spcBef>
            </a:pPr>
            <a:r>
              <a:rPr lang="tr-TR" sz="1800" smtClean="0">
                <a:ea typeface="ＭＳ Ｐゴシック" charset="-128"/>
              </a:rPr>
              <a:t>radyofrekans ablasyon, kemoembolizasyon, SIRT vb.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İçerik Yer Tutucusu"/>
          <p:cNvSpPr>
            <a:spLocks noGrp="1"/>
          </p:cNvSpPr>
          <p:nvPr>
            <p:ph sz="quarter" idx="1"/>
          </p:nvPr>
        </p:nvSpPr>
        <p:spPr>
          <a:xfrm>
            <a:off x="395288" y="1341438"/>
            <a:ext cx="8137525" cy="3024187"/>
          </a:xfrm>
        </p:spPr>
        <p:txBody>
          <a:bodyPr/>
          <a:lstStyle/>
          <a:p>
            <a:r>
              <a:rPr lang="tr-TR" sz="1600" smtClean="0">
                <a:ea typeface="ＭＳ Ｐゴシック" charset="-128"/>
              </a:rPr>
              <a:t>Selektif internal radyonüklid tedavi (SIRT) unrezektabl ve lokal tedavi yöntemleri ile tedavi edilemeyen primer ve metastatik karaciğer tümörlerinin tedavisinde alternatif bir tedavi yöntemidir. </a:t>
            </a:r>
          </a:p>
          <a:p>
            <a:endParaRPr lang="tr-TR" sz="1600" smtClean="0">
              <a:ea typeface="ＭＳ Ｐゴシック" charset="-128"/>
            </a:endParaRPr>
          </a:p>
          <a:p>
            <a:r>
              <a:rPr lang="tr-TR" sz="1600" smtClean="0">
                <a:ea typeface="ＭＳ Ｐゴシック" charset="-128"/>
              </a:rPr>
              <a:t>Yitrium-90 ile işaretli cam ya da reçineden üretilmiş mikroküreler hepatik arterler yolu ile tümör dokusuna ulaştırılarak tümörlü doku ve çevresinde radyasyonun sitotoksik etkisinden yararlanılır. </a:t>
            </a:r>
          </a:p>
          <a:p>
            <a:endParaRPr lang="tr-TR" sz="1600" smtClean="0">
              <a:ea typeface="ＭＳ Ｐゴシック" charset="-128"/>
            </a:endParaRPr>
          </a:p>
          <a:p>
            <a:r>
              <a:rPr lang="tr-TR" sz="1600" smtClean="0">
                <a:ea typeface="ＭＳ Ｐゴシック" charset="-128"/>
              </a:rPr>
              <a:t>Tedavi öncesi değerlendirme sonrasında tedavi için uygun görülen hastalarda tedavi dozu belirlenerek tedavi işlemi planlanır.</a:t>
            </a:r>
          </a:p>
        </p:txBody>
      </p:sp>
      <p:sp>
        <p:nvSpPr>
          <p:cNvPr id="45059" name="1 Başlık"/>
          <p:cNvSpPr>
            <a:spLocks noGrp="1"/>
          </p:cNvSpPr>
          <p:nvPr>
            <p:ph type="title"/>
          </p:nvPr>
        </p:nvSpPr>
        <p:spPr bwMode="auto">
          <a:xfrm>
            <a:off x="539750" y="260350"/>
            <a:ext cx="7467600" cy="1143000"/>
          </a:xfrm>
        </p:spPr>
        <p:txBody>
          <a:bodyPr/>
          <a:lstStyle/>
          <a:p>
            <a:r>
              <a:rPr lang="tr-TR" b="1" cap="none" smtClean="0">
                <a:solidFill>
                  <a:srgbClr val="E75C01"/>
                </a:solidFill>
                <a:ea typeface="ＭＳ Ｐゴシック" charset="-128"/>
              </a:rPr>
              <a:t>KARACİĞER TÜMÖRLERİNDE TEDAVİ</a:t>
            </a:r>
            <a:r>
              <a:rPr lang="tr-TR" b="1" cap="none" smtClean="0">
                <a:ea typeface="ＭＳ Ｐゴシック" charset="-128"/>
              </a:rPr>
              <a:t/>
            </a:r>
            <a:br>
              <a:rPr lang="tr-TR" b="1" cap="none" smtClean="0">
                <a:ea typeface="ＭＳ Ｐゴシック" charset="-128"/>
              </a:rPr>
            </a:br>
            <a:endParaRPr lang="tr-TR" cap="none" smtClean="0">
              <a:ea typeface="ＭＳ Ｐゴシック" charset="-128"/>
            </a:endParaRPr>
          </a:p>
        </p:txBody>
      </p:sp>
      <p:pic>
        <p:nvPicPr>
          <p:cNvPr id="45060" name="Picture 2" descr="F:\imagesCA0YDZPU.jpg"/>
          <p:cNvPicPr>
            <a:picLocks noChangeAspect="1" noChangeArrowheads="1"/>
          </p:cNvPicPr>
          <p:nvPr/>
        </p:nvPicPr>
        <p:blipFill>
          <a:blip r:embed="rId2"/>
          <a:srcRect/>
          <a:stretch>
            <a:fillRect/>
          </a:stretch>
        </p:blipFill>
        <p:spPr bwMode="auto">
          <a:xfrm>
            <a:off x="3492500" y="4292600"/>
            <a:ext cx="1981200" cy="2305050"/>
          </a:xfrm>
          <a:prstGeom prst="rect">
            <a:avLst/>
          </a:prstGeom>
          <a:noFill/>
          <a:ln w="9525">
            <a:noFill/>
            <a:miter lim="800000"/>
            <a:headEnd/>
            <a:tailEnd/>
          </a:ln>
        </p:spPr>
      </p:pic>
      <p:pic>
        <p:nvPicPr>
          <p:cNvPr id="45061" name="Picture 3" descr="F:\imagesCAX8Y67W.jpg"/>
          <p:cNvPicPr>
            <a:picLocks noChangeAspect="1" noChangeArrowheads="1"/>
          </p:cNvPicPr>
          <p:nvPr/>
        </p:nvPicPr>
        <p:blipFill>
          <a:blip r:embed="rId3"/>
          <a:srcRect/>
          <a:stretch>
            <a:fillRect/>
          </a:stretch>
        </p:blipFill>
        <p:spPr bwMode="auto">
          <a:xfrm>
            <a:off x="755650" y="4581525"/>
            <a:ext cx="2514600" cy="1819275"/>
          </a:xfrm>
          <a:prstGeom prst="rect">
            <a:avLst/>
          </a:prstGeom>
          <a:noFill/>
          <a:ln w="9525">
            <a:noFill/>
            <a:miter lim="800000"/>
            <a:headEnd/>
            <a:tailEnd/>
          </a:ln>
        </p:spPr>
      </p:pic>
      <p:pic>
        <p:nvPicPr>
          <p:cNvPr id="45062" name="Picture 4" descr="F:\untitled.bmp"/>
          <p:cNvPicPr>
            <a:picLocks noChangeAspect="1" noChangeArrowheads="1"/>
          </p:cNvPicPr>
          <p:nvPr/>
        </p:nvPicPr>
        <p:blipFill>
          <a:blip r:embed="rId4"/>
          <a:srcRect/>
          <a:stretch>
            <a:fillRect/>
          </a:stretch>
        </p:blipFill>
        <p:spPr bwMode="auto">
          <a:xfrm>
            <a:off x="6084888" y="4581525"/>
            <a:ext cx="1905000" cy="16557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755650" y="908050"/>
            <a:ext cx="3311525" cy="1873250"/>
          </a:xfrm>
          <a:prstGeom prst="rect">
            <a:avLst/>
          </a:prstGeom>
          <a:noFill/>
          <a:ln w="9525">
            <a:noFill/>
            <a:miter lim="800000"/>
            <a:headEnd/>
            <a:tailEnd/>
          </a:ln>
        </p:spPr>
      </p:pic>
      <p:pic>
        <p:nvPicPr>
          <p:cNvPr id="46083" name="Picture 3"/>
          <p:cNvPicPr>
            <a:picLocks noGrp="1" noChangeAspect="1" noChangeArrowheads="1"/>
          </p:cNvPicPr>
          <p:nvPr>
            <p:ph sz="quarter" idx="1"/>
          </p:nvPr>
        </p:nvPicPr>
        <p:blipFill>
          <a:blip r:embed="rId3"/>
          <a:srcRect/>
          <a:stretch>
            <a:fillRect/>
          </a:stretch>
        </p:blipFill>
        <p:spPr>
          <a:xfrm>
            <a:off x="755650" y="3429000"/>
            <a:ext cx="3311525" cy="1728788"/>
          </a:xfrm>
          <a:noFill/>
        </p:spPr>
      </p:pic>
      <p:sp>
        <p:nvSpPr>
          <p:cNvPr id="46084" name="5 Dikdörtgen"/>
          <p:cNvSpPr>
            <a:spLocks noChangeArrowheads="1"/>
          </p:cNvSpPr>
          <p:nvPr/>
        </p:nvSpPr>
        <p:spPr bwMode="auto">
          <a:xfrm>
            <a:off x="1476375" y="2924175"/>
            <a:ext cx="1692275" cy="369888"/>
          </a:xfrm>
          <a:prstGeom prst="rect">
            <a:avLst/>
          </a:prstGeom>
          <a:noFill/>
          <a:ln w="9525">
            <a:noFill/>
            <a:miter lim="800000"/>
            <a:headEnd/>
            <a:tailEnd/>
          </a:ln>
        </p:spPr>
        <p:txBody>
          <a:bodyPr wrap="none">
            <a:spAutoFit/>
          </a:bodyPr>
          <a:lstStyle/>
          <a:p>
            <a:r>
              <a:rPr lang="tr-TR" b="1"/>
              <a:t>Tedavi öncesi</a:t>
            </a:r>
            <a:endParaRPr lang="tr-TR"/>
          </a:p>
        </p:txBody>
      </p:sp>
      <p:sp>
        <p:nvSpPr>
          <p:cNvPr id="46085" name="6 Dikdörtgen"/>
          <p:cNvSpPr>
            <a:spLocks noChangeArrowheads="1"/>
          </p:cNvSpPr>
          <p:nvPr/>
        </p:nvSpPr>
        <p:spPr bwMode="auto">
          <a:xfrm>
            <a:off x="1547813" y="5516563"/>
            <a:ext cx="1782762" cy="369887"/>
          </a:xfrm>
          <a:prstGeom prst="rect">
            <a:avLst/>
          </a:prstGeom>
          <a:noFill/>
          <a:ln w="9525">
            <a:noFill/>
            <a:miter lim="800000"/>
            <a:headEnd/>
            <a:tailEnd/>
          </a:ln>
        </p:spPr>
        <p:txBody>
          <a:bodyPr wrap="none">
            <a:spAutoFit/>
          </a:bodyPr>
          <a:lstStyle/>
          <a:p>
            <a:r>
              <a:rPr lang="tr-TR" b="1"/>
              <a:t>Tedavi sonrası</a:t>
            </a:r>
            <a:endParaRPr lang="tr-TR"/>
          </a:p>
        </p:txBody>
      </p:sp>
      <p:pic>
        <p:nvPicPr>
          <p:cNvPr id="46086" name="Picture 4"/>
          <p:cNvPicPr>
            <a:picLocks noChangeAspect="1" noChangeArrowheads="1"/>
          </p:cNvPicPr>
          <p:nvPr/>
        </p:nvPicPr>
        <p:blipFill>
          <a:blip r:embed="rId4"/>
          <a:srcRect/>
          <a:stretch>
            <a:fillRect/>
          </a:stretch>
        </p:blipFill>
        <p:spPr bwMode="auto">
          <a:xfrm>
            <a:off x="5148263" y="908050"/>
            <a:ext cx="3095625" cy="1728788"/>
          </a:xfrm>
          <a:prstGeom prst="rect">
            <a:avLst/>
          </a:prstGeom>
          <a:noFill/>
          <a:ln w="9525">
            <a:noFill/>
            <a:miter lim="800000"/>
            <a:headEnd/>
            <a:tailEnd/>
          </a:ln>
        </p:spPr>
      </p:pic>
      <p:pic>
        <p:nvPicPr>
          <p:cNvPr id="46087" name="Picture 5"/>
          <p:cNvPicPr>
            <a:picLocks noChangeAspect="1" noChangeArrowheads="1"/>
          </p:cNvPicPr>
          <p:nvPr/>
        </p:nvPicPr>
        <p:blipFill>
          <a:blip r:embed="rId5"/>
          <a:srcRect/>
          <a:stretch>
            <a:fillRect/>
          </a:stretch>
        </p:blipFill>
        <p:spPr bwMode="auto">
          <a:xfrm>
            <a:off x="5148263" y="3500438"/>
            <a:ext cx="3095625" cy="1728787"/>
          </a:xfrm>
          <a:prstGeom prst="rect">
            <a:avLst/>
          </a:prstGeom>
          <a:noFill/>
          <a:ln w="9525">
            <a:noFill/>
            <a:miter lim="800000"/>
            <a:headEnd/>
            <a:tailEnd/>
          </a:ln>
        </p:spPr>
      </p:pic>
      <p:sp>
        <p:nvSpPr>
          <p:cNvPr id="46088" name="9 Dikdörtgen"/>
          <p:cNvSpPr>
            <a:spLocks noChangeArrowheads="1"/>
          </p:cNvSpPr>
          <p:nvPr/>
        </p:nvSpPr>
        <p:spPr bwMode="auto">
          <a:xfrm>
            <a:off x="6011863" y="2852738"/>
            <a:ext cx="1693862" cy="369887"/>
          </a:xfrm>
          <a:prstGeom prst="rect">
            <a:avLst/>
          </a:prstGeom>
          <a:noFill/>
          <a:ln w="9525">
            <a:noFill/>
            <a:miter lim="800000"/>
            <a:headEnd/>
            <a:tailEnd/>
          </a:ln>
        </p:spPr>
        <p:txBody>
          <a:bodyPr wrap="none">
            <a:spAutoFit/>
          </a:bodyPr>
          <a:lstStyle/>
          <a:p>
            <a:r>
              <a:rPr lang="tr-TR" b="1"/>
              <a:t>Tedavi öncesi</a:t>
            </a:r>
            <a:endParaRPr lang="tr-TR"/>
          </a:p>
        </p:txBody>
      </p:sp>
      <p:sp>
        <p:nvSpPr>
          <p:cNvPr id="46089" name="10 Dikdörtgen"/>
          <p:cNvSpPr>
            <a:spLocks noChangeArrowheads="1"/>
          </p:cNvSpPr>
          <p:nvPr/>
        </p:nvSpPr>
        <p:spPr bwMode="auto">
          <a:xfrm>
            <a:off x="5940425" y="5516563"/>
            <a:ext cx="1782763" cy="369887"/>
          </a:xfrm>
          <a:prstGeom prst="rect">
            <a:avLst/>
          </a:prstGeom>
          <a:noFill/>
          <a:ln w="9525">
            <a:noFill/>
            <a:miter lim="800000"/>
            <a:headEnd/>
            <a:tailEnd/>
          </a:ln>
        </p:spPr>
        <p:txBody>
          <a:bodyPr wrap="none">
            <a:spAutoFit/>
          </a:bodyPr>
          <a:lstStyle/>
          <a:p>
            <a:r>
              <a:rPr lang="tr-TR" b="1"/>
              <a:t>Tedavi sonrası</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İçerik Yer Tutucusu"/>
          <p:cNvSpPr>
            <a:spLocks noGrp="1"/>
          </p:cNvSpPr>
          <p:nvPr>
            <p:ph sz="quarter" idx="1"/>
          </p:nvPr>
        </p:nvSpPr>
        <p:spPr>
          <a:xfrm>
            <a:off x="179388" y="5373688"/>
            <a:ext cx="7848600" cy="1028700"/>
          </a:xfrm>
        </p:spPr>
        <p:txBody>
          <a:bodyPr>
            <a:normAutofit lnSpcReduction="10000"/>
          </a:bodyPr>
          <a:lstStyle/>
          <a:p>
            <a:pPr algn="just">
              <a:buFont typeface="Wingdings" pitchFamily="2" charset="2"/>
              <a:buNone/>
            </a:pPr>
            <a:r>
              <a:rPr lang="tr-TR" sz="1600" smtClean="0">
                <a:ea typeface="ＭＳ Ｐゴシック" charset="-128"/>
              </a:rPr>
              <a:t>	Hemofilik sinovit tanısı ile sol ayak bileğine radyosinovektomi tedavisi uygulanan hastanın tedavi öncesi yapılan kan havuzu görüntülemesinde (A) sol ayak bileğindeki sinovite bağlı izlenen vaskülarite artışının tedavi sonrası (B) görüntülerinde sinovyada gelişen nekroza bağlı azaldığı izlenmektedir</a:t>
            </a:r>
          </a:p>
        </p:txBody>
      </p:sp>
      <p:pic>
        <p:nvPicPr>
          <p:cNvPr id="24579" name="Picture 2"/>
          <p:cNvPicPr>
            <a:picLocks noChangeAspect="1" noChangeArrowheads="1"/>
          </p:cNvPicPr>
          <p:nvPr/>
        </p:nvPicPr>
        <p:blipFill>
          <a:blip r:embed="rId2"/>
          <a:srcRect/>
          <a:stretch>
            <a:fillRect/>
          </a:stretch>
        </p:blipFill>
        <p:spPr bwMode="auto">
          <a:xfrm>
            <a:off x="1331913" y="765175"/>
            <a:ext cx="5980112" cy="3687763"/>
          </a:xfrm>
          <a:prstGeom prst="rect">
            <a:avLst/>
          </a:prstGeom>
          <a:noFill/>
          <a:ln w="9525">
            <a:noFill/>
            <a:miter lim="800000"/>
            <a:headEnd/>
            <a:tailEnd/>
          </a:ln>
        </p:spPr>
      </p:pic>
      <p:sp>
        <p:nvSpPr>
          <p:cNvPr id="24580" name="5 Dikdörtgen"/>
          <p:cNvSpPr>
            <a:spLocks noChangeArrowheads="1"/>
          </p:cNvSpPr>
          <p:nvPr/>
        </p:nvSpPr>
        <p:spPr bwMode="auto">
          <a:xfrm>
            <a:off x="1908175" y="4797425"/>
            <a:ext cx="4830763" cy="368300"/>
          </a:xfrm>
          <a:prstGeom prst="rect">
            <a:avLst/>
          </a:prstGeom>
          <a:noFill/>
          <a:ln w="9525">
            <a:noFill/>
            <a:miter lim="800000"/>
            <a:headEnd/>
            <a:tailEnd/>
          </a:ln>
        </p:spPr>
        <p:txBody>
          <a:bodyPr wrap="none">
            <a:spAutoFit/>
          </a:bodyPr>
          <a:lstStyle/>
          <a:p>
            <a:r>
              <a:rPr lang="tr-TR" b="1"/>
              <a:t>Tedavi öncesi                        Tedavi sonrası</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bwMode="auto">
          <a:xfrm>
            <a:off x="468313" y="0"/>
            <a:ext cx="7991475" cy="1143000"/>
          </a:xfrm>
        </p:spPr>
        <p:txBody>
          <a:bodyPr/>
          <a:lstStyle/>
          <a:p>
            <a:r>
              <a:rPr lang="tr-TR" sz="2800" b="1" cap="none" smtClean="0">
                <a:solidFill>
                  <a:srgbClr val="E75C01"/>
                </a:solidFill>
                <a:ea typeface="ＭＳ Ｐゴシック" charset="-128"/>
              </a:rPr>
              <a:t>NÖROENDOKRİN TÜMÖRLERİN TEDAVİSİ</a:t>
            </a:r>
            <a:endParaRPr lang="tr-TR" sz="2800" cap="none" smtClean="0">
              <a:solidFill>
                <a:srgbClr val="E75C01"/>
              </a:solidFill>
              <a:ea typeface="ＭＳ Ｐゴシック" charset="-128"/>
            </a:endParaRPr>
          </a:p>
        </p:txBody>
      </p:sp>
      <p:sp>
        <p:nvSpPr>
          <p:cNvPr id="25603" name="2 İçerik Yer Tutucusu"/>
          <p:cNvSpPr>
            <a:spLocks noGrp="1"/>
          </p:cNvSpPr>
          <p:nvPr>
            <p:ph sz="quarter" idx="1"/>
          </p:nvPr>
        </p:nvSpPr>
        <p:spPr>
          <a:xfrm>
            <a:off x="457200" y="1412875"/>
            <a:ext cx="8362950" cy="5184775"/>
          </a:xfrm>
        </p:spPr>
        <p:txBody>
          <a:bodyPr/>
          <a:lstStyle/>
          <a:p>
            <a:pPr>
              <a:buFont typeface="Wingdings" pitchFamily="2" charset="2"/>
              <a:buNone/>
            </a:pPr>
            <a:r>
              <a:rPr lang="tr-TR" b="1" smtClean="0">
                <a:ea typeface="ＭＳ Ｐゴシック" charset="-128"/>
              </a:rPr>
              <a:t>I-131 MIBG TEDAVİSİ</a:t>
            </a:r>
          </a:p>
          <a:p>
            <a:r>
              <a:rPr lang="tr-TR" sz="2000" smtClean="0">
                <a:ea typeface="ＭＳ Ｐゴシック" charset="-128"/>
              </a:rPr>
              <a:t>Metaiodobenzilguanidin (MIBG) bir guanetidin (norepinefrin) analoğu</a:t>
            </a:r>
            <a:endParaRPr lang="tr-TR" sz="2000" b="1" smtClean="0">
              <a:ea typeface="ＭＳ Ｐゴシック" charset="-128"/>
            </a:endParaRPr>
          </a:p>
          <a:p>
            <a:r>
              <a:rPr lang="tr-TR" sz="2000" smtClean="0">
                <a:ea typeface="ＭＳ Ｐゴシック" charset="-128"/>
              </a:rPr>
              <a:t>Norepinefrine benzerliği nedeniyle aktif olarak nöroadrenerjik hücrelerdeki nörosekretuar granüllerde tutulur. </a:t>
            </a:r>
          </a:p>
          <a:p>
            <a:r>
              <a:rPr lang="tr-TR" sz="2000" smtClean="0">
                <a:ea typeface="ＭＳ Ｐゴシック" charset="-128"/>
              </a:rPr>
              <a:t>Bu nedenle nörosekretuar granül bulunduran tüm nöral krista kaynaklı tümörlerde MIBG tutulum gösterir.</a:t>
            </a:r>
          </a:p>
          <a:p>
            <a:endParaRPr lang="tr-TR" sz="2000" smtClean="0">
              <a:ea typeface="ＭＳ Ｐゴシック" charset="-128"/>
            </a:endParaRPr>
          </a:p>
          <a:p>
            <a:r>
              <a:rPr lang="tr-TR" sz="2000" smtClean="0">
                <a:ea typeface="ＭＳ Ｐゴシック" charset="-128"/>
              </a:rPr>
              <a:t>Endikasyonları:</a:t>
            </a:r>
          </a:p>
          <a:p>
            <a:pPr lvl="1"/>
            <a:r>
              <a:rPr lang="tr-TR" smtClean="0">
                <a:ea typeface="ＭＳ Ｐゴシック" charset="-128"/>
              </a:rPr>
              <a:t>Feokromasitoma</a:t>
            </a:r>
          </a:p>
          <a:p>
            <a:pPr lvl="1"/>
            <a:r>
              <a:rPr lang="tr-TR" smtClean="0">
                <a:ea typeface="ＭＳ Ｐゴシック" charset="-128"/>
              </a:rPr>
              <a:t>Nöroblastoma</a:t>
            </a:r>
          </a:p>
          <a:p>
            <a:pPr lvl="1"/>
            <a:r>
              <a:rPr lang="tr-TR" smtClean="0">
                <a:ea typeface="ＭＳ Ｐゴシック" charset="-128"/>
              </a:rPr>
              <a:t>Paraganglioma</a:t>
            </a:r>
          </a:p>
          <a:p>
            <a:pPr lvl="1"/>
            <a:r>
              <a:rPr lang="tr-TR" smtClean="0">
                <a:ea typeface="ＭＳ Ｐゴシック" charset="-128"/>
              </a:rPr>
              <a:t>Medüller tiroid ca</a:t>
            </a:r>
          </a:p>
          <a:p>
            <a:pPr lvl="1"/>
            <a:endParaRPr lang="tr-TR" smtClean="0">
              <a:ea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539750" y="1484313"/>
            <a:ext cx="8147050" cy="4857750"/>
          </a:xfrm>
        </p:spPr>
        <p:txBody>
          <a:bodyPr>
            <a:normAutofit lnSpcReduction="10000"/>
          </a:bodyPr>
          <a:lstStyle/>
          <a:p>
            <a:pPr eaLnBrk="1" hangingPunct="1">
              <a:buFont typeface="Arial" pitchFamily="34" charset="0"/>
              <a:buNone/>
            </a:pPr>
            <a:r>
              <a:rPr lang="tr-TR" b="1" smtClean="0">
                <a:ea typeface="ＭＳ Ｐゴシック" charset="-128"/>
              </a:rPr>
              <a:t>Zorunlu şartlar: </a:t>
            </a:r>
          </a:p>
          <a:p>
            <a:pPr eaLnBrk="1" hangingPunct="1"/>
            <a:r>
              <a:rPr lang="tr-TR" smtClean="0">
                <a:ea typeface="ＭＳ Ｐゴシック" charset="-128"/>
              </a:rPr>
              <a:t>Histopatolojik olarak kanıtlanmış inoperable nöroendokrin tümör </a:t>
            </a:r>
          </a:p>
          <a:p>
            <a:pPr eaLnBrk="1" hangingPunct="1"/>
            <a:r>
              <a:rPr lang="tr-TR" baseline="30000" smtClean="0">
                <a:ea typeface="ＭＳ Ｐゴシック" charset="-128"/>
              </a:rPr>
              <a:t>123</a:t>
            </a:r>
            <a:r>
              <a:rPr lang="tr-TR" smtClean="0">
                <a:ea typeface="ＭＳ Ｐゴシック" charset="-128"/>
              </a:rPr>
              <a:t>I/</a:t>
            </a:r>
            <a:r>
              <a:rPr lang="tr-TR" baseline="30000" smtClean="0">
                <a:ea typeface="ＭＳ Ｐゴシック" charset="-128"/>
              </a:rPr>
              <a:t>131</a:t>
            </a:r>
            <a:r>
              <a:rPr lang="tr-TR" smtClean="0">
                <a:ea typeface="ＭＳ Ｐゴシック" charset="-128"/>
              </a:rPr>
              <a:t>I MIBG sc</a:t>
            </a:r>
            <a:r>
              <a:rPr lang="ja-JP" altLang="tr-TR" smtClean="0">
                <a:ea typeface="ＭＳ Ｐゴシック" charset="-128"/>
              </a:rPr>
              <a:t>’</a:t>
            </a:r>
            <a:r>
              <a:rPr lang="tr-TR" altLang="ja-JP" smtClean="0">
                <a:ea typeface="ＭＳ Ｐゴシック" charset="-128"/>
              </a:rPr>
              <a:t>de akümülasyon</a:t>
            </a:r>
          </a:p>
          <a:p>
            <a:pPr eaLnBrk="1" hangingPunct="1">
              <a:buFont typeface="Arial" pitchFamily="34" charset="0"/>
              <a:buNone/>
            </a:pPr>
            <a:endParaRPr lang="tr-TR" b="1" smtClean="0">
              <a:ea typeface="ＭＳ Ｐゴシック" charset="-128"/>
            </a:endParaRPr>
          </a:p>
          <a:p>
            <a:pPr eaLnBrk="1" hangingPunct="1">
              <a:buFont typeface="Arial" pitchFamily="34" charset="0"/>
              <a:buNone/>
            </a:pPr>
            <a:r>
              <a:rPr lang="tr-TR" b="1" smtClean="0">
                <a:ea typeface="ＭＳ Ｐゴシック" charset="-128"/>
              </a:rPr>
              <a:t>Tedavi kararını etkileyen şartlar:</a:t>
            </a:r>
          </a:p>
          <a:p>
            <a:pPr eaLnBrk="1" hangingPunct="1"/>
            <a:r>
              <a:rPr lang="tr-TR" sz="2000" smtClean="0">
                <a:ea typeface="ＭＳ Ｐゴシック" charset="-128"/>
              </a:rPr>
              <a:t>Hematolojik parametreler – kemik iliği rezervi</a:t>
            </a:r>
          </a:p>
          <a:p>
            <a:pPr eaLnBrk="1" hangingPunct="1"/>
            <a:r>
              <a:rPr lang="tr-TR" sz="2000" smtClean="0">
                <a:ea typeface="ＭＳ Ｐゴシック" charset="-128"/>
              </a:rPr>
              <a:t>Renal fonksiyonlar</a:t>
            </a:r>
          </a:p>
          <a:p>
            <a:pPr eaLnBrk="1" hangingPunct="1"/>
            <a:r>
              <a:rPr lang="tr-TR" sz="2000" smtClean="0">
                <a:ea typeface="ＭＳ Ｐゴシック" charset="-128"/>
              </a:rPr>
              <a:t>Genel durum (beklenen yaşam süresi vb)</a:t>
            </a:r>
          </a:p>
          <a:p>
            <a:pPr eaLnBrk="1" hangingPunct="1"/>
            <a:r>
              <a:rPr lang="tr-TR" sz="2000" smtClean="0">
                <a:ea typeface="ＭＳ Ｐゴシック" charset="-128"/>
              </a:rPr>
              <a:t>İdrar inkontinansı</a:t>
            </a:r>
          </a:p>
          <a:p>
            <a:pPr eaLnBrk="1" hangingPunct="1"/>
            <a:r>
              <a:rPr lang="tr-TR" sz="2000" smtClean="0">
                <a:ea typeface="ＭＳ Ｐゴシック" charset="-128"/>
              </a:rPr>
              <a:t>Önceki tedaviler </a:t>
            </a:r>
            <a:endParaRPr lang="tr-TR" sz="2000" smtClean="0">
              <a:latin typeface="Calibri" pitchFamily="34" charset="0"/>
              <a:ea typeface="ＭＳ Ｐゴシック" charset="-128"/>
            </a:endParaRPr>
          </a:p>
        </p:txBody>
      </p:sp>
      <p:sp>
        <p:nvSpPr>
          <p:cNvPr id="26627" name="1 Başlık"/>
          <p:cNvSpPr txBox="1">
            <a:spLocks/>
          </p:cNvSpPr>
          <p:nvPr/>
        </p:nvSpPr>
        <p:spPr bwMode="auto">
          <a:xfrm>
            <a:off x="468313" y="-26988"/>
            <a:ext cx="7991475" cy="1143001"/>
          </a:xfrm>
          <a:prstGeom prst="rect">
            <a:avLst/>
          </a:prstGeom>
          <a:noFill/>
          <a:ln w="9525">
            <a:noFill/>
            <a:miter lim="800000"/>
            <a:headEnd/>
            <a:tailEnd/>
          </a:ln>
        </p:spPr>
        <p:txBody>
          <a:bodyPr anchor="b"/>
          <a:lstStyle/>
          <a:p>
            <a:pPr eaLnBrk="0" hangingPunct="0"/>
            <a:r>
              <a:rPr lang="tr-TR" sz="2800" b="1">
                <a:solidFill>
                  <a:srgbClr val="E75C01"/>
                </a:solidFill>
                <a:latin typeface="Comic Sans MS" pitchFamily="66" charset="0"/>
              </a:rPr>
              <a:t>Tedavi öncesi değerlendirme</a:t>
            </a:r>
            <a:endParaRPr lang="tr-TR" sz="2800">
              <a:solidFill>
                <a:srgbClr val="E75C01"/>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quarter" idx="1"/>
          </p:nvPr>
        </p:nvSpPr>
        <p:spPr>
          <a:xfrm>
            <a:off x="457200" y="1600200"/>
            <a:ext cx="7467600" cy="4873625"/>
          </a:xfrm>
        </p:spPr>
        <p:txBody>
          <a:bodyPr/>
          <a:lstStyle/>
          <a:p>
            <a:r>
              <a:rPr lang="tr-TR" smtClean="0">
                <a:ea typeface="ＭＳ Ｐゴシック" charset="-128"/>
              </a:rPr>
              <a:t>Tiroid blokaji</a:t>
            </a:r>
          </a:p>
          <a:p>
            <a:r>
              <a:rPr lang="tr-TR" smtClean="0">
                <a:ea typeface="ＭＳ Ｐゴシック" charset="-128"/>
              </a:rPr>
              <a:t>Trisiklik antidepresanlar, Ca-kanal blokörü gibi etkileşen ilaçlar uygun sürelerde kesilmeli </a:t>
            </a:r>
          </a:p>
          <a:p>
            <a:endParaRPr lang="tr-TR" smtClean="0">
              <a:ea typeface="ＭＳ Ｐゴシック" charset="-128"/>
            </a:endParaRPr>
          </a:p>
          <a:p>
            <a:r>
              <a:rPr lang="tr-TR" smtClean="0">
                <a:ea typeface="ＭＳ Ｐゴシック" charset="-128"/>
              </a:rPr>
              <a:t>Hastaların nükleer tıp ünitelerinde TAEK tarafından tedavi lisansı verilmiş özel tedavi odalarında yatırılarak izole edilmesi gerekmektedir.</a:t>
            </a:r>
          </a:p>
          <a:p>
            <a:endParaRPr lang="en-US" smtClean="0">
              <a:ea typeface="ＭＳ Ｐゴシック" charset="-128"/>
            </a:endParaRPr>
          </a:p>
        </p:txBody>
      </p:sp>
      <p:sp>
        <p:nvSpPr>
          <p:cNvPr id="27651" name="1 Başlık"/>
          <p:cNvSpPr>
            <a:spLocks noGrp="1"/>
          </p:cNvSpPr>
          <p:nvPr>
            <p:ph type="title"/>
          </p:nvPr>
        </p:nvSpPr>
        <p:spPr bwMode="auto"/>
        <p:txBody>
          <a:bodyPr/>
          <a:lstStyle/>
          <a:p>
            <a:r>
              <a:rPr lang="tr-TR" sz="2800" b="1" cap="none" smtClean="0">
                <a:solidFill>
                  <a:srgbClr val="E75C01"/>
                </a:solidFill>
                <a:ea typeface="ＭＳ Ｐゴシック" charset="-128"/>
              </a:rPr>
              <a:t>Hasta Hazırlığı</a:t>
            </a:r>
            <a:endParaRPr lang="tr-TR" sz="2800" cap="none" smtClean="0">
              <a:solidFill>
                <a:srgbClr val="E75C01"/>
              </a:solidFill>
              <a:ea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684213" y="404813"/>
            <a:ext cx="7467600" cy="4873625"/>
          </a:xfrm>
        </p:spPr>
        <p:txBody>
          <a:bodyPr>
            <a:normAutofit fontScale="70000" lnSpcReduction="20000"/>
          </a:bodyPr>
          <a:lstStyle/>
          <a:p>
            <a:r>
              <a:rPr lang="en-US" smtClean="0">
                <a:ea typeface="ＭＳ Ｐゴシック" charset="-128"/>
              </a:rPr>
              <a:t>Radyasyon etkisi, hücreyi çevreleyen (yaklaşık 800 μm yarıçapında) komşu hücreler tarafından tutulan I-131 MIBG den yayılan β ışınlarının etkisinden kaynaklanmakta ve çapraz ateş etkisi olarak ifade edilmektedir. </a:t>
            </a:r>
          </a:p>
          <a:p>
            <a:r>
              <a:rPr lang="en-US" smtClean="0">
                <a:ea typeface="ＭＳ Ｐゴシック" charset="-128"/>
              </a:rPr>
              <a:t>Çapraz ateş etkisi nedeniyle izole hücrelerin radyasyondan etkileşimi hücre kümeleri veya makroskobik tümörlere oranla daha düşük seviyede olmaktadır. </a:t>
            </a:r>
          </a:p>
          <a:p>
            <a:r>
              <a:rPr lang="en-US" smtClean="0">
                <a:ea typeface="ＭＳ Ｐゴシック" charset="-128"/>
              </a:rPr>
              <a:t>Dolayısı ile mikroskobik tümörlerin maruz kaldığı radyasyon daha düşük seviyelerde olacağından daha büyük boyutlardaki tümörlere oranla daha düşük kür şansına sahiptirler. </a:t>
            </a:r>
          </a:p>
          <a:p>
            <a:r>
              <a:rPr lang="en-US" smtClean="0">
                <a:ea typeface="ＭＳ Ｐゴシック" charset="-128"/>
              </a:rPr>
              <a:t>Benzer durum ölü tümör hücreleri arasında kalmış canlı tümör hücreleri için de söz konusudur. </a:t>
            </a:r>
          </a:p>
          <a:p>
            <a:pPr>
              <a:buFont typeface="Wingdings" pitchFamily="2" charset="2"/>
              <a:buNone/>
            </a:pPr>
            <a:endParaRPr lang="en-US" smtClean="0">
              <a:ea typeface="ＭＳ Ｐゴシック"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9699" name="Content Placeholder 2"/>
          <p:cNvSpPr>
            <a:spLocks noGrp="1"/>
          </p:cNvSpPr>
          <p:nvPr>
            <p:ph sz="quarter" idx="1"/>
          </p:nvPr>
        </p:nvSpPr>
        <p:spPr>
          <a:xfrm>
            <a:off x="457200" y="1600200"/>
            <a:ext cx="7467600" cy="4873625"/>
          </a:xfrm>
        </p:spPr>
        <p:txBody>
          <a:bodyPr>
            <a:normAutofit fontScale="92500" lnSpcReduction="20000"/>
          </a:bodyPr>
          <a:lstStyle/>
          <a:p>
            <a:r>
              <a:rPr lang="en-US" smtClean="0">
                <a:ea typeface="ＭＳ Ｐゴシック" charset="-128"/>
              </a:rPr>
              <a:t>Bu durum diğer tedavi yöntemleri için geçerli olan, tümör boyutu küçüldükçe tedavi şansının artması kuralına tezat oluşturmaktadır. </a:t>
            </a:r>
          </a:p>
          <a:p>
            <a:endParaRPr lang="en-US" smtClean="0">
              <a:ea typeface="ＭＳ Ｐゴシック" charset="-128"/>
            </a:endParaRPr>
          </a:p>
          <a:p>
            <a:r>
              <a:rPr lang="en-US" smtClean="0">
                <a:ea typeface="ＭＳ Ｐゴシック" charset="-128"/>
              </a:rPr>
              <a:t>Ayrıca I-131 MIBG</a:t>
            </a:r>
            <a:r>
              <a:rPr lang="en-US" altLang="en-US" smtClean="0">
                <a:ea typeface="ＭＳ Ｐゴシック" charset="-128"/>
              </a:rPr>
              <a:t>’</a:t>
            </a:r>
            <a:r>
              <a:rPr lang="en-US" smtClean="0">
                <a:ea typeface="ＭＳ Ｐゴシック" charset="-128"/>
              </a:rPr>
              <a:t>nin tümör dokusunda tutulumu heterojen bir dağılım göstermektedir. </a:t>
            </a:r>
          </a:p>
          <a:p>
            <a:endParaRPr lang="en-US" smtClean="0">
              <a:ea typeface="ＭＳ Ｐゴシック" charset="-128"/>
            </a:endParaRPr>
          </a:p>
          <a:p>
            <a:r>
              <a:rPr lang="en-US" smtClean="0">
                <a:ea typeface="ＭＳ Ｐゴシック" charset="-128"/>
              </a:rPr>
              <a:t>Bu nedenle I-131 MIBG</a:t>
            </a:r>
            <a:r>
              <a:rPr lang="en-US" altLang="en-US" smtClean="0">
                <a:ea typeface="ＭＳ Ｐゴシック" charset="-128"/>
              </a:rPr>
              <a:t>’</a:t>
            </a:r>
            <a:r>
              <a:rPr lang="en-US" smtClean="0">
                <a:ea typeface="ＭＳ Ｐゴシック" charset="-128"/>
              </a:rPr>
              <a:t>nin nöroblastoma tedavisinde tek küratif ajan olarak kullanılması önerilmemektedir. </a:t>
            </a:r>
          </a:p>
          <a:p>
            <a:endParaRPr lang="en-US" smtClean="0">
              <a:ea typeface="ＭＳ Ｐゴシック"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sz="quarter" idx="1"/>
          </p:nvPr>
        </p:nvPicPr>
        <p:blipFill>
          <a:blip r:embed="rId2"/>
          <a:srcRect/>
          <a:stretch>
            <a:fillRect/>
          </a:stretch>
        </p:blipFill>
        <p:spPr>
          <a:xfrm>
            <a:off x="827088" y="1268413"/>
            <a:ext cx="2668587" cy="2012950"/>
          </a:xfrm>
          <a:noFill/>
        </p:spPr>
      </p:pic>
      <p:pic>
        <p:nvPicPr>
          <p:cNvPr id="30723" name="Picture 3"/>
          <p:cNvPicPr>
            <a:picLocks noChangeAspect="1" noChangeArrowheads="1"/>
          </p:cNvPicPr>
          <p:nvPr/>
        </p:nvPicPr>
        <p:blipFill>
          <a:blip r:embed="rId3"/>
          <a:srcRect/>
          <a:stretch>
            <a:fillRect/>
          </a:stretch>
        </p:blipFill>
        <p:spPr bwMode="auto">
          <a:xfrm>
            <a:off x="827088" y="4076700"/>
            <a:ext cx="2695575" cy="1944688"/>
          </a:xfrm>
          <a:prstGeom prst="rect">
            <a:avLst/>
          </a:prstGeom>
          <a:noFill/>
          <a:ln w="9525">
            <a:noFill/>
            <a:miter lim="800000"/>
            <a:headEnd/>
            <a:tailEnd/>
          </a:ln>
        </p:spPr>
      </p:pic>
      <p:pic>
        <p:nvPicPr>
          <p:cNvPr id="30724" name="Picture 4"/>
          <p:cNvPicPr>
            <a:picLocks noChangeAspect="1" noChangeArrowheads="1"/>
          </p:cNvPicPr>
          <p:nvPr/>
        </p:nvPicPr>
        <p:blipFill>
          <a:blip r:embed="rId4"/>
          <a:srcRect/>
          <a:stretch>
            <a:fillRect/>
          </a:stretch>
        </p:blipFill>
        <p:spPr bwMode="auto">
          <a:xfrm>
            <a:off x="4211638" y="476250"/>
            <a:ext cx="1878012" cy="5545138"/>
          </a:xfrm>
          <a:prstGeom prst="rect">
            <a:avLst/>
          </a:prstGeom>
          <a:noFill/>
          <a:ln w="9525">
            <a:noFill/>
            <a:miter lim="800000"/>
            <a:headEnd/>
            <a:tailEnd/>
          </a:ln>
        </p:spPr>
      </p:pic>
      <p:pic>
        <p:nvPicPr>
          <p:cNvPr id="30725" name="Picture 5"/>
          <p:cNvPicPr>
            <a:picLocks noChangeAspect="1" noChangeArrowheads="1"/>
          </p:cNvPicPr>
          <p:nvPr/>
        </p:nvPicPr>
        <p:blipFill>
          <a:blip r:embed="rId5"/>
          <a:srcRect/>
          <a:stretch>
            <a:fillRect/>
          </a:stretch>
        </p:blipFill>
        <p:spPr bwMode="auto">
          <a:xfrm>
            <a:off x="6443663" y="333375"/>
            <a:ext cx="1728787" cy="5522913"/>
          </a:xfrm>
          <a:prstGeom prst="rect">
            <a:avLst/>
          </a:prstGeom>
          <a:noFill/>
          <a:ln w="9525">
            <a:noFill/>
            <a:miter lim="800000"/>
            <a:headEnd/>
            <a:tailEnd/>
          </a:ln>
        </p:spPr>
      </p:pic>
      <p:sp>
        <p:nvSpPr>
          <p:cNvPr id="30726" name="7 Dikdörtgen"/>
          <p:cNvSpPr>
            <a:spLocks noChangeArrowheads="1"/>
          </p:cNvSpPr>
          <p:nvPr/>
        </p:nvSpPr>
        <p:spPr bwMode="auto">
          <a:xfrm>
            <a:off x="684213" y="6165850"/>
            <a:ext cx="4572000" cy="307975"/>
          </a:xfrm>
          <a:prstGeom prst="rect">
            <a:avLst/>
          </a:prstGeom>
          <a:noFill/>
          <a:ln w="9525">
            <a:noFill/>
            <a:miter lim="800000"/>
            <a:headEnd/>
            <a:tailEnd/>
          </a:ln>
        </p:spPr>
        <p:txBody>
          <a:bodyPr>
            <a:spAutoFit/>
          </a:bodyPr>
          <a:lstStyle/>
          <a:p>
            <a:r>
              <a:rPr lang="tr-TR" sz="1400" b="1"/>
              <a:t>Tedavi öncesi I-123 MIBG tarama</a:t>
            </a:r>
          </a:p>
        </p:txBody>
      </p:sp>
      <p:sp>
        <p:nvSpPr>
          <p:cNvPr id="30727" name="8 Metin kutusu"/>
          <p:cNvSpPr txBox="1">
            <a:spLocks noChangeArrowheads="1"/>
          </p:cNvSpPr>
          <p:nvPr/>
        </p:nvSpPr>
        <p:spPr bwMode="auto">
          <a:xfrm>
            <a:off x="3995738" y="5949950"/>
            <a:ext cx="2232025" cy="738188"/>
          </a:xfrm>
          <a:prstGeom prst="rect">
            <a:avLst/>
          </a:prstGeom>
          <a:noFill/>
          <a:ln w="9525">
            <a:noFill/>
            <a:miter lim="800000"/>
            <a:headEnd/>
            <a:tailEnd/>
          </a:ln>
        </p:spPr>
        <p:txBody>
          <a:bodyPr>
            <a:spAutoFit/>
          </a:bodyPr>
          <a:lstStyle/>
          <a:p>
            <a:r>
              <a:rPr lang="tr-TR" sz="1400" b="1"/>
              <a:t>100 mCi MIBG tedavi dozu sonrası tüm vücut tarama</a:t>
            </a:r>
          </a:p>
        </p:txBody>
      </p:sp>
      <p:sp>
        <p:nvSpPr>
          <p:cNvPr id="30728" name="9 Dikdörtgen"/>
          <p:cNvSpPr>
            <a:spLocks noChangeArrowheads="1"/>
          </p:cNvSpPr>
          <p:nvPr/>
        </p:nvSpPr>
        <p:spPr bwMode="auto">
          <a:xfrm>
            <a:off x="6227763" y="5949950"/>
            <a:ext cx="2501900" cy="738188"/>
          </a:xfrm>
          <a:prstGeom prst="rect">
            <a:avLst/>
          </a:prstGeom>
          <a:noFill/>
          <a:ln w="9525">
            <a:noFill/>
            <a:miter lim="800000"/>
            <a:headEnd/>
            <a:tailEnd/>
          </a:ln>
        </p:spPr>
        <p:txBody>
          <a:bodyPr>
            <a:spAutoFit/>
          </a:bodyPr>
          <a:lstStyle/>
          <a:p>
            <a:r>
              <a:rPr lang="tr-TR" sz="1400" b="1"/>
              <a:t>Tedavi sonrası kontrol </a:t>
            </a:r>
          </a:p>
          <a:p>
            <a:r>
              <a:rPr lang="tr-TR" sz="1400" b="1"/>
              <a:t> I-123 MIBG tüm vücut tarama</a:t>
            </a:r>
            <a:endParaRPr lang="tr-TR" sz="140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Ekran Gösterisi (4:3)</PresentationFormat>
  <Paragraphs>140</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RADYOSİNOVEKTOMİ (eklem içi tedavi)</vt:lpstr>
      <vt:lpstr>Slayt 2</vt:lpstr>
      <vt:lpstr>Slayt 3</vt:lpstr>
      <vt:lpstr>NÖROENDOKRİN TÜMÖRLERİN TEDAVİSİ</vt:lpstr>
      <vt:lpstr>Slayt 5</vt:lpstr>
      <vt:lpstr>Hasta Hazırlığı</vt:lpstr>
      <vt:lpstr>Slayt 7</vt:lpstr>
      <vt:lpstr>Slayt 8</vt:lpstr>
      <vt:lpstr>Slayt 9</vt:lpstr>
      <vt:lpstr>Slayt 10</vt:lpstr>
      <vt:lpstr>NÖROENDOKRİN TÜMÖRLERİN TEDAVİSİ</vt:lpstr>
      <vt:lpstr>Slayt 12</vt:lpstr>
      <vt:lpstr>Pankreas NET, 4 doz Lu-177 DOTATATE </vt:lpstr>
      <vt:lpstr>Pankreas NET, 4 doz Lu-177 DOTATATE </vt:lpstr>
      <vt:lpstr>RADYOİMMÜNOTERAPİ</vt:lpstr>
      <vt:lpstr>Slayt 16</vt:lpstr>
      <vt:lpstr>AĞRILI KEMİK METASTAZLARININ PALYATİF TEDAVİSİ</vt:lpstr>
      <vt:lpstr>Avantajları</vt:lpstr>
      <vt:lpstr>Slayt 19</vt:lpstr>
      <vt:lpstr>Slayt 20</vt:lpstr>
      <vt:lpstr>Slayt 21</vt:lpstr>
      <vt:lpstr>KARACİĞER TÜMÖRLERİNDE TEDAVİ </vt:lpstr>
      <vt:lpstr>KARACİĞER TÜMÖRLERİNDE TEDAVİ </vt:lpstr>
      <vt:lpstr>Slayt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RADYOSİNOVEKTOMİ (eklem içi tedavi)</dc:title>
  <dc:creator>KALPMERKZ1677</dc:creator>
  <cp:lastModifiedBy>KALPMERKZ1677</cp:lastModifiedBy>
  <cp:revision>1</cp:revision>
  <dcterms:created xsi:type="dcterms:W3CDTF">2017-07-03T12:43:01Z</dcterms:created>
  <dcterms:modified xsi:type="dcterms:W3CDTF">2017-07-03T12:43:13Z</dcterms:modified>
</cp:coreProperties>
</file>