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349" r:id="rId2"/>
    <p:sldId id="289" r:id="rId3"/>
    <p:sldId id="389" r:id="rId4"/>
    <p:sldId id="373" r:id="rId5"/>
    <p:sldId id="390" r:id="rId6"/>
    <p:sldId id="304" r:id="rId7"/>
    <p:sldId id="350" r:id="rId8"/>
    <p:sldId id="387" r:id="rId9"/>
    <p:sldId id="388" r:id="rId10"/>
    <p:sldId id="351" r:id="rId11"/>
    <p:sldId id="391" r:id="rId12"/>
    <p:sldId id="378" r:id="rId13"/>
    <p:sldId id="377" r:id="rId14"/>
    <p:sldId id="330" r:id="rId15"/>
    <p:sldId id="395" r:id="rId16"/>
    <p:sldId id="396" r:id="rId17"/>
    <p:sldId id="364" r:id="rId18"/>
    <p:sldId id="397" r:id="rId19"/>
    <p:sldId id="398" r:id="rId20"/>
    <p:sldId id="333" r:id="rId21"/>
    <p:sldId id="392" r:id="rId22"/>
    <p:sldId id="393" r:id="rId23"/>
    <p:sldId id="394" r:id="rId24"/>
    <p:sldId id="399" r:id="rId25"/>
    <p:sldId id="400" r:id="rId26"/>
    <p:sldId id="401" r:id="rId27"/>
    <p:sldId id="403" r:id="rId28"/>
    <p:sldId id="402" r:id="rId29"/>
    <p:sldId id="346" r:id="rId30"/>
  </p:sldIdLst>
  <p:sldSz cx="9144000" cy="6858000" type="screen4x3"/>
  <p:notesSz cx="6858000" cy="9144000"/>
  <p:embeddedFontLst>
    <p:embeddedFont>
      <p:font typeface="华文楷体" pitchFamily="2" charset="-122"/>
      <p:regular r:id="rId32"/>
    </p:embeddedFont>
    <p:embeddedFont>
      <p:font typeface="华文隶书" pitchFamily="2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微软雅黑" pitchFamily="34" charset="-122"/>
      <p:regular r:id="rId38"/>
      <p:bold r:id="rId39"/>
    </p:embeddedFont>
    <p:embeddedFont>
      <p:font typeface="华文仿宋" pitchFamily="2" charset="-122"/>
      <p:regular r:id="rId40"/>
    </p:embeddedFont>
    <p:embeddedFont>
      <p:font typeface="Britannic Bold" pitchFamily="34" charset="0"/>
      <p:regular r:id="rId41"/>
    </p:embeddedFont>
  </p:embeddedFontLst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302" y="-90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2015-10-20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3028950"/>
            <a:ext cx="703738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第十九课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中国画跟油画不一样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2  </a:t>
            </a: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2866357" y="2012282"/>
            <a:ext cx="5368590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946650" y="2057651"/>
            <a:ext cx="5448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TW" altLang="en-US" sz="2800" b="1" dirty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还没</a:t>
            </a:r>
            <a:r>
              <a:rPr kumimoji="0" lang="en-US" altLang="zh-TW" sz="2800" b="1" dirty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V.……</a:t>
            </a:r>
            <a:r>
              <a:rPr kumimoji="0" lang="zh-TW" altLang="en-US" sz="2800" b="1" dirty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呢</a:t>
            </a:r>
            <a:r>
              <a:rPr kumimoji="0" lang="en-US" altLang="zh-TW" sz="2800" b="1" dirty="0">
                <a:latin typeface="华文楷体" charset="0"/>
                <a:ea typeface="华文楷体" charset="0"/>
                <a:cs typeface="华文楷体" charset="0"/>
              </a:rPr>
              <a:t>←→</a:t>
            </a:r>
            <a:r>
              <a:rPr kumimoji="0" lang="zh-TW" altLang="en-US" sz="2800" b="1" dirty="0">
                <a:latin typeface="华文楷体" charset="0"/>
                <a:ea typeface="华文楷体" charset="0"/>
                <a:cs typeface="华文楷体" charset="0"/>
              </a:rPr>
              <a:t>已经</a:t>
            </a:r>
            <a:r>
              <a:rPr kumimoji="0" lang="en-US" altLang="zh-TW" sz="2800" b="1" dirty="0">
                <a:latin typeface="华文楷体" charset="0"/>
                <a:ea typeface="华文楷体" charset="0"/>
                <a:cs typeface="华文楷体" charset="0"/>
              </a:rPr>
              <a:t>V.……</a:t>
            </a:r>
            <a:r>
              <a:rPr kumimoji="0" lang="zh-TW" altLang="en-US" sz="2800" b="1" dirty="0">
                <a:latin typeface="华文楷体" charset="0"/>
                <a:ea typeface="华文楷体" charset="0"/>
                <a:cs typeface="华文楷体" charset="0"/>
              </a:rPr>
              <a:t>了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033463" y="2971454"/>
            <a:ext cx="131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2535" name="圆角矩形 12"/>
          <p:cNvSpPr>
            <a:spLocks noChangeArrowheads="1"/>
          </p:cNvSpPr>
          <p:nvPr/>
        </p:nvSpPr>
        <p:spPr bwMode="auto">
          <a:xfrm>
            <a:off x="2169444" y="4077369"/>
            <a:ext cx="4728661" cy="219242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charset="0"/>
                <a:ea typeface="华文仿宋" charset="0"/>
                <a:cs typeface="华文仿宋" charset="0"/>
              </a:rPr>
              <a:t>还没有写好呢     </a:t>
            </a:r>
            <a:r>
              <a:rPr lang="zh-CN" altLang="en-US" sz="2400" dirty="0">
                <a:latin typeface="华文仿宋" charset="0"/>
                <a:ea typeface="华文仿宋" charset="0"/>
                <a:cs typeface="华文仿宋" charset="0"/>
              </a:rPr>
              <a:t>还没有办好呢      </a:t>
            </a:r>
            <a:endParaRPr lang="en-US" altLang="zh-CN" sz="2400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charset="0"/>
                <a:ea typeface="华文仿宋" charset="0"/>
                <a:cs typeface="华文仿宋" charset="0"/>
              </a:rPr>
              <a:t>还没查字典呢    </a:t>
            </a:r>
            <a:r>
              <a:rPr lang="zh-CN" altLang="en-US" sz="2400" dirty="0">
                <a:latin typeface="华文仿宋" charset="0"/>
                <a:ea typeface="华文仿宋" charset="0"/>
                <a:cs typeface="华文仿宋" charset="0"/>
              </a:rPr>
              <a:t>还没交房租呢     </a:t>
            </a:r>
            <a:endParaRPr lang="en-US" altLang="zh-CN" sz="2400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charset="0"/>
                <a:ea typeface="华文仿宋" charset="0"/>
                <a:cs typeface="华文仿宋" charset="0"/>
              </a:rPr>
              <a:t>还没取包裹呢     </a:t>
            </a:r>
            <a:r>
              <a:rPr lang="zh-CN" altLang="en-US" sz="2400" dirty="0">
                <a:latin typeface="华文仿宋" charset="0"/>
                <a:ea typeface="华文仿宋" charset="0"/>
                <a:cs typeface="华文仿宋" charset="0"/>
              </a:rPr>
              <a:t>还没买机票呢</a:t>
            </a:r>
          </a:p>
        </p:txBody>
      </p:sp>
      <p:pic>
        <p:nvPicPr>
          <p:cNvPr id="2253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666654"/>
            <a:ext cx="11128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733383" y="1252120"/>
            <a:ext cx="52181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美术馆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还没  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开门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呢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62558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 time-measure complement (2)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501775" y="2384425"/>
            <a:ext cx="4195763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啊，已经</a:t>
            </a:r>
            <a:r>
              <a:rPr lang="zh-CN" altLang="en-US" sz="240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画了十一年了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  <p:pic>
        <p:nvPicPr>
          <p:cNvPr id="29701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2511425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pic>
        <p:nvPicPr>
          <p:cNvPr id="29702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2008188"/>
            <a:ext cx="1112838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29703" name="Rectangle 20"/>
          <p:cNvSpPr>
            <a:spLocks noChangeArrowheads="1"/>
          </p:cNvSpPr>
          <p:nvPr/>
        </p:nvSpPr>
        <p:spPr bwMode="auto">
          <a:xfrm>
            <a:off x="1481138" y="1909118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你说说，我中国画</a:t>
            </a:r>
            <a:r>
              <a:rPr lang="zh-CN" altLang="en-US" sz="240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画了多少年了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？</a:t>
            </a:r>
          </a:p>
        </p:txBody>
      </p:sp>
      <p:sp>
        <p:nvSpPr>
          <p:cNvPr id="29704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29705" name="圆角矩形 3"/>
          <p:cNvSpPr>
            <a:spLocks noChangeArrowheads="1"/>
          </p:cNvSpPr>
          <p:nvPr/>
        </p:nvSpPr>
        <p:spPr bwMode="auto">
          <a:xfrm>
            <a:off x="1139825" y="3000037"/>
            <a:ext cx="5236912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1230313" y="3031787"/>
            <a:ext cx="662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S. + 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a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period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of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time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zh-CN" altLang="en-US" sz="28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311986" y="3808496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线形标注 3 (带边框和强调线) 6"/>
          <p:cNvSpPr>
            <a:spLocks/>
          </p:cNvSpPr>
          <p:nvPr/>
        </p:nvSpPr>
        <p:spPr bwMode="auto">
          <a:xfrm>
            <a:off x="6751720" y="1971173"/>
            <a:ext cx="1763964" cy="1477879"/>
          </a:xfrm>
          <a:prstGeom prst="accentBorderCallout3">
            <a:avLst>
              <a:gd name="adj1" fmla="val 100482"/>
              <a:gd name="adj2" fmla="val -5397"/>
              <a:gd name="adj3" fmla="val 124178"/>
              <a:gd name="adj4" fmla="val -66917"/>
              <a:gd name="adj5" fmla="val 124139"/>
              <a:gd name="adj6" fmla="val -234112"/>
              <a:gd name="adj7" fmla="val 102050"/>
              <a:gd name="adj8" fmla="val -234946"/>
            </a:avLst>
          </a:prstGeom>
          <a:noFill/>
          <a:ln w="9525">
            <a:solidFill>
              <a:srgbClr val="F78126"/>
            </a:solidFill>
            <a:prstDash val="dot"/>
            <a:round/>
            <a:headEnd/>
            <a:tailEnd/>
          </a:ln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</a:t>
            </a:r>
            <a:r>
              <a:rPr lang="zh-CN" altLang="en-US" dirty="0" smtClean="0"/>
              <a:t>了”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continuing.</a:t>
            </a:r>
            <a:endParaRPr lang="zh-CN" altLang="en-US" dirty="0"/>
          </a:p>
        </p:txBody>
      </p:sp>
      <p:sp>
        <p:nvSpPr>
          <p:cNvPr id="16" name="Rectangle 6"/>
          <p:cNvSpPr>
            <a:spLocks noGrp="1" noChangeArrowheads="1"/>
          </p:cNvSpPr>
          <p:nvPr/>
        </p:nvSpPr>
        <p:spPr bwMode="auto">
          <a:xfrm>
            <a:off x="3892473" y="4409240"/>
            <a:ext cx="15001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zh-CN" sz="2400" dirty="0" smtClean="0">
                <a:latin typeface="华文仿宋"/>
                <a:ea typeface="华文仿宋"/>
                <a:cs typeface="华文仿宋"/>
              </a:rPr>
              <a:t>1</a:t>
            </a: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个小时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zh-CN" sz="2400" dirty="0" smtClean="0">
                <a:latin typeface="华文仿宋"/>
                <a:ea typeface="华文仿宋"/>
                <a:cs typeface="华文仿宋"/>
              </a:rPr>
              <a:t>45</a:t>
            </a: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分钟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两天</a:t>
            </a:r>
            <a:endParaRPr lang="zh-CN" altLang="en-US" sz="2400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878185" y="4226678"/>
            <a:ext cx="1527175" cy="214947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0" name="圆角矩形 13"/>
          <p:cNvSpPr>
            <a:spLocks noChangeArrowheads="1"/>
          </p:cNvSpPr>
          <p:nvPr/>
        </p:nvSpPr>
        <p:spPr bwMode="auto">
          <a:xfrm>
            <a:off x="1681581" y="4308474"/>
            <a:ext cx="1368425" cy="213510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跑</a:t>
            </a:r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走</a:t>
            </a:r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参观</a:t>
            </a:r>
            <a:endParaRPr lang="zh-CN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cxnSp>
        <p:nvCxnSpPr>
          <p:cNvPr id="23" name="直线箭头连接符 22"/>
          <p:cNvCxnSpPr/>
          <p:nvPr/>
        </p:nvCxnSpPr>
        <p:spPr bwMode="auto">
          <a:xfrm>
            <a:off x="2174625" y="3523331"/>
            <a:ext cx="23812" cy="744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直线箭头连接符 23"/>
          <p:cNvCxnSpPr/>
          <p:nvPr/>
        </p:nvCxnSpPr>
        <p:spPr bwMode="auto">
          <a:xfrm>
            <a:off x="4466725" y="3463758"/>
            <a:ext cx="6349" cy="723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867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看图说话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Talking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46"/>
          <a:stretch/>
        </p:blipFill>
        <p:spPr>
          <a:xfrm rot="16200000">
            <a:off x="2232059" y="340265"/>
            <a:ext cx="4646625" cy="6490530"/>
          </a:xfrm>
        </p:spPr>
      </p:pic>
    </p:spTree>
    <p:extLst>
      <p:ext uri="{BB962C8B-B14F-4D97-AF65-F5344CB8AC3E}">
        <p14:creationId xmlns:p14="http://schemas.microsoft.com/office/powerpoint/2010/main" xmlns="" val="9835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54" name="圆角矩形 3"/>
          <p:cNvSpPr>
            <a:spLocks noChangeArrowheads="1"/>
          </p:cNvSpPr>
          <p:nvPr/>
        </p:nvSpPr>
        <p:spPr bwMode="auto">
          <a:xfrm>
            <a:off x="1510633" y="2619375"/>
            <a:ext cx="502652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737892" y="2651125"/>
            <a:ext cx="48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A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跟      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B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一样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+do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kumimoji="0" lang="en-US" altLang="zh-CN" sz="2800" b="1" dirty="0" err="1" smtClean="0">
                <a:latin typeface="华文楷体" charset="0"/>
                <a:ea typeface="华文楷体" charset="0"/>
                <a:cs typeface="华文楷体" charset="0"/>
              </a:rPr>
              <a:t>sth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.</a:t>
            </a:r>
            <a:endParaRPr kumimoji="0" lang="zh-CN" altLang="en-US" sz="2800" b="1" dirty="0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948657" y="1875756"/>
            <a:ext cx="614997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我爸爸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跟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我妈妈一样喜欢中国画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7" y="1130300"/>
            <a:ext cx="3996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跟……一样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9775" y="3902075"/>
            <a:ext cx="131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读一读</a:t>
            </a: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3470291" y="4369037"/>
            <a:ext cx="4407649" cy="194280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教授跟学生一样不能睡觉。 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美术家跟我们一样要生活。   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我跟你一样想旅行。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23" name="图片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3597275"/>
            <a:ext cx="11128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14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497512" y="1046163"/>
            <a:ext cx="3481387" cy="150720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726112" y="1122364"/>
            <a:ext cx="3150519" cy="144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等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电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梯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电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梯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电梯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上楼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diàntī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kāiwánxiào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cáiliào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ǔyào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233488"/>
            <a:ext cx="4503738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1188" y="2022894"/>
            <a:ext cx="4498391" cy="6715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033670" y="3032042"/>
            <a:ext cx="4588961" cy="34783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289006" y="3041397"/>
            <a:ext cx="3987057" cy="298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跟</a:t>
            </a:r>
            <a:r>
              <a:rPr lang="en-US" altLang="zh-CN" sz="240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开玩笑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A play jokes with B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）</a:t>
            </a:r>
            <a:endParaRPr lang="zh-CN" altLang="en-US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他常常跟朋友们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开玩笑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开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的玩笑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A play jokes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on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）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我们不应该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开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残疾人的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玩笑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电梯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开玩笑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主要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diàntī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kāiwánxiào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cáiliào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ǔyào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4558" y="3480029"/>
            <a:ext cx="3442284" cy="200102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301038" y="1534779"/>
            <a:ext cx="4588961" cy="39195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556374" y="1544134"/>
            <a:ext cx="3987057" cy="298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用的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画画儿的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做衣服的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纸</a:t>
            </a: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一幅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布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纸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画中国画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画油画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电梯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开玩笑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主要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diàntī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kāiwánxiào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cáiliào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ǔyào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47926" y="5587999"/>
            <a:ext cx="3442284" cy="72189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42975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电梯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开玩笑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主要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555625" y="1637969"/>
            <a:ext cx="2556376" cy="47788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/>
        </p:nvSpPr>
        <p:spPr bwMode="auto">
          <a:xfrm>
            <a:off x="4756913" y="1718888"/>
            <a:ext cx="3536841" cy="18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的问题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的语法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Adv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   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用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有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bldLvl="0" autoUpdateAnimBg="0"/>
      <p:bldP spid="13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3277519" cy="12873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6"/>
            <a:ext cx="2609850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画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中国画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油彩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画油画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39"/>
            <a:ext cx="3594100" cy="135630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1874520" y="1181100"/>
            <a:ext cx="252444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mò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yóuc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i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biéde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kònɡbái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zhī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p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xi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xiàn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0494" y="3462422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641934" y="2610853"/>
            <a:ext cx="4065587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974055" y="2522120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空白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空白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的表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0192" y="1168183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墨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油彩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空白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想象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5841" y="4243137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526965" y="4354095"/>
            <a:ext cx="4065587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4859086" y="4265362"/>
            <a:ext cx="2914650" cy="14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只</a:t>
            </a:r>
            <a:r>
              <a:rPr lang="en-US" altLang="zh-CN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+V.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只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画马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只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唱京剧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  <p:bldP spid="16" grpId="0" animBg="1"/>
      <p:bldP spid="17" grpId="0" animBg="1"/>
      <p:bldP spid="18" grpId="0" bldLvl="0" autoUpdateAnimBg="0"/>
      <p:bldP spid="18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0494" y="4866062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641934" y="2610853"/>
            <a:ext cx="4065587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974055" y="2522120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八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匹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马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画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匹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马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0192" y="1168183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墨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油彩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空白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想象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5841" y="5646777"/>
            <a:ext cx="398237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526965" y="4354095"/>
            <a:ext cx="4065587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4859086" y="4265362"/>
            <a:ext cx="2914650" cy="14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想象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一下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想象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空白里有什么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874520" y="1165860"/>
            <a:ext cx="252444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mò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yóuc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i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biéde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kònɡbái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zhī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p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xi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xiàn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2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ldLvl="0" autoUpdateAnimBg="0"/>
      <p:bldP spid="13" grpId="1" bldLvl="0" autoUpdateAnimBg="0"/>
      <p:bldP spid="16" grpId="0" animBg="1"/>
      <p:bldP spid="17" grpId="0" animBg="1"/>
      <p:bldP spid="18" grpId="0" bldLvl="0" autoUpdateAnimBg="0"/>
      <p:bldP spid="18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3277519" cy="12873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6"/>
            <a:ext cx="2609850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得很快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想象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的样子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39"/>
            <a:ext cx="3594100" cy="6611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0494" y="3462422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641934" y="2610853"/>
            <a:ext cx="4065587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974055" y="2522120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好像有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5841" y="4243137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526965" y="4354095"/>
            <a:ext cx="4065587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4859086" y="4265362"/>
            <a:ext cx="3576388" cy="14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一只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虾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齐白石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只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画了一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只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虾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5643" y="1227003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它们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虾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齐白石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/>
        </p:nvSpPr>
        <p:spPr bwMode="auto">
          <a:xfrm>
            <a:off x="1874520" y="1181100"/>
            <a:ext cx="252444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mò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yóuc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i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biéde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kònɡbái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zhī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p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xi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xiàn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  <p:bldP spid="16" grpId="0" animBg="1"/>
      <p:bldP spid="17" grpId="0" animBg="1"/>
      <p:bldP spid="18" grpId="0" bldLvl="0" autoUpdateAnimBg="0"/>
      <p:bldP spid="18" grpId="1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340100" cy="26746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49"/>
            <a:ext cx="288131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中国画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喜欢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中国画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油画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卖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油画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4309226" cy="216209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360445" y="4107362"/>
            <a:ext cx="3956050" cy="13760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4348413" y="4040520"/>
            <a:ext cx="4324350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画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画儿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画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中国画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画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油画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016504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zhōnɡ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uóhuà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yóuhuà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huà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ǎo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huàjiā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yīyàn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ěishù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uǎn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中国画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油画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老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画家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美术馆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电梯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开玩笑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材料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主要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748826" y="1074608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墨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油彩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空白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想象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929" y="1140279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34278" y="1013114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它们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虾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齐白石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4656660"/>
            <a:ext cx="7542797" cy="89123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98599"/>
            <a:ext cx="8447755" cy="103287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873329"/>
            <a:ext cx="7823180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933537"/>
            <a:ext cx="7714832" cy="68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咱们已经看了一个半小时的画儿了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，二楼的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还没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。现在是不是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坐电梯上楼去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055891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好吧。力波，你觉得中国画和油画一样不一样？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799661"/>
            <a:ext cx="4248066" cy="8812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6" y="3747790"/>
            <a:ext cx="2842962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2874951"/>
            <a:ext cx="5822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当然一样，都是画儿啊。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944640"/>
            <a:ext cx="472239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别开玩笑。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810383"/>
            <a:ext cx="746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我没有开玩笑，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我是说中国画</a:t>
            </a:r>
            <a:r>
              <a:rPr kumimoji="0" lang="zh-CN" altLang="en-US" u="sng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跟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油画</a:t>
            </a:r>
            <a:r>
              <a:rPr kumimoji="0" lang="zh-CN" altLang="en-US" u="sng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一样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美。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52475" y="5608308"/>
            <a:ext cx="3886367" cy="9154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00200" y="5820716"/>
            <a:ext cx="66413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你说说哪儿不一样。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" y="9016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20" y="1963543"/>
            <a:ext cx="614964" cy="614964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54" y="300615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2" y="3814049"/>
            <a:ext cx="614964" cy="614964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3" y="484231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96" y="5770288"/>
            <a:ext cx="614964" cy="614964"/>
          </a:xfrm>
          <a:prstGeom prst="rect">
            <a:avLst/>
          </a:prstGeom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130382" y="3208416"/>
            <a:ext cx="3545723" cy="922426"/>
          </a:xfrm>
          <a:prstGeom prst="cloudCallout">
            <a:avLst>
              <a:gd name="adj1" fmla="val -40006"/>
              <a:gd name="adj2" fmla="val -117442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000" dirty="0" smtClean="0"/>
              <a:t>比较 </a:t>
            </a:r>
            <a:r>
              <a:rPr lang="en-US" altLang="zh-CN" sz="2000" dirty="0" smtClean="0"/>
              <a:t>Comparing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things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893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4843812"/>
            <a:ext cx="8595747" cy="11318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98599"/>
            <a:ext cx="8447755" cy="103287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873329"/>
            <a:ext cx="2791242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933537"/>
            <a:ext cx="7434095" cy="68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你找对人了，我来告诉你吧。中国画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和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油画用的材料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不一样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055891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怎么不一样？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799661"/>
            <a:ext cx="8445750" cy="10905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6" y="3934942"/>
            <a:ext cx="3711908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2874951"/>
            <a:ext cx="7327148" cy="9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中国画用纸，油画常常用布；中国画主要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用墨和水画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，油画一定要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用油彩画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4131792"/>
            <a:ext cx="472239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对，还有别的吗？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997535"/>
            <a:ext cx="746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油画没有空白，中国画常常有空白。你看这幅徐悲鸿的画儿：画家只画了一匹马，没有画别的。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" y="9016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20" y="1963543"/>
            <a:ext cx="614964" cy="614964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54" y="300615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2" y="4001201"/>
            <a:ext cx="614964" cy="614964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3" y="5029471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58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1" y="4563086"/>
            <a:ext cx="5470692" cy="89123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18231" y="884065"/>
            <a:ext cx="7823180" cy="156235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64356" y="1066628"/>
            <a:ext cx="6691312" cy="109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可是我们觉得还有别的东西。让我们来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想象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一下：那匹马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咱们这儿跑来了，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我觉得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他跑得非常快，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好像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还有风。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03618" y="2452077"/>
            <a:ext cx="8378908" cy="113066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6" y="3654216"/>
            <a:ext cx="4580856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34535" y="2620945"/>
            <a:ext cx="7233569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对了。这就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齐白石画的虾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一样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，它们游来游去，真可爱！你看，画家画水了吗？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851066"/>
            <a:ext cx="472239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没画，可是我觉得有水。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716809"/>
            <a:ext cx="746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中国画是不是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跟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油画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很不一样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？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52475" y="5514734"/>
            <a:ext cx="8013617" cy="9154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00200" y="5727142"/>
            <a:ext cx="66413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谢谢你的介绍。可是我还想看看“老画家”画的马怎么样。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8" y="974280"/>
            <a:ext cx="614964" cy="614964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59" y="265857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72" y="3720475"/>
            <a:ext cx="614964" cy="614964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3" y="474874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96" y="5676714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62558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 time-measure complement (2)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9704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29705" name="圆角矩形 3"/>
          <p:cNvSpPr>
            <a:spLocks noChangeArrowheads="1"/>
          </p:cNvSpPr>
          <p:nvPr/>
        </p:nvSpPr>
        <p:spPr bwMode="auto">
          <a:xfrm>
            <a:off x="1941931" y="2652458"/>
            <a:ext cx="5236912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2005681" y="2737682"/>
            <a:ext cx="662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S. +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a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period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of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time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的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28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365458" y="3514390"/>
            <a:ext cx="3217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连一连，说一说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/>
        </p:nvSpPr>
        <p:spPr bwMode="auto">
          <a:xfrm>
            <a:off x="4534137" y="4409240"/>
            <a:ext cx="15001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十分钟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4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一个小时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4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十天</a:t>
            </a:r>
            <a:endParaRPr lang="zh-CN" altLang="en-US" sz="24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519849" y="4226678"/>
            <a:ext cx="1527175" cy="214947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0" name="圆角矩形 13"/>
          <p:cNvSpPr>
            <a:spLocks noChangeArrowheads="1"/>
          </p:cNvSpPr>
          <p:nvPr/>
        </p:nvSpPr>
        <p:spPr bwMode="auto">
          <a:xfrm>
            <a:off x="2497055" y="4214895"/>
            <a:ext cx="1368425" cy="213510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寄</a:t>
            </a:r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坐</a:t>
            </a:r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办</a:t>
            </a:r>
            <a:endParaRPr lang="zh-CN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1419224" y="1787525"/>
            <a:ext cx="690930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咱们已经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看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了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一个半小时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  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画儿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了。</a:t>
            </a:r>
            <a:endParaRPr lang="zh-CN" altLang="en-US" sz="28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1" name="圆角矩形 13"/>
          <p:cNvSpPr>
            <a:spLocks noChangeArrowheads="1"/>
          </p:cNvSpPr>
          <p:nvPr/>
        </p:nvSpPr>
        <p:spPr bwMode="auto">
          <a:xfrm>
            <a:off x="6633245" y="4206874"/>
            <a:ext cx="1368425" cy="213510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车</a:t>
            </a:r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证</a:t>
            </a:r>
            <a:endParaRPr lang="en-US" altLang="zh-CN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包裹</a:t>
            </a:r>
            <a:endParaRPr lang="en-US" altLang="zh-CN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5" name="TextBox 10"/>
          <p:cNvSpPr>
            <a:spLocks noChangeArrowheads="1"/>
          </p:cNvSpPr>
          <p:nvPr/>
        </p:nvSpPr>
        <p:spPr bwMode="auto">
          <a:xfrm>
            <a:off x="655638" y="1195388"/>
            <a:ext cx="582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坐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走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…+do </a:t>
            </a:r>
            <a:r>
              <a:rPr lang="en-US" altLang="zh-CN" sz="3200" b="1" dirty="0" err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42950" y="2482850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读一读</a:t>
            </a:r>
          </a:p>
        </p:txBody>
      </p:sp>
      <p:sp>
        <p:nvSpPr>
          <p:cNvPr id="28677" name="圆角矩形 12"/>
          <p:cNvSpPr>
            <a:spLocks noChangeArrowheads="1"/>
          </p:cNvSpPr>
          <p:nvPr/>
        </p:nvSpPr>
        <p:spPr bwMode="auto">
          <a:xfrm>
            <a:off x="1465263" y="3740150"/>
            <a:ext cx="5526421" cy="250290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坐电梯上楼       坐公共汽车去美术馆     </a:t>
            </a: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坐地铁</a:t>
            </a: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到王府井       坐飞机回英国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坐电梯</a:t>
            </a:r>
            <a:r>
              <a:rPr lang="zh-TW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下楼       </a:t>
            </a: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走路去超市             </a:t>
            </a: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骑车</a:t>
            </a: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上大学       </a:t>
            </a:r>
            <a:r>
              <a:rPr lang="zh-TW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打车来学习</a:t>
            </a:r>
            <a:endParaRPr lang="zh-TW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8678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pic>
        <p:nvPicPr>
          <p:cNvPr id="2867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5" y="2103438"/>
            <a:ext cx="111283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90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5" name="TextBox 10"/>
          <p:cNvSpPr>
            <a:spLocks noChangeArrowheads="1"/>
          </p:cNvSpPr>
          <p:nvPr/>
        </p:nvSpPr>
        <p:spPr bwMode="auto">
          <a:xfrm>
            <a:off x="655638" y="1195388"/>
            <a:ext cx="582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用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……do </a:t>
            </a:r>
            <a:r>
              <a:rPr lang="en-US" altLang="zh-CN" sz="3200" b="1" dirty="0" err="1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42950" y="2482850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读一读</a:t>
            </a:r>
          </a:p>
        </p:txBody>
      </p:sp>
      <p:sp>
        <p:nvSpPr>
          <p:cNvPr id="28677" name="圆角矩形 12"/>
          <p:cNvSpPr>
            <a:spLocks noChangeArrowheads="1"/>
          </p:cNvSpPr>
          <p:nvPr/>
        </p:nvSpPr>
        <p:spPr bwMode="auto">
          <a:xfrm>
            <a:off x="2026742" y="3539630"/>
            <a:ext cx="5031790" cy="250290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用墨画画儿        用丝绸做旗袍       </a:t>
            </a: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用筷子吃饭     </a:t>
            </a: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用英镑换人民币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用铅笔写作业      用汉语聊天         </a:t>
            </a: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用卡交钱       </a:t>
            </a:r>
            <a:r>
              <a:rPr lang="zh-TW" altLang="en-US" sz="24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用电脑看电影</a:t>
            </a:r>
          </a:p>
        </p:txBody>
      </p:sp>
      <p:sp>
        <p:nvSpPr>
          <p:cNvPr id="28678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pic>
        <p:nvPicPr>
          <p:cNvPr id="2867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5" y="2103438"/>
            <a:ext cx="111283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81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54" name="圆角矩形 3"/>
          <p:cNvSpPr>
            <a:spLocks noChangeArrowheads="1"/>
          </p:cNvSpPr>
          <p:nvPr/>
        </p:nvSpPr>
        <p:spPr bwMode="auto">
          <a:xfrm>
            <a:off x="2379553" y="2619375"/>
            <a:ext cx="502652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606812" y="2651125"/>
            <a:ext cx="48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A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跟    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B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一样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+Adj.</a:t>
            </a:r>
            <a:endParaRPr kumimoji="0" lang="zh-CN" altLang="en-US" sz="2800" b="1" dirty="0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801609" y="1875756"/>
            <a:ext cx="614997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我是说中国画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跟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油画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一样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美。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7" y="1130300"/>
            <a:ext cx="3996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跟……一样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9775" y="3902075"/>
            <a:ext cx="131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读一读</a:t>
            </a: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3470291" y="4369037"/>
            <a:ext cx="4163077" cy="194280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他跟他哥哥一样帅      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我唱得跟我姐姐一样糟糕      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他说得跟中国人一样流利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23" name="图片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3597275"/>
            <a:ext cx="11128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47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6" name="圆角矩形 3"/>
          <p:cNvSpPr>
            <a:spLocks noChangeArrowheads="1"/>
          </p:cNvSpPr>
          <p:nvPr/>
        </p:nvSpPr>
        <p:spPr bwMode="auto">
          <a:xfrm>
            <a:off x="5232819" y="2470234"/>
            <a:ext cx="153160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698" name="圆角矩形 3"/>
          <p:cNvSpPr>
            <a:spLocks noChangeArrowheads="1"/>
          </p:cNvSpPr>
          <p:nvPr/>
        </p:nvSpPr>
        <p:spPr bwMode="auto">
          <a:xfrm>
            <a:off x="1484313" y="2411413"/>
            <a:ext cx="23114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3274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“跟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……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一样”  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711325" y="2444750"/>
            <a:ext cx="209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华文楷体" charset="0"/>
                <a:ea typeface="华文楷体" charset="0"/>
                <a:cs typeface="华文楷体" charset="0"/>
              </a:rPr>
              <a:t>A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跟    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B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29707" name="AutoShape 7"/>
          <p:cNvSpPr>
            <a:spLocks noChangeArrowheads="1"/>
          </p:cNvSpPr>
          <p:nvPr/>
        </p:nvSpPr>
        <p:spPr bwMode="auto">
          <a:xfrm>
            <a:off x="3762375" y="1736726"/>
            <a:ext cx="1527175" cy="2410537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/>
        </p:nvSpPr>
        <p:spPr bwMode="auto">
          <a:xfrm>
            <a:off x="3733800" y="1529777"/>
            <a:ext cx="1500188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很不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不太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差不多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99416" y="2503571"/>
            <a:ext cx="1478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一样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74688" y="4187809"/>
            <a:ext cx="545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说一说</a:t>
            </a:r>
          </a:p>
        </p:txBody>
      </p:sp>
      <p:pic>
        <p:nvPicPr>
          <p:cNvPr id="26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5" y="3843322"/>
            <a:ext cx="10906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圆角矩形 12"/>
          <p:cNvSpPr>
            <a:spLocks noChangeArrowheads="1"/>
          </p:cNvSpPr>
          <p:nvPr/>
        </p:nvSpPr>
        <p:spPr bwMode="auto">
          <a:xfrm>
            <a:off x="3563938" y="4449748"/>
            <a:ext cx="3949115" cy="187351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你和你的朋友。</a:t>
            </a:r>
            <a:endParaRPr lang="en-US" altLang="zh-CN" sz="2800" dirty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800" dirty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提示词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：爱好    生活习惯</a:t>
            </a:r>
            <a:endParaRPr lang="en-US" altLang="zh-CN" sz="2400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9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340100" cy="26746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49"/>
            <a:ext cx="288131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老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师傅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教授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画家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年轻的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画家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09826" y="3425908"/>
            <a:ext cx="3827963" cy="142682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082340" y="4441573"/>
            <a:ext cx="3072397" cy="134695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070308" y="4374731"/>
            <a:ext cx="2977482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一样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+Adj.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快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贵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中国画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油画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老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画家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美术馆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41910" y="4968625"/>
            <a:ext cx="3827963" cy="6327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016504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zhōnɡ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uóhuà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yóuhuà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huà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ǎo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huàjiā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yīyàn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ěishù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uǎn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1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bldLvl="0" autoUpdateAnimBg="0"/>
      <p:bldP spid="10" grpId="1" bldLvl="0" autoUpdateAnimBg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4089400" cy="215331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3822700" cy="25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开门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关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门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chemeClr val="tx2"/>
                </a:solidFill>
                <a:latin typeface="华文楷体"/>
                <a:ea typeface="华文楷体"/>
                <a:cs typeface="华文楷体"/>
              </a:rPr>
              <a:t>美术馆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开门</a:t>
            </a:r>
            <a:r>
              <a:rPr lang="zh-CN" altLang="en-US" sz="2400" dirty="0" smtClean="0">
                <a:solidFill>
                  <a:schemeClr val="tx2"/>
                </a:solidFill>
                <a:latin typeface="华文楷体"/>
                <a:ea typeface="华文楷体"/>
                <a:cs typeface="华文楷体"/>
              </a:rPr>
              <a:t>了</a:t>
            </a:r>
            <a:endParaRPr lang="en-US" altLang="zh-CN" sz="2400" dirty="0" smtClean="0">
              <a:solidFill>
                <a:schemeClr val="tx2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chemeClr val="tx2"/>
                </a:solidFill>
                <a:latin typeface="华文楷体"/>
                <a:ea typeface="华文楷体"/>
                <a:cs typeface="华文楷体"/>
              </a:rPr>
              <a:t>银行没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开门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62752" y="1334773"/>
            <a:ext cx="3900672" cy="68385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4164" y="2850816"/>
            <a:ext cx="3898936" cy="13468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63098" y="3375865"/>
            <a:ext cx="3084513" cy="33083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064387" y="3456783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N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240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爱好 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爱好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V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   爱好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do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画画儿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爱好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唱京剧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35444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kāimén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bùɡ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ǎndān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àihào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chàn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mǎmǎhūhū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fú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xúbēihón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607" y="1216950"/>
            <a:ext cx="198307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不敢当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马马虎虎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徐悲鸿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1817074"/>
            <a:ext cx="4089400" cy="215331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1893274"/>
            <a:ext cx="3822700" cy="25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画得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马马虎虎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考得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马马虎虎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翻译得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马马虎虎</a:t>
            </a:r>
            <a:endParaRPr lang="zh-CN" altLang="en-US" sz="1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29594" y="4195615"/>
            <a:ext cx="3900672" cy="68385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37638" y="4999789"/>
            <a:ext cx="3898936" cy="6951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63098" y="4284889"/>
            <a:ext cx="3084513" cy="21452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064387" y="4365807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画儿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两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油画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中国画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607" y="1216950"/>
            <a:ext cx="198307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不敢当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马马虎虎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徐悲鸿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35444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kāimén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bùɡ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ǎndān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àihào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chàn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mǎmǎhūhū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fú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xúbēihón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0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中国画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油画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画家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老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美术馆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4082" y="1163476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不敢当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马马虎虎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徐悲鸿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4402668"/>
            <a:ext cx="8595747" cy="117791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98599"/>
            <a:ext cx="5996773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619337"/>
            <a:ext cx="7823180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933537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咱们来早了，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美术馆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还没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开门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呢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801899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来早了比来晚了好。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今天我一定要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参观一个上午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545669"/>
            <a:ext cx="3839899" cy="8812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493798"/>
            <a:ext cx="5969391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2620959"/>
            <a:ext cx="5822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你真喜欢中国画。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690648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是啊，我非常喜欢徐悲鸿画的马。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489551"/>
            <a:ext cx="746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跟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你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一样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，也很喜欢中国画。从我十岁开始，妈妈就教我画中国画。你说说，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</a:t>
            </a:r>
            <a:r>
              <a:rPr kumimoji="0" lang="zh-CN" altLang="en-US" u="sng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中国画画了多少年了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？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52475" y="5648412"/>
            <a:ext cx="8013617" cy="11160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00200" y="5914292"/>
            <a:ext cx="66413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已经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画了十一年了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。我真不知道您还是一位“老画家”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" y="9016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20" y="1709551"/>
            <a:ext cx="614964" cy="614964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54" y="275216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2" y="3560057"/>
            <a:ext cx="614964" cy="614964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3" y="458832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96" y="5810392"/>
            <a:ext cx="614964" cy="614964"/>
          </a:xfrm>
          <a:prstGeom prst="rect">
            <a:avLst/>
          </a:prstGeom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24488" y="2406319"/>
            <a:ext cx="3398670" cy="1234156"/>
          </a:xfrm>
          <a:prstGeom prst="cloudCallout">
            <a:avLst>
              <a:gd name="adj1" fmla="val -40006"/>
              <a:gd name="adj2" fmla="val -56573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Expressing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duration</a:t>
            </a:r>
          </a:p>
          <a:p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time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1" y="4469508"/>
            <a:ext cx="6366376" cy="8377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2" y="892175"/>
            <a:ext cx="8634913" cy="15007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7594516" cy="115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不敢当。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我爸爸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跟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我妈妈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一样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喜欢中国画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，可是他自己不会画。我爸爸也有很多爱好，他喜欢唱中国京剧。现在他在家还常常唱京剧。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560638"/>
            <a:ext cx="5969391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757488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他唱得怎么样？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556391"/>
            <a:ext cx="746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他唱京剧</a:t>
            </a:r>
            <a:r>
              <a:rPr kumimoji="0" lang="zh-CN" altLang="en-US" u="sng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跟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我画中国画</a:t>
            </a:r>
            <a:r>
              <a:rPr kumimoji="0" lang="zh-CN" altLang="en-US" u="sng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一样</a:t>
            </a:r>
            <a:r>
              <a:rPr kumimoji="0" lang="zh-CN" altLang="en-US" u="sng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，马马虎虎。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65843" y="5454316"/>
            <a:ext cx="8110790" cy="8154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13568" y="5539980"/>
            <a:ext cx="7035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我想买一幅中国画。大画家画的一定很贵，是不是？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42" y="104870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2" y="3626897"/>
            <a:ext cx="614964" cy="614964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3" y="465516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63" y="5529656"/>
            <a:ext cx="651493" cy="614964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302000" y="2433053"/>
            <a:ext cx="3823369" cy="1042737"/>
          </a:xfrm>
          <a:prstGeom prst="cloudCallout">
            <a:avLst>
              <a:gd name="adj1" fmla="val -72653"/>
              <a:gd name="adj2" fmla="val -81487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Talking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about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hobbies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579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7832808" cy="104624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2020377"/>
            <a:ext cx="3820611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6992937" cy="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徐悲鸿画的马当然贵极了。我认识一位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老画家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，他画的马不贵。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202939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这位老画家是谁？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946709"/>
            <a:ext cx="6520698" cy="8812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3021999"/>
            <a:ext cx="5822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是丁力波啊！我可以把我画好的马送你。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" y="99523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20" y="2110591"/>
            <a:ext cx="614964" cy="614964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54" y="315320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0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  <p:tag name="ISPRING_RESOURCE_PATHS_HASH_2" val="65fee7a8f626867b5822f20f1d5df144f956db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Pages>0</Pages>
  <Words>1328</Words>
  <Characters>0</Characters>
  <Application>Microsoft Office PowerPoint</Application>
  <DocSecurity>0</DocSecurity>
  <PresentationFormat>全屏显示(4:3)</PresentationFormat>
  <Lines>0</Lines>
  <Paragraphs>391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华文楷体</vt:lpstr>
      <vt:lpstr>华文隶书</vt:lpstr>
      <vt:lpstr>Wingdings</vt:lpstr>
      <vt:lpstr>GB Pinyinok-B</vt:lpstr>
      <vt:lpstr>楷体</vt:lpstr>
      <vt:lpstr>Calibri</vt:lpstr>
      <vt:lpstr>微软雅黑</vt:lpstr>
      <vt:lpstr>华文仿宋</vt:lpstr>
      <vt:lpstr>Britannic Bold</vt:lpstr>
      <vt:lpstr>默认设计模板</vt:lpstr>
      <vt:lpstr>第十九课   中国画跟油画不一样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zhaiying</cp:lastModifiedBy>
  <cp:revision>187</cp:revision>
  <dcterms:created xsi:type="dcterms:W3CDTF">2015-09-28T12:25:20Z</dcterms:created>
  <dcterms:modified xsi:type="dcterms:W3CDTF">2015-10-20T04:38:25Z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