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33"/>
  </p:notesMasterIdLst>
  <p:sldIdLst>
    <p:sldId id="349" r:id="rId2"/>
    <p:sldId id="289" r:id="rId3"/>
    <p:sldId id="423" r:id="rId4"/>
    <p:sldId id="373" r:id="rId5"/>
    <p:sldId id="424" r:id="rId6"/>
    <p:sldId id="412" r:id="rId7"/>
    <p:sldId id="304" r:id="rId8"/>
    <p:sldId id="350" r:id="rId9"/>
    <p:sldId id="422" r:id="rId10"/>
    <p:sldId id="421" r:id="rId11"/>
    <p:sldId id="377" r:id="rId12"/>
    <p:sldId id="426" r:id="rId13"/>
    <p:sldId id="427" r:id="rId14"/>
    <p:sldId id="428" r:id="rId15"/>
    <p:sldId id="429" r:id="rId16"/>
    <p:sldId id="430" r:id="rId17"/>
    <p:sldId id="330" r:id="rId18"/>
    <p:sldId id="434" r:id="rId19"/>
    <p:sldId id="364" r:id="rId20"/>
    <p:sldId id="435" r:id="rId21"/>
    <p:sldId id="436" r:id="rId22"/>
    <p:sldId id="333" r:id="rId23"/>
    <p:sldId id="431" r:id="rId24"/>
    <p:sldId id="433" r:id="rId25"/>
    <p:sldId id="432" r:id="rId26"/>
    <p:sldId id="399" r:id="rId27"/>
    <p:sldId id="400" r:id="rId28"/>
    <p:sldId id="437" r:id="rId29"/>
    <p:sldId id="438" r:id="rId30"/>
    <p:sldId id="420" r:id="rId31"/>
    <p:sldId id="346" r:id="rId32"/>
  </p:sldIdLst>
  <p:sldSz cx="9144000" cy="6858000" type="screen4x3"/>
  <p:notesSz cx="6858000" cy="9144000"/>
  <p:custDataLst>
    <p:tags r:id="rId35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8126"/>
    <a:srgbClr val="A18560"/>
    <a:srgbClr val="920000"/>
    <a:srgbClr val="660A12"/>
    <a:srgbClr val="DFEFF1"/>
    <a:srgbClr val="333399"/>
    <a:srgbClr val="F5F5F5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510" autoAdjust="0"/>
    <p:restoredTop sz="99055" autoAdjust="0"/>
  </p:normalViewPr>
  <p:slideViewPr>
    <p:cSldViewPr snapToGrid="0">
      <p:cViewPr varScale="1">
        <p:scale>
          <a:sx n="92" d="100"/>
          <a:sy n="92" d="100"/>
        </p:scale>
        <p:origin x="-112" y="-392"/>
      </p:cViewPr>
      <p:guideLst>
        <p:guide orient="horz" pos="2170"/>
        <p:guide pos="28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tags" Target="tags/tag1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Arial" charset="0"/>
              <a:buNone/>
              <a:defRPr kumimoji="1" sz="1200"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smtClean="0"/>
            </a:lvl1pPr>
          </a:lstStyle>
          <a:p>
            <a:pPr>
              <a:defRPr/>
            </a:pPr>
            <a:fld id="{64E82A9B-6ADF-45B7-8E73-277022513F0D}" type="datetimeFigureOut">
              <a:rPr lang="zh-CN" altLang="en-US"/>
              <a:pPr>
                <a:defRPr/>
              </a:pPr>
              <a:t>15/10/20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二级</a:t>
            </a:r>
          </a:p>
          <a:p>
            <a:pPr lvl="2"/>
            <a:r>
              <a:rPr lang="zh-CN" altLang="en-US" noProof="0" smtClean="0"/>
              <a:t>三级</a:t>
            </a:r>
          </a:p>
          <a:p>
            <a:pPr lvl="3"/>
            <a:r>
              <a:rPr lang="zh-CN" altLang="en-US" noProof="0" smtClean="0"/>
              <a:t>四级</a:t>
            </a:r>
          </a:p>
          <a:p>
            <a:pPr lvl="4"/>
            <a:r>
              <a:rPr lang="zh-CN" altLang="en-US" noProof="0" smtClean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Arial" charset="0"/>
              <a:buNone/>
              <a:defRPr kumimoji="1" sz="1200"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smtClean="0"/>
            </a:lvl1pPr>
          </a:lstStyle>
          <a:p>
            <a:pPr>
              <a:defRPr/>
            </a:pPr>
            <a:fld id="{7763B8FF-4B36-4E78-9D48-B86E8150A3A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842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宋体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8916" name="幻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9CC2BCF-34A1-4184-8263-CA5F1C982360}" type="slidenum">
              <a:rPr lang="zh-CN" altLang="en-US"/>
              <a:pPr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8916" name="幻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9CC2BCF-34A1-4184-8263-CA5F1C982360}" type="slidenum">
              <a:rPr lang="zh-CN" altLang="en-US"/>
              <a:pPr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8916" name="幻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9CC2BCF-34A1-4184-8263-CA5F1C982360}" type="slidenum">
              <a:rPr lang="zh-CN" altLang="en-US"/>
              <a:pPr/>
              <a:t>21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主题背景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981200" y="0"/>
            <a:ext cx="3505200" cy="6858000"/>
            <a:chOff x="0" y="0"/>
            <a:chExt cx="2208" cy="4320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1776" cy="4320"/>
            </a:xfrm>
            <a:prstGeom prst="rect">
              <a:avLst/>
            </a:prstGeom>
            <a:solidFill>
              <a:schemeClr val="bg1">
                <a:alpha val="59999"/>
              </a:schemeClr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buFont typeface="Arial" charset="0"/>
                <a:buNone/>
                <a:defRPr/>
              </a:pPr>
              <a:endParaRPr lang="zh-CN" altLang="en-US">
                <a:latin typeface="Arial" charset="0"/>
                <a:ea typeface="宋体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432" y="0"/>
              <a:ext cx="1344" cy="4320"/>
            </a:xfrm>
            <a:prstGeom prst="rect">
              <a:avLst/>
            </a:prstGeom>
            <a:solidFill>
              <a:schemeClr val="bg1">
                <a:alpha val="59999"/>
              </a:schemeClr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buFont typeface="Arial" charset="0"/>
                <a:buNone/>
                <a:defRPr/>
              </a:pPr>
              <a:endParaRPr lang="zh-CN" altLang="en-US">
                <a:latin typeface="Arial" charset="0"/>
                <a:ea typeface="宋体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864" y="0"/>
              <a:ext cx="912" cy="4320"/>
            </a:xfrm>
            <a:prstGeom prst="rect">
              <a:avLst/>
            </a:prstGeom>
            <a:solidFill>
              <a:schemeClr val="bg1">
                <a:alpha val="59999"/>
              </a:schemeClr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buFont typeface="Arial" charset="0"/>
                <a:buNone/>
                <a:defRPr/>
              </a:pPr>
              <a:endParaRPr lang="zh-CN" altLang="en-US">
                <a:latin typeface="Arial" charset="0"/>
                <a:ea typeface="宋体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296" y="0"/>
              <a:ext cx="912" cy="4320"/>
            </a:xfrm>
            <a:prstGeom prst="rect">
              <a:avLst/>
            </a:prstGeom>
            <a:solidFill>
              <a:schemeClr val="bg1">
                <a:alpha val="59999"/>
              </a:schemeClr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buFont typeface="Arial" charset="0"/>
                <a:buNone/>
                <a:defRPr/>
              </a:pPr>
              <a:endParaRPr lang="zh-CN" altLang="en-US">
                <a:latin typeface="Arial" charset="0"/>
                <a:ea typeface="宋体" charset="0"/>
              </a:endParaRPr>
            </a:p>
          </p:txBody>
        </p:sp>
      </p:grpSp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414713" y="2265363"/>
            <a:ext cx="3933825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5418138" y="4845050"/>
            <a:ext cx="3506787" cy="70326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499BFB-D161-43FB-8CE5-9992582DA16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077E1-5E08-4273-B661-829E10E8A5D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5EE96-D01F-4F29-96E2-79906E4DE51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、文本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88757-C540-4048-96CD-8347C70FB21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BC1EE-4AB6-40A0-8E4A-47437C0D0B1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B4407-FD57-4379-889E-8B2DB6C2863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F9F20-86F8-4175-AB78-D33EF039151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85218-623F-44CB-A1AF-69D5527A00C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B5B1A-6708-423D-9F99-902915A561D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BEA4D-621A-4F38-B51F-BEDD39629F7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3CA43-95F0-4BB2-81B2-7397C78E4B4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BC96A-2E2E-473F-A0AA-3B14AEC7CF9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>
            <a:off x="0" y="6378575"/>
            <a:ext cx="9144000" cy="4794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2">
                  <a:alpha val="5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pic>
        <p:nvPicPr>
          <p:cNvPr id="1027" name="Picture 3" descr="花纹1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3013" y="5126038"/>
            <a:ext cx="1550987" cy="173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6588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2">
                  <a:alpha val="5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en-US" altLang="zh-CN" smtClean="0"/>
          </a:p>
          <a:p>
            <a:pPr lvl="1"/>
            <a:r>
              <a:rPr lang="zh-CN" altLang="en-US" smtClean="0"/>
              <a:t>第二级</a:t>
            </a:r>
            <a:endParaRPr lang="en-US" altLang="zh-CN" smtClean="0"/>
          </a:p>
          <a:p>
            <a:pPr lvl="2"/>
            <a:r>
              <a:rPr lang="zh-CN" altLang="en-US" smtClean="0"/>
              <a:t>第三级</a:t>
            </a:r>
            <a:endParaRPr lang="en-US" altLang="zh-CN" smtClean="0"/>
          </a:p>
          <a:p>
            <a:pPr lvl="3"/>
            <a:r>
              <a:rPr lang="zh-CN" altLang="en-US" smtClean="0"/>
              <a:t>第四级</a:t>
            </a:r>
            <a:endParaRPr lang="en-US" altLang="zh-CN" smtClean="0"/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Arial" charset="0"/>
              <a:buNone/>
              <a:defRPr sz="1400">
                <a:latin typeface="Arial" charset="0"/>
                <a:ea typeface="宋体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 typeface="Arial" charset="0"/>
              <a:buNone/>
              <a:defRPr sz="1400">
                <a:latin typeface="Arial" charset="0"/>
                <a:ea typeface="宋体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B280D89-B8E9-4CF0-B45F-F0143F4721D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charset="0"/>
          <a:cs typeface="宋体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charset="0"/>
          <a:cs typeface="宋体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charset="0"/>
          <a:cs typeface="宋体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charset="0"/>
          <a:cs typeface="宋体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3" Type="http://schemas.openxmlformats.org/officeDocument/2006/relationships/image" Target="../media/image10.jp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5816600" y="138113"/>
            <a:ext cx="2771775" cy="679450"/>
          </a:xfrm>
          <a:prstGeom prst="roundRect">
            <a:avLst>
              <a:gd name="adj" fmla="val 13292"/>
            </a:avLst>
          </a:prstGeom>
          <a:solidFill>
            <a:schemeClr val="bg1"/>
          </a:solidFill>
          <a:ln w="57150" cmpd="dbl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652" y="3028950"/>
            <a:ext cx="4590189" cy="1470025"/>
          </a:xfrm>
        </p:spPr>
        <p:txBody>
          <a:bodyPr/>
          <a:lstStyle/>
          <a:p>
            <a:pPr>
              <a:defRPr/>
            </a:pPr>
            <a:r>
              <a:rPr kumimoji="0"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>第二十一课</a:t>
            </a:r>
            <a:r>
              <a:rPr kumimoji="0"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> </a:t>
            </a:r>
            <a:br>
              <a:rPr kumimoji="0"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</a:br>
            <a:r>
              <a:rPr kumimoji="0" lang="zh-CN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/>
            </a:r>
            <a:br>
              <a:rPr kumimoji="0" lang="zh-CN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</a:br>
            <a:r>
              <a:rPr kumimoji="0"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>我们的队员是从不同国家来的</a:t>
            </a:r>
          </a:p>
        </p:txBody>
      </p:sp>
      <p:sp>
        <p:nvSpPr>
          <p:cNvPr id="9" name="Rectangle 4"/>
          <p:cNvSpPr>
            <a:spLocks noGrp="1" noChangeArrowheads="1"/>
          </p:cNvSpPr>
          <p:nvPr/>
        </p:nvSpPr>
        <p:spPr bwMode="auto">
          <a:xfrm>
            <a:off x="5618163" y="219075"/>
            <a:ext cx="3138487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zh-CN" altLang="en-US" dirty="0">
                <a:latin typeface="华文隶书"/>
                <a:ea typeface="华文隶书"/>
                <a:cs typeface="华文隶书"/>
              </a:rPr>
              <a:t>新实用汉语课本</a:t>
            </a:r>
            <a:r>
              <a:rPr lang="en-US" altLang="zh-CN" dirty="0">
                <a:latin typeface="华文隶书"/>
                <a:ea typeface="华文隶书"/>
                <a:cs typeface="华文隶书"/>
              </a:rPr>
              <a:t> 2  </a:t>
            </a:r>
          </a:p>
          <a:p>
            <a:pPr algn="ctr">
              <a:buFontTx/>
              <a:buNone/>
              <a:defRPr/>
            </a:pPr>
            <a:r>
              <a:rPr lang="en-US" altLang="zh-CN" dirty="0">
                <a:latin typeface="华文隶书"/>
                <a:ea typeface="华文隶书"/>
                <a:cs typeface="华文隶书"/>
              </a:rPr>
              <a:t>New Practical Chinese Reader</a:t>
            </a:r>
            <a:endParaRPr lang="zh-CN" altLang="en-US" dirty="0">
              <a:latin typeface="华文隶书"/>
              <a:ea typeface="华文隶书"/>
              <a:cs typeface="华文隶书"/>
            </a:endParaRPr>
          </a:p>
        </p:txBody>
      </p:sp>
      <p:grpSp>
        <p:nvGrpSpPr>
          <p:cNvPr id="15364" name="Group 21"/>
          <p:cNvGrpSpPr>
            <a:grpSpLocks/>
          </p:cNvGrpSpPr>
          <p:nvPr/>
        </p:nvGrpSpPr>
        <p:grpSpPr bwMode="auto">
          <a:xfrm>
            <a:off x="6148388" y="244475"/>
            <a:ext cx="2147887" cy="290513"/>
            <a:chOff x="0" y="0"/>
            <a:chExt cx="2932" cy="452"/>
          </a:xfrm>
        </p:grpSpPr>
        <p:sp>
          <p:nvSpPr>
            <p:cNvPr id="11" name="Line 22"/>
            <p:cNvSpPr>
              <a:spLocks noChangeShapeType="1"/>
            </p:cNvSpPr>
            <p:nvPr/>
          </p:nvSpPr>
          <p:spPr bwMode="auto">
            <a:xfrm>
              <a:off x="154" y="373"/>
              <a:ext cx="2568" cy="0"/>
            </a:xfrm>
            <a:prstGeom prst="line">
              <a:avLst/>
            </a:prstGeom>
            <a:noFill/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pic>
          <p:nvPicPr>
            <p:cNvPr id="15366" name="Picture 23" descr="小花纹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03816" flipH="1">
              <a:off x="2650" y="0"/>
              <a:ext cx="282" cy="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5367" name="Group 24"/>
            <p:cNvGrpSpPr>
              <a:grpSpLocks/>
            </p:cNvGrpSpPr>
            <p:nvPr/>
          </p:nvGrpSpPr>
          <p:grpSpPr bwMode="auto">
            <a:xfrm>
              <a:off x="0" y="246"/>
              <a:ext cx="199" cy="206"/>
              <a:chOff x="0" y="0"/>
              <a:chExt cx="341" cy="341"/>
            </a:xfrm>
          </p:grpSpPr>
          <p:sp>
            <p:nvSpPr>
              <p:cNvPr id="14" name="Oval 25"/>
              <p:cNvSpPr>
                <a:spLocks noChangeArrowheads="1"/>
              </p:cNvSpPr>
              <p:nvPr/>
            </p:nvSpPr>
            <p:spPr bwMode="auto">
              <a:xfrm>
                <a:off x="0" y="2"/>
                <a:ext cx="342" cy="339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5" name="Oval 26"/>
              <p:cNvSpPr>
                <a:spLocks noChangeArrowheads="1"/>
              </p:cNvSpPr>
              <p:nvPr/>
            </p:nvSpPr>
            <p:spPr bwMode="auto">
              <a:xfrm>
                <a:off x="37" y="38"/>
                <a:ext cx="264" cy="26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6" name="Oval 27"/>
              <p:cNvSpPr>
                <a:spLocks noChangeArrowheads="1"/>
              </p:cNvSpPr>
              <p:nvPr/>
            </p:nvSpPr>
            <p:spPr bwMode="auto">
              <a:xfrm>
                <a:off x="74" y="75"/>
                <a:ext cx="189" cy="18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" name="Oval 28"/>
              <p:cNvSpPr>
                <a:spLocks noChangeArrowheads="1"/>
              </p:cNvSpPr>
              <p:nvPr/>
            </p:nvSpPr>
            <p:spPr bwMode="auto">
              <a:xfrm>
                <a:off x="111" y="112"/>
                <a:ext cx="115" cy="11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5519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01614" y="2115895"/>
            <a:ext cx="3473916" cy="835051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804862" y="3094278"/>
            <a:ext cx="7532313" cy="883426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881063" y="2292287"/>
            <a:ext cx="7358062" cy="771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你们留学生队呢？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632058" y="3329884"/>
            <a:ext cx="6691312" cy="544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我们的队员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是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从不同国家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来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的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，我们不常练习。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157076" y="4063789"/>
            <a:ext cx="8165159" cy="1105858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1042155" y="4248191"/>
            <a:ext cx="6975475" cy="772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上半场</a:t>
            </a:r>
            <a:r>
              <a:rPr lang="en-US" altLang="zh-CN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0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比</a:t>
            </a:r>
            <a:r>
              <a:rPr lang="en-US" altLang="zh-CN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0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。下半场他们帮助我们进了一个球，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是</a:t>
            </a:r>
            <a:r>
              <a:rPr lang="en-US" altLang="zh-CN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1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比</a:t>
            </a:r>
            <a:r>
              <a:rPr lang="en-US" altLang="zh-CN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0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赢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的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26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课</a:t>
            </a:r>
            <a:r>
              <a:rPr lang="en-US" altLang="zh-CN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</a:t>
            </a: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文</a:t>
            </a:r>
            <a:r>
              <a:rPr lang="en-US" altLang="zh-CN" sz="36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 Text</a:t>
            </a:r>
            <a:endParaRPr lang="zh-CN" altLang="en-US" sz="4400" b="1" dirty="0">
              <a:solidFill>
                <a:srgbClr val="000000"/>
              </a:solidFill>
              <a:latin typeface="华文隶书"/>
              <a:ea typeface="华文隶书"/>
              <a:cs typeface="华文隶书"/>
            </a:endParaRPr>
          </a:p>
        </p:txBody>
      </p:sp>
      <p:pic>
        <p:nvPicPr>
          <p:cNvPr id="19" name="图片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685" y="2248588"/>
            <a:ext cx="588962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630" y="3292620"/>
            <a:ext cx="506412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图片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7674" y="4208881"/>
            <a:ext cx="588962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AutoShape 2"/>
          <p:cNvSpPr>
            <a:spLocks noChangeArrowheads="1"/>
          </p:cNvSpPr>
          <p:nvPr/>
        </p:nvSpPr>
        <p:spPr bwMode="auto">
          <a:xfrm>
            <a:off x="792706" y="770618"/>
            <a:ext cx="7545435" cy="1231500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1510008" y="943510"/>
            <a:ext cx="653823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>
              <a:buClr>
                <a:schemeClr val="tx1"/>
              </a:buClr>
            </a:pPr>
            <a:r>
              <a:rPr kumimoji="0" lang="zh-CN" altLang="en-US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大学生队</a:t>
            </a:r>
            <a:r>
              <a:rPr kumimoji="0" lang="en-US" altLang="zh-CN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10</a:t>
            </a:r>
            <a:r>
              <a:rPr kumimoji="0" lang="zh-CN" altLang="en-US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号踢得很好。左边的</a:t>
            </a:r>
            <a:r>
              <a:rPr kumimoji="0" lang="en-US" altLang="zh-CN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5</a:t>
            </a:r>
            <a:r>
              <a:rPr kumimoji="0" lang="zh-CN" altLang="en-US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号，右边的</a:t>
            </a:r>
            <a:r>
              <a:rPr kumimoji="0" lang="en-US" altLang="zh-CN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12</a:t>
            </a:r>
            <a:r>
              <a:rPr kumimoji="0" lang="zh-CN" altLang="en-US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号跑得都很快。</a:t>
            </a:r>
            <a:endParaRPr kumimoji="0" lang="zh-CN" altLang="en-US" dirty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  <a:sym typeface="Arial" charset="0"/>
            </a:endParaRPr>
          </a:p>
        </p:txBody>
      </p:sp>
      <p:pic>
        <p:nvPicPr>
          <p:cNvPr id="3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961" y="974410"/>
            <a:ext cx="506412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3411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圆角矩形 15"/>
          <p:cNvSpPr/>
          <p:nvPr/>
        </p:nvSpPr>
        <p:spPr bwMode="auto">
          <a:xfrm>
            <a:off x="196850" y="684213"/>
            <a:ext cx="8764588" cy="6008687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zh-CN" altLang="en-US">
              <a:solidFill>
                <a:schemeClr val="tx1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23561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charset="0"/>
                <a:ea typeface="华文隶书" charset="0"/>
                <a:cs typeface="华文隶书" charset="0"/>
                <a:sym typeface="Calibri" charset="0"/>
              </a:rPr>
              <a:t>语 言 点</a:t>
            </a:r>
            <a:r>
              <a:rPr lang="zh-CN" altLang="en-US" sz="3200" b="1">
                <a:latin typeface="微软雅黑" charset="0"/>
                <a:ea typeface="微软雅黑" charset="0"/>
                <a:cs typeface="微软雅黑" charset="0"/>
                <a:sym typeface="Calibri" charset="0"/>
              </a:rPr>
              <a:t>  </a:t>
            </a:r>
            <a:r>
              <a:rPr lang="zh-CN" altLang="en-US" sz="3200" b="1">
                <a:latin typeface="华文隶书" charset="0"/>
                <a:ea typeface="华文隶书" charset="0"/>
                <a:cs typeface="华文隶书" charset="0"/>
                <a:sym typeface="Calibri" charset="0"/>
              </a:rPr>
              <a:t>Key Points</a:t>
            </a:r>
          </a:p>
        </p:txBody>
      </p:sp>
      <p:sp>
        <p:nvSpPr>
          <p:cNvPr id="14" name="TextBox 10"/>
          <p:cNvSpPr>
            <a:spLocks noChangeArrowheads="1"/>
          </p:cNvSpPr>
          <p:nvPr/>
        </p:nvSpPr>
        <p:spPr bwMode="auto">
          <a:xfrm>
            <a:off x="655637" y="1308350"/>
            <a:ext cx="48525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buFont typeface="Wingdings" charset="0"/>
              <a:buChar char="Ø"/>
            </a:pPr>
            <a:r>
              <a:rPr lang="zh-TW" altLang="en-US" sz="2800" b="1" dirty="0" smtClean="0">
                <a:solidFill>
                  <a:srgbClr val="FF3300"/>
                </a:solidFill>
                <a:latin typeface="华文楷体" charset="0"/>
                <a:ea typeface="华文楷体" charset="0"/>
                <a:cs typeface="华文楷体" charset="0"/>
                <a:sym typeface="Britannic Bold" charset="0"/>
              </a:rPr>
              <a:t>是</a:t>
            </a:r>
            <a:r>
              <a:rPr lang="en-US" altLang="zh-TW" sz="2800" b="1" dirty="0" smtClean="0">
                <a:solidFill>
                  <a:srgbClr val="FF3300"/>
                </a:solidFill>
                <a:latin typeface="华文楷体" charset="0"/>
                <a:ea typeface="华文楷体" charset="0"/>
                <a:cs typeface="华文楷体" charset="0"/>
                <a:sym typeface="Britannic Bold" charset="0"/>
              </a:rPr>
              <a:t>…</a:t>
            </a:r>
            <a:r>
              <a:rPr lang="en-US" altLang="zh-TW" sz="2800" b="1" dirty="0">
                <a:solidFill>
                  <a:srgbClr val="FF3300"/>
                </a:solidFill>
                <a:latin typeface="华文楷体" charset="0"/>
                <a:ea typeface="华文楷体" charset="0"/>
                <a:cs typeface="华文楷体" charset="0"/>
                <a:sym typeface="Britannic Bold" charset="0"/>
              </a:rPr>
              <a:t>…</a:t>
            </a:r>
            <a:r>
              <a:rPr lang="zh-TW" altLang="en-US" sz="2800" b="1" dirty="0">
                <a:solidFill>
                  <a:srgbClr val="FF3300"/>
                </a:solidFill>
                <a:latin typeface="华文楷体" charset="0"/>
                <a:ea typeface="华文楷体" charset="0"/>
                <a:cs typeface="华文楷体" charset="0"/>
                <a:sym typeface="Britannic Bold" charset="0"/>
              </a:rPr>
              <a:t>的</a:t>
            </a:r>
            <a:endParaRPr lang="zh-CN" altLang="en-US" sz="3200" b="1" dirty="0">
              <a:solidFill>
                <a:srgbClr val="FF3300"/>
              </a:solidFill>
              <a:latin typeface="华文楷体" charset="0"/>
              <a:ea typeface="华文楷体" charset="0"/>
              <a:cs typeface="华文楷体" charset="0"/>
              <a:sym typeface="Britannic Bold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753580" y="2908468"/>
            <a:ext cx="13160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 dirty="0" smtClean="0">
                <a:latin typeface="华文隶书" pitchFamily="2" charset="-122"/>
                <a:ea typeface="华文隶书" pitchFamily="2" charset="-122"/>
              </a:rPr>
              <a:t>读一读</a:t>
            </a:r>
            <a:endParaRPr lang="zh-CN" altLang="en-US" sz="2800" b="1" dirty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2" name="圆角矩形 12"/>
          <p:cNvSpPr>
            <a:spLocks noChangeArrowheads="1"/>
          </p:cNvSpPr>
          <p:nvPr/>
        </p:nvSpPr>
        <p:spPr bwMode="auto">
          <a:xfrm>
            <a:off x="3166591" y="3341000"/>
            <a:ext cx="3777258" cy="2869832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你是怎么知道的？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我们不是打车来的。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华文仿宋" pitchFamily="2" charset="-122"/>
                <a:ea typeface="华文仿宋" pitchFamily="2" charset="-122"/>
              </a:rPr>
              <a:t>A</a:t>
            </a: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：你们是怎么赢的</a:t>
            </a:r>
            <a:r>
              <a:rPr lang="zh-CN" altLang="en-US" sz="2400" b="1" dirty="0" smtClean="0">
                <a:latin typeface="华文仿宋" pitchFamily="2" charset="-122"/>
                <a:ea typeface="华文仿宋" pitchFamily="2" charset="-122"/>
              </a:rPr>
              <a:t>？</a:t>
            </a:r>
            <a:endParaRPr lang="en-US" altLang="zh-CN" sz="2400" b="1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 smtClean="0">
                <a:latin typeface="华文仿宋" pitchFamily="2" charset="-122"/>
                <a:ea typeface="华文仿宋" pitchFamily="2" charset="-122"/>
              </a:rPr>
              <a:t>B</a:t>
            </a: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：我们是</a:t>
            </a:r>
            <a:r>
              <a:rPr lang="en-US" altLang="zh-CN" sz="2400" b="1" dirty="0">
                <a:latin typeface="华文仿宋" pitchFamily="2" charset="-122"/>
                <a:ea typeface="华文仿宋" pitchFamily="2" charset="-122"/>
              </a:rPr>
              <a:t>1</a:t>
            </a: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比</a:t>
            </a:r>
            <a:r>
              <a:rPr lang="en-US" altLang="zh-CN" sz="2400" b="1" dirty="0">
                <a:latin typeface="华文仿宋" pitchFamily="2" charset="-122"/>
                <a:ea typeface="华文仿宋" pitchFamily="2" charset="-122"/>
              </a:rPr>
              <a:t>0</a:t>
            </a: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赢的。</a:t>
            </a:r>
          </a:p>
        </p:txBody>
      </p:sp>
      <p:sp>
        <p:nvSpPr>
          <p:cNvPr id="10" name="圆角矩形 3"/>
          <p:cNvSpPr>
            <a:spLocks noChangeArrowheads="1"/>
          </p:cNvSpPr>
          <p:nvPr/>
        </p:nvSpPr>
        <p:spPr bwMode="auto">
          <a:xfrm>
            <a:off x="2225675" y="2142191"/>
            <a:ext cx="4510088" cy="64611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452688" y="2173941"/>
            <a:ext cx="4581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S+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是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（怎么）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+V……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的</a:t>
            </a:r>
            <a:endParaRPr lang="zh-TW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51410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圆角矩形 15"/>
          <p:cNvSpPr/>
          <p:nvPr/>
        </p:nvSpPr>
        <p:spPr bwMode="auto">
          <a:xfrm>
            <a:off x="196850" y="684213"/>
            <a:ext cx="8764588" cy="6008687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zh-CN" altLang="en-US">
              <a:solidFill>
                <a:schemeClr val="tx1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23561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charset="0"/>
                <a:ea typeface="华文隶书" charset="0"/>
                <a:cs typeface="华文隶书" charset="0"/>
                <a:sym typeface="Calibri" charset="0"/>
              </a:rPr>
              <a:t>语 言 点</a:t>
            </a:r>
            <a:r>
              <a:rPr lang="zh-CN" altLang="en-US" sz="3200" b="1">
                <a:latin typeface="微软雅黑" charset="0"/>
                <a:ea typeface="微软雅黑" charset="0"/>
                <a:cs typeface="微软雅黑" charset="0"/>
                <a:sym typeface="Calibri" charset="0"/>
              </a:rPr>
              <a:t>  </a:t>
            </a:r>
            <a:r>
              <a:rPr lang="zh-CN" altLang="en-US" sz="3200" b="1">
                <a:latin typeface="华文隶书" charset="0"/>
                <a:ea typeface="华文隶书" charset="0"/>
                <a:cs typeface="华文隶书" charset="0"/>
                <a:sym typeface="Calibri" charset="0"/>
              </a:rPr>
              <a:t>Key Points</a:t>
            </a:r>
          </a:p>
        </p:txBody>
      </p:sp>
      <p:sp>
        <p:nvSpPr>
          <p:cNvPr id="14" name="TextBox 10"/>
          <p:cNvSpPr>
            <a:spLocks noChangeArrowheads="1"/>
          </p:cNvSpPr>
          <p:nvPr/>
        </p:nvSpPr>
        <p:spPr bwMode="auto">
          <a:xfrm>
            <a:off x="655637" y="1308350"/>
            <a:ext cx="48525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buFont typeface="Wingdings" charset="0"/>
              <a:buChar char="Ø"/>
            </a:pPr>
            <a:r>
              <a:rPr lang="zh-TW" altLang="en-US" sz="2800" b="1" dirty="0" smtClean="0">
                <a:solidFill>
                  <a:srgbClr val="FF3300"/>
                </a:solidFill>
                <a:latin typeface="华文楷体" charset="0"/>
                <a:ea typeface="华文楷体" charset="0"/>
                <a:cs typeface="华文楷体" charset="0"/>
                <a:sym typeface="Britannic Bold" charset="0"/>
              </a:rPr>
              <a:t>是</a:t>
            </a:r>
            <a:r>
              <a:rPr lang="en-US" altLang="zh-TW" sz="2800" b="1" dirty="0" smtClean="0">
                <a:solidFill>
                  <a:srgbClr val="FF3300"/>
                </a:solidFill>
                <a:latin typeface="华文楷体" charset="0"/>
                <a:ea typeface="华文楷体" charset="0"/>
                <a:cs typeface="华文楷体" charset="0"/>
                <a:sym typeface="Britannic Bold" charset="0"/>
              </a:rPr>
              <a:t>…</a:t>
            </a:r>
            <a:r>
              <a:rPr lang="en-US" altLang="zh-TW" sz="2800" b="1" dirty="0">
                <a:solidFill>
                  <a:srgbClr val="FF3300"/>
                </a:solidFill>
                <a:latin typeface="华文楷体" charset="0"/>
                <a:ea typeface="华文楷体" charset="0"/>
                <a:cs typeface="华文楷体" charset="0"/>
                <a:sym typeface="Britannic Bold" charset="0"/>
              </a:rPr>
              <a:t>…</a:t>
            </a:r>
            <a:r>
              <a:rPr lang="zh-TW" altLang="en-US" sz="2800" b="1" dirty="0">
                <a:solidFill>
                  <a:srgbClr val="FF3300"/>
                </a:solidFill>
                <a:latin typeface="华文楷体" charset="0"/>
                <a:ea typeface="华文楷体" charset="0"/>
                <a:cs typeface="华文楷体" charset="0"/>
                <a:sym typeface="Britannic Bold" charset="0"/>
              </a:rPr>
              <a:t>的</a:t>
            </a:r>
            <a:endParaRPr lang="zh-CN" altLang="en-US" sz="3200" b="1" dirty="0">
              <a:solidFill>
                <a:srgbClr val="FF3300"/>
              </a:solidFill>
              <a:latin typeface="华文楷体" charset="0"/>
              <a:ea typeface="华文楷体" charset="0"/>
              <a:cs typeface="华文楷体" charset="0"/>
              <a:sym typeface="Britannic Bold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822605" y="3143170"/>
            <a:ext cx="13160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 dirty="0" smtClean="0">
                <a:latin typeface="华文隶书" pitchFamily="2" charset="-122"/>
                <a:ea typeface="华文隶书" pitchFamily="2" charset="-122"/>
              </a:rPr>
              <a:t>读一读</a:t>
            </a:r>
            <a:endParaRPr lang="zh-CN" altLang="en-US" sz="2800" b="1" dirty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2" name="圆角矩形 12"/>
          <p:cNvSpPr>
            <a:spLocks noChangeArrowheads="1"/>
          </p:cNvSpPr>
          <p:nvPr/>
        </p:nvSpPr>
        <p:spPr bwMode="auto">
          <a:xfrm>
            <a:off x="2904299" y="3810383"/>
            <a:ext cx="4412282" cy="2000082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华文仿宋" pitchFamily="2" charset="-122"/>
                <a:ea typeface="华文仿宋" pitchFamily="2" charset="-122"/>
              </a:rPr>
              <a:t>我是听你的同学说的。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华文仿宋" pitchFamily="2" charset="-122"/>
                <a:ea typeface="华文仿宋" pitchFamily="2" charset="-122"/>
              </a:rPr>
              <a:t>你们留学生队是跟谁比赛的？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华文仿宋" pitchFamily="2" charset="-122"/>
                <a:ea typeface="华文仿宋" pitchFamily="2" charset="-122"/>
              </a:rPr>
              <a:t>这件事是谁告诉你的？</a:t>
            </a:r>
          </a:p>
        </p:txBody>
      </p:sp>
      <p:sp>
        <p:nvSpPr>
          <p:cNvPr id="10" name="圆角矩形 3"/>
          <p:cNvSpPr>
            <a:spLocks noChangeArrowheads="1"/>
          </p:cNvSpPr>
          <p:nvPr/>
        </p:nvSpPr>
        <p:spPr bwMode="auto">
          <a:xfrm>
            <a:off x="2225675" y="2142191"/>
            <a:ext cx="3061590" cy="64611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452688" y="2173941"/>
            <a:ext cx="4581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S+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是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…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谁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…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的</a:t>
            </a:r>
            <a:endParaRPr lang="zh-TW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25428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圆角矩形 15"/>
          <p:cNvSpPr/>
          <p:nvPr/>
        </p:nvSpPr>
        <p:spPr bwMode="auto">
          <a:xfrm>
            <a:off x="196850" y="684213"/>
            <a:ext cx="8764588" cy="6008687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zh-CN" altLang="en-US">
              <a:solidFill>
                <a:schemeClr val="tx1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23561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charset="0"/>
                <a:ea typeface="华文隶书" charset="0"/>
                <a:cs typeface="华文隶书" charset="0"/>
                <a:sym typeface="Calibri" charset="0"/>
              </a:rPr>
              <a:t>语 言 点</a:t>
            </a:r>
            <a:r>
              <a:rPr lang="zh-CN" altLang="en-US" sz="3200" b="1">
                <a:latin typeface="微软雅黑" charset="0"/>
                <a:ea typeface="微软雅黑" charset="0"/>
                <a:cs typeface="微软雅黑" charset="0"/>
                <a:sym typeface="Calibri" charset="0"/>
              </a:rPr>
              <a:t>  </a:t>
            </a:r>
            <a:r>
              <a:rPr lang="zh-CN" altLang="en-US" sz="3200" b="1">
                <a:latin typeface="华文隶书" charset="0"/>
                <a:ea typeface="华文隶书" charset="0"/>
                <a:cs typeface="华文隶书" charset="0"/>
                <a:sym typeface="Calibri" charset="0"/>
              </a:rPr>
              <a:t>Key Points</a:t>
            </a:r>
          </a:p>
        </p:txBody>
      </p:sp>
      <p:sp>
        <p:nvSpPr>
          <p:cNvPr id="14" name="TextBox 10"/>
          <p:cNvSpPr>
            <a:spLocks noChangeArrowheads="1"/>
          </p:cNvSpPr>
          <p:nvPr/>
        </p:nvSpPr>
        <p:spPr bwMode="auto">
          <a:xfrm>
            <a:off x="655637" y="1308350"/>
            <a:ext cx="48525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buFont typeface="Wingdings" charset="0"/>
              <a:buChar char="Ø"/>
            </a:pPr>
            <a:r>
              <a:rPr lang="zh-TW" altLang="en-US" sz="2800" b="1" dirty="0" smtClean="0">
                <a:solidFill>
                  <a:srgbClr val="FF3300"/>
                </a:solidFill>
                <a:latin typeface="华文楷体" charset="0"/>
                <a:ea typeface="华文楷体" charset="0"/>
                <a:cs typeface="华文楷体" charset="0"/>
                <a:sym typeface="Britannic Bold" charset="0"/>
              </a:rPr>
              <a:t>是</a:t>
            </a:r>
            <a:r>
              <a:rPr lang="en-US" altLang="zh-TW" sz="2800" b="1" dirty="0" smtClean="0">
                <a:solidFill>
                  <a:srgbClr val="FF3300"/>
                </a:solidFill>
                <a:latin typeface="华文楷体" charset="0"/>
                <a:ea typeface="华文楷体" charset="0"/>
                <a:cs typeface="华文楷体" charset="0"/>
                <a:sym typeface="Britannic Bold" charset="0"/>
              </a:rPr>
              <a:t>…</a:t>
            </a:r>
            <a:r>
              <a:rPr lang="en-US" altLang="zh-TW" sz="2800" b="1" dirty="0">
                <a:solidFill>
                  <a:srgbClr val="FF3300"/>
                </a:solidFill>
                <a:latin typeface="华文楷体" charset="0"/>
                <a:ea typeface="华文楷体" charset="0"/>
                <a:cs typeface="华文楷体" charset="0"/>
                <a:sym typeface="Britannic Bold" charset="0"/>
              </a:rPr>
              <a:t>…</a:t>
            </a:r>
            <a:r>
              <a:rPr lang="zh-TW" altLang="en-US" sz="2800" b="1" dirty="0">
                <a:solidFill>
                  <a:srgbClr val="FF3300"/>
                </a:solidFill>
                <a:latin typeface="华文楷体" charset="0"/>
                <a:ea typeface="华文楷体" charset="0"/>
                <a:cs typeface="华文楷体" charset="0"/>
                <a:sym typeface="Britannic Bold" charset="0"/>
              </a:rPr>
              <a:t>的</a:t>
            </a:r>
            <a:endParaRPr lang="zh-CN" altLang="en-US" sz="3200" b="1" dirty="0">
              <a:solidFill>
                <a:srgbClr val="FF3300"/>
              </a:solidFill>
              <a:latin typeface="华文楷体" charset="0"/>
              <a:ea typeface="华文楷体" charset="0"/>
              <a:cs typeface="华文楷体" charset="0"/>
              <a:sym typeface="Britannic Bold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753580" y="2908468"/>
            <a:ext cx="13160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 dirty="0" smtClean="0">
                <a:latin typeface="华文隶书" pitchFamily="2" charset="-122"/>
                <a:ea typeface="华文隶书" pitchFamily="2" charset="-122"/>
              </a:rPr>
              <a:t>读一读</a:t>
            </a:r>
            <a:endParaRPr lang="zh-CN" altLang="en-US" sz="2800" b="1" dirty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2" name="圆角矩形 12"/>
          <p:cNvSpPr>
            <a:spLocks noChangeArrowheads="1"/>
          </p:cNvSpPr>
          <p:nvPr/>
        </p:nvSpPr>
        <p:spPr bwMode="auto">
          <a:xfrm>
            <a:off x="1905072" y="4169332"/>
            <a:ext cx="5038777" cy="1601465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华文仿宋" pitchFamily="2" charset="-122"/>
                <a:ea typeface="华文仿宋" pitchFamily="2" charset="-122"/>
              </a:rPr>
              <a:t>我今天是来问你们问题的。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华文仿宋" pitchFamily="2" charset="-122"/>
                <a:ea typeface="华文仿宋" pitchFamily="2" charset="-122"/>
              </a:rPr>
              <a:t>他是去看朋友的，不是去看病的。</a:t>
            </a:r>
          </a:p>
        </p:txBody>
      </p:sp>
      <p:sp>
        <p:nvSpPr>
          <p:cNvPr id="10" name="圆角矩形 3"/>
          <p:cNvSpPr>
            <a:spLocks noChangeArrowheads="1"/>
          </p:cNvSpPr>
          <p:nvPr/>
        </p:nvSpPr>
        <p:spPr bwMode="auto">
          <a:xfrm>
            <a:off x="2225675" y="2142191"/>
            <a:ext cx="4510088" cy="64611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452688" y="2173941"/>
            <a:ext cx="4581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S+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是来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去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+do </a:t>
            </a:r>
            <a:r>
              <a:rPr lang="en-US" altLang="zh-TW" sz="2800" b="1" dirty="0" err="1" smtClean="0">
                <a:latin typeface="华文楷体" pitchFamily="2" charset="-122"/>
                <a:ea typeface="华文楷体" pitchFamily="2" charset="-122"/>
              </a:rPr>
              <a:t>sth</a:t>
            </a:r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.</a:t>
            </a:r>
            <a:r>
              <a:rPr lang="en-US" altLang="zh-TW" sz="2800" b="1" dirty="0" smtClean="0"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的</a:t>
            </a:r>
            <a:endParaRPr lang="zh-TW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9587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圆角矩形 15"/>
          <p:cNvSpPr/>
          <p:nvPr/>
        </p:nvSpPr>
        <p:spPr bwMode="auto">
          <a:xfrm>
            <a:off x="196850" y="684213"/>
            <a:ext cx="8764588" cy="6008687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zh-CN" altLang="en-US">
              <a:solidFill>
                <a:schemeClr val="tx1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23561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charset="0"/>
                <a:ea typeface="华文隶书" charset="0"/>
                <a:cs typeface="华文隶书" charset="0"/>
                <a:sym typeface="Calibri" charset="0"/>
              </a:rPr>
              <a:t>语 言 点</a:t>
            </a:r>
            <a:r>
              <a:rPr lang="zh-CN" altLang="en-US" sz="3200" b="1">
                <a:latin typeface="微软雅黑" charset="0"/>
                <a:ea typeface="微软雅黑" charset="0"/>
                <a:cs typeface="微软雅黑" charset="0"/>
                <a:sym typeface="Calibri" charset="0"/>
              </a:rPr>
              <a:t>  </a:t>
            </a:r>
            <a:r>
              <a:rPr lang="zh-CN" altLang="en-US" sz="3200" b="1">
                <a:latin typeface="华文隶书" charset="0"/>
                <a:ea typeface="华文隶书" charset="0"/>
                <a:cs typeface="华文隶书" charset="0"/>
                <a:sym typeface="Calibri" charset="0"/>
              </a:rPr>
              <a:t>Key Points</a:t>
            </a:r>
          </a:p>
        </p:txBody>
      </p:sp>
      <p:sp>
        <p:nvSpPr>
          <p:cNvPr id="14" name="TextBox 10"/>
          <p:cNvSpPr>
            <a:spLocks noChangeArrowheads="1"/>
          </p:cNvSpPr>
          <p:nvPr/>
        </p:nvSpPr>
        <p:spPr bwMode="auto">
          <a:xfrm>
            <a:off x="655637" y="1308350"/>
            <a:ext cx="48525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buFont typeface="Wingdings" charset="0"/>
              <a:buChar char="Ø"/>
            </a:pPr>
            <a:r>
              <a:rPr lang="zh-TW" altLang="en-US" sz="2800" b="1" dirty="0" smtClean="0">
                <a:solidFill>
                  <a:srgbClr val="FF3300"/>
                </a:solidFill>
                <a:latin typeface="华文楷体" charset="0"/>
                <a:ea typeface="华文楷体" charset="0"/>
                <a:cs typeface="华文楷体" charset="0"/>
                <a:sym typeface="Britannic Bold" charset="0"/>
              </a:rPr>
              <a:t>是</a:t>
            </a:r>
            <a:r>
              <a:rPr lang="en-US" altLang="zh-TW" sz="2800" b="1" dirty="0" smtClean="0">
                <a:solidFill>
                  <a:srgbClr val="FF3300"/>
                </a:solidFill>
                <a:latin typeface="华文楷体" charset="0"/>
                <a:ea typeface="华文楷体" charset="0"/>
                <a:cs typeface="华文楷体" charset="0"/>
                <a:sym typeface="Britannic Bold" charset="0"/>
              </a:rPr>
              <a:t>…</a:t>
            </a:r>
            <a:r>
              <a:rPr lang="en-US" altLang="zh-TW" sz="2800" b="1" dirty="0">
                <a:solidFill>
                  <a:srgbClr val="FF3300"/>
                </a:solidFill>
                <a:latin typeface="华文楷体" charset="0"/>
                <a:ea typeface="华文楷体" charset="0"/>
                <a:cs typeface="华文楷体" charset="0"/>
                <a:sym typeface="Britannic Bold" charset="0"/>
              </a:rPr>
              <a:t>…</a:t>
            </a:r>
            <a:r>
              <a:rPr lang="zh-TW" altLang="en-US" sz="2800" b="1" dirty="0">
                <a:solidFill>
                  <a:srgbClr val="FF3300"/>
                </a:solidFill>
                <a:latin typeface="华文楷体" charset="0"/>
                <a:ea typeface="华文楷体" charset="0"/>
                <a:cs typeface="华文楷体" charset="0"/>
                <a:sym typeface="Britannic Bold" charset="0"/>
              </a:rPr>
              <a:t>的</a:t>
            </a:r>
            <a:endParaRPr lang="zh-CN" altLang="en-US" sz="3200" b="1" dirty="0">
              <a:solidFill>
                <a:srgbClr val="FF3300"/>
              </a:solidFill>
              <a:latin typeface="华文楷体" charset="0"/>
              <a:ea typeface="华文楷体" charset="0"/>
              <a:cs typeface="华文楷体" charset="0"/>
              <a:sym typeface="Britannic Bold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753580" y="2908468"/>
            <a:ext cx="13160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 dirty="0" smtClean="0">
                <a:latin typeface="华文隶书" pitchFamily="2" charset="-122"/>
                <a:ea typeface="华文隶书" pitchFamily="2" charset="-122"/>
              </a:rPr>
              <a:t>读一读</a:t>
            </a:r>
            <a:endParaRPr lang="zh-CN" altLang="en-US" sz="2800" b="1" dirty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2" name="圆角矩形 12"/>
          <p:cNvSpPr>
            <a:spLocks noChangeArrowheads="1"/>
          </p:cNvSpPr>
          <p:nvPr/>
        </p:nvSpPr>
        <p:spPr bwMode="auto">
          <a:xfrm>
            <a:off x="1905072" y="4169332"/>
            <a:ext cx="5038777" cy="2126084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华文仿宋" pitchFamily="2" charset="-122"/>
                <a:ea typeface="华文仿宋" pitchFamily="2" charset="-122"/>
              </a:rPr>
              <a:t>我们是在学校比赛的。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华文仿宋" pitchFamily="2" charset="-122"/>
                <a:ea typeface="华文仿宋" pitchFamily="2" charset="-122"/>
              </a:rPr>
              <a:t>大学生队的教练是从国家队来的。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华文仿宋" pitchFamily="2" charset="-122"/>
                <a:ea typeface="华文仿宋" pitchFamily="2" charset="-122"/>
              </a:rPr>
              <a:t>我们的队员是从不同国家来的。</a:t>
            </a:r>
          </a:p>
        </p:txBody>
      </p:sp>
      <p:sp>
        <p:nvSpPr>
          <p:cNvPr id="10" name="圆角矩形 3"/>
          <p:cNvSpPr>
            <a:spLocks noChangeArrowheads="1"/>
          </p:cNvSpPr>
          <p:nvPr/>
        </p:nvSpPr>
        <p:spPr bwMode="auto">
          <a:xfrm>
            <a:off x="2225675" y="2142191"/>
            <a:ext cx="4510088" cy="64611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452688" y="2173941"/>
            <a:ext cx="4581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S+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是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在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从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哪儿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……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的</a:t>
            </a:r>
            <a:endParaRPr lang="zh-TW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94100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圆角矩形 15"/>
          <p:cNvSpPr/>
          <p:nvPr/>
        </p:nvSpPr>
        <p:spPr bwMode="auto">
          <a:xfrm>
            <a:off x="196850" y="684213"/>
            <a:ext cx="8764588" cy="6008687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zh-CN" altLang="en-US">
              <a:solidFill>
                <a:schemeClr val="tx1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23561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charset="0"/>
                <a:ea typeface="华文隶书" charset="0"/>
                <a:cs typeface="华文隶书" charset="0"/>
                <a:sym typeface="Calibri" charset="0"/>
              </a:rPr>
              <a:t>语 言 点</a:t>
            </a:r>
            <a:r>
              <a:rPr lang="zh-CN" altLang="en-US" sz="3200" b="1">
                <a:latin typeface="微软雅黑" charset="0"/>
                <a:ea typeface="微软雅黑" charset="0"/>
                <a:cs typeface="微软雅黑" charset="0"/>
                <a:sym typeface="Calibri" charset="0"/>
              </a:rPr>
              <a:t>  </a:t>
            </a:r>
            <a:r>
              <a:rPr lang="zh-CN" altLang="en-US" sz="3200" b="1">
                <a:latin typeface="华文隶书" charset="0"/>
                <a:ea typeface="华文隶书" charset="0"/>
                <a:cs typeface="华文隶书" charset="0"/>
                <a:sym typeface="Calibri" charset="0"/>
              </a:rPr>
              <a:t>Key Points</a:t>
            </a:r>
          </a:p>
        </p:txBody>
      </p:sp>
      <p:sp>
        <p:nvSpPr>
          <p:cNvPr id="14" name="TextBox 10"/>
          <p:cNvSpPr>
            <a:spLocks noChangeArrowheads="1"/>
          </p:cNvSpPr>
          <p:nvPr/>
        </p:nvSpPr>
        <p:spPr bwMode="auto">
          <a:xfrm>
            <a:off x="655637" y="1308350"/>
            <a:ext cx="48525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buFont typeface="Wingdings" charset="0"/>
              <a:buChar char="Ø"/>
            </a:pPr>
            <a:r>
              <a:rPr lang="zh-TW" altLang="en-US" sz="2800" b="1" dirty="0" smtClean="0">
                <a:solidFill>
                  <a:srgbClr val="FF3300"/>
                </a:solidFill>
                <a:latin typeface="华文楷体" charset="0"/>
                <a:ea typeface="华文楷体" charset="0"/>
                <a:cs typeface="华文楷体" charset="0"/>
                <a:sym typeface="Britannic Bold" charset="0"/>
              </a:rPr>
              <a:t>是</a:t>
            </a:r>
            <a:r>
              <a:rPr lang="en-US" altLang="zh-TW" sz="2800" b="1" dirty="0" smtClean="0">
                <a:solidFill>
                  <a:srgbClr val="FF3300"/>
                </a:solidFill>
                <a:latin typeface="华文楷体" charset="0"/>
                <a:ea typeface="华文楷体" charset="0"/>
                <a:cs typeface="华文楷体" charset="0"/>
                <a:sym typeface="Britannic Bold" charset="0"/>
              </a:rPr>
              <a:t>…</a:t>
            </a:r>
            <a:r>
              <a:rPr lang="en-US" altLang="zh-TW" sz="2800" b="1" dirty="0">
                <a:solidFill>
                  <a:srgbClr val="FF3300"/>
                </a:solidFill>
                <a:latin typeface="华文楷体" charset="0"/>
                <a:ea typeface="华文楷体" charset="0"/>
                <a:cs typeface="华文楷体" charset="0"/>
                <a:sym typeface="Britannic Bold" charset="0"/>
              </a:rPr>
              <a:t>…</a:t>
            </a:r>
            <a:r>
              <a:rPr lang="zh-TW" altLang="en-US" sz="2800" b="1" dirty="0">
                <a:solidFill>
                  <a:srgbClr val="FF3300"/>
                </a:solidFill>
                <a:latin typeface="华文楷体" charset="0"/>
                <a:ea typeface="华文楷体" charset="0"/>
                <a:cs typeface="华文楷体" charset="0"/>
                <a:sym typeface="Britannic Bold" charset="0"/>
              </a:rPr>
              <a:t>的</a:t>
            </a:r>
            <a:endParaRPr lang="zh-CN" altLang="en-US" sz="3200" b="1" dirty="0">
              <a:solidFill>
                <a:srgbClr val="FF3300"/>
              </a:solidFill>
              <a:latin typeface="华文楷体" charset="0"/>
              <a:ea typeface="华文楷体" charset="0"/>
              <a:cs typeface="华文楷体" charset="0"/>
              <a:sym typeface="Britannic Bold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753580" y="2908468"/>
            <a:ext cx="13160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 dirty="0" smtClean="0">
                <a:latin typeface="华文隶书" pitchFamily="2" charset="-122"/>
                <a:ea typeface="华文隶书" pitchFamily="2" charset="-122"/>
              </a:rPr>
              <a:t>读一读</a:t>
            </a:r>
            <a:endParaRPr lang="zh-CN" altLang="en-US" sz="2800" b="1" dirty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2" name="圆角矩形 12"/>
          <p:cNvSpPr>
            <a:spLocks noChangeArrowheads="1"/>
          </p:cNvSpPr>
          <p:nvPr/>
        </p:nvSpPr>
        <p:spPr bwMode="auto">
          <a:xfrm>
            <a:off x="1905072" y="4169332"/>
            <a:ext cx="5038777" cy="1601465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华文仿宋" pitchFamily="2" charset="-122"/>
                <a:ea typeface="华文仿宋" pitchFamily="2" charset="-122"/>
              </a:rPr>
              <a:t>我今天是来问你们问题的。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华文仿宋" pitchFamily="2" charset="-122"/>
                <a:ea typeface="华文仿宋" pitchFamily="2" charset="-122"/>
              </a:rPr>
              <a:t>他是去看朋友的，不是去看病的。</a:t>
            </a:r>
          </a:p>
        </p:txBody>
      </p:sp>
      <p:sp>
        <p:nvSpPr>
          <p:cNvPr id="10" name="圆角矩形 3"/>
          <p:cNvSpPr>
            <a:spLocks noChangeArrowheads="1"/>
          </p:cNvSpPr>
          <p:nvPr/>
        </p:nvSpPr>
        <p:spPr bwMode="auto">
          <a:xfrm>
            <a:off x="2225675" y="2142191"/>
            <a:ext cx="4870028" cy="64611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452688" y="2173941"/>
            <a:ext cx="4581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dirty="0">
                <a:latin typeface="华文楷体" pitchFamily="2" charset="-122"/>
                <a:ea typeface="华文楷体" pitchFamily="2" charset="-122"/>
              </a:rPr>
              <a:t>S+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是</a:t>
            </a:r>
            <a:r>
              <a:rPr lang="en-US" altLang="zh-CN" sz="2800" b="1" dirty="0"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什么时候</a:t>
            </a:r>
            <a:r>
              <a:rPr lang="en-US" altLang="zh-CN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几点</a:t>
            </a:r>
            <a:r>
              <a:rPr lang="en-US" altLang="zh-CN" sz="2800" b="1" dirty="0">
                <a:latin typeface="华文楷体" pitchFamily="2" charset="-122"/>
                <a:ea typeface="华文楷体" pitchFamily="2" charset="-122"/>
              </a:rPr>
              <a:t>……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的</a:t>
            </a:r>
            <a:endParaRPr lang="zh-TW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2891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 dirty="0" smtClean="0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课堂活动</a:t>
            </a:r>
            <a:r>
              <a:rPr lang="en-US" altLang="zh-CN" sz="4000" b="1" dirty="0" smtClean="0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en-US" altLang="zh-CN" sz="3600" b="1" dirty="0" smtClean="0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600" b="1" dirty="0" smtClean="0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Activity</a:t>
            </a:r>
            <a:endParaRPr lang="zh-CN" altLang="en-US" sz="4400" b="1" dirty="0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7" name="弧 4"/>
          <p:cNvSpPr>
            <a:spLocks/>
          </p:cNvSpPr>
          <p:nvPr/>
        </p:nvSpPr>
        <p:spPr bwMode="auto">
          <a:xfrm>
            <a:off x="0" y="1193800"/>
            <a:ext cx="2393950" cy="4787900"/>
          </a:xfrm>
          <a:custGeom>
            <a:avLst/>
            <a:gdLst>
              <a:gd name="T0" fmla="*/ 0 w 21600"/>
              <a:gd name="T1" fmla="*/ 0 h 43188"/>
              <a:gd name="T2" fmla="*/ 78136 w 21600"/>
              <a:gd name="T3" fmla="*/ 4787900 h 43188"/>
              <a:gd name="T4" fmla="*/ 0 w 21600"/>
              <a:gd name="T5" fmla="*/ 2394615 h 431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8" fill="none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54"/>
                  <a:pt x="12353" y="42808"/>
                  <a:pt x="705" y="43188"/>
                </a:cubicBezTo>
              </a:path>
              <a:path w="21600" h="43188" stroke="0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54"/>
                  <a:pt x="12353" y="42808"/>
                  <a:pt x="705" y="43188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9966FF">
                  <a:alpha val="17000"/>
                </a:srgb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8" name="Picture 5" descr="花纹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6075" y="1771650"/>
            <a:ext cx="2505075" cy="334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7961" dir="13500000" algn="ctr" rotWithShape="0">
                    <a:srgbClr val="FFFFFF">
                      <a:gamma/>
                      <a:shade val="60000"/>
                      <a:invGamma/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9" name="弧 6"/>
          <p:cNvSpPr>
            <a:spLocks/>
          </p:cNvSpPr>
          <p:nvPr/>
        </p:nvSpPr>
        <p:spPr bwMode="auto">
          <a:xfrm flipH="1">
            <a:off x="6661150" y="1119188"/>
            <a:ext cx="2493963" cy="4787900"/>
          </a:xfrm>
          <a:custGeom>
            <a:avLst/>
            <a:gdLst>
              <a:gd name="T0" fmla="*/ 0 w 21600"/>
              <a:gd name="T1" fmla="*/ 0 h 43188"/>
              <a:gd name="T2" fmla="*/ 81400 w 21600"/>
              <a:gd name="T3" fmla="*/ 4787900 h 43188"/>
              <a:gd name="T4" fmla="*/ 0 w 21600"/>
              <a:gd name="T5" fmla="*/ 2394615 h 431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8" fill="none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54"/>
                  <a:pt x="12353" y="42808"/>
                  <a:pt x="705" y="43188"/>
                </a:cubicBezTo>
              </a:path>
              <a:path w="21600" h="43188" stroke="0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54"/>
                  <a:pt x="12353" y="42808"/>
                  <a:pt x="705" y="43188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9966FF">
                  <a:alpha val="17000"/>
                </a:srgb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10" name="Picture 7" descr="花纹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69113" y="1865313"/>
            <a:ext cx="2679700" cy="334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7961" dir="13500000" algn="ctr" rotWithShape="0">
                    <a:srgbClr val="FFFFFF">
                      <a:gamma/>
                      <a:shade val="60000"/>
                      <a:invGamma/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5365" y="2524125"/>
            <a:ext cx="7785946" cy="1643063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Tx/>
              <a:buNone/>
            </a:pPr>
            <a:r>
              <a:rPr kumimoji="0" lang="zh-CN" altLang="en-US" sz="4800" dirty="0" smtClean="0">
                <a:latin typeface="华文楷体" pitchFamily="2" charset="-122"/>
                <a:ea typeface="华文楷体" pitchFamily="2" charset="-122"/>
              </a:rPr>
              <a:t>如果你是记者，</a:t>
            </a:r>
            <a:endParaRPr kumimoji="0" lang="en-US" altLang="zh-CN" sz="4800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kumimoji="0" lang="zh-CN" altLang="en-US" sz="4800" dirty="0" smtClean="0">
                <a:latin typeface="华文楷体" pitchFamily="2" charset="-122"/>
                <a:ea typeface="华文楷体" pitchFamily="2" charset="-122"/>
              </a:rPr>
              <a:t>问问你的同学过去的事儿。</a:t>
            </a:r>
            <a:endParaRPr kumimoji="0" lang="zh-CN" altLang="en-US" sz="4800" dirty="0" smtClean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67868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583216" y="1046163"/>
            <a:ext cx="3934388" cy="1507205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814991" y="1080947"/>
            <a:ext cx="3523150" cy="1444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东边</a:t>
            </a:r>
            <a:r>
              <a:rPr lang="zh-CN" altLang="zh-CN" sz="2400" b="1" dirty="0">
                <a:latin typeface="华文楷体"/>
                <a:ea typeface="华文楷体"/>
                <a:cs typeface="华文楷体"/>
              </a:rPr>
              <a:t>←</a:t>
            </a:r>
            <a:r>
              <a:rPr lang="zh-CN" altLang="zh-CN" sz="2400" b="1" dirty="0" smtClean="0">
                <a:latin typeface="华文楷体"/>
                <a:ea typeface="华文楷体"/>
                <a:cs typeface="华文楷体"/>
              </a:rPr>
              <a:t>→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西边</a:t>
            </a: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东边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的商场     商场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东边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/>
        </p:nvSpPr>
        <p:spPr bwMode="auto">
          <a:xfrm>
            <a:off x="2146300" y="1118268"/>
            <a:ext cx="3276600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dōn</a:t>
            </a:r>
            <a:r>
              <a:rPr kumimoji="1" lang="en-US" altLang="zh-CN" sz="2800" dirty="0" err="1">
                <a:latin typeface="GB Pinyinok-B"/>
                <a:cs typeface="GB Pinyinok-B"/>
              </a:rPr>
              <a:t>ɡ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bi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ɑ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n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lí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yu</a:t>
            </a:r>
            <a:r>
              <a:rPr kumimoji="1" lang="en-US" altLang="zh-CN" sz="2800" dirty="0" err="1">
                <a:latin typeface="GB Pinyinok-B"/>
                <a:cs typeface="GB Pinyinok-B"/>
              </a:rPr>
              <a:t>ǎ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n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hu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āyu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ánxi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ǎ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oq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ū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chēzhàn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qiánbi</a:t>
            </a:r>
            <a:r>
              <a:rPr kumimoji="1" lang="en-US" altLang="zh-CN" sz="2800" dirty="0" err="1">
                <a:latin typeface="GB Pinyinok-B"/>
                <a:cs typeface="GB Pinyinok-B"/>
              </a:rPr>
              <a:t>ɑ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n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>
                <a:latin typeface="GB Pinyinok-B"/>
                <a:cs typeface="GB Pinyinok-B"/>
              </a:rPr>
              <a:t>ɡ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u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ǎ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i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36562" y="1233488"/>
            <a:ext cx="3694039" cy="638091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21189" y="2022894"/>
            <a:ext cx="3899326" cy="1300758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925346" y="3581942"/>
            <a:ext cx="3918925" cy="1954159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/>
        </p:nvSpPr>
        <p:spPr bwMode="auto">
          <a:xfrm>
            <a:off x="5156943" y="3698129"/>
            <a:ext cx="3987057" cy="1851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en-US" altLang="zh-CN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A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离</a:t>
            </a:r>
            <a:r>
              <a:rPr lang="en-US" altLang="zh-CN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B</a:t>
            </a:r>
            <a:r>
              <a:rPr lang="zh-CN" altLang="en-US" sz="2400" dirty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…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…远</a:t>
            </a:r>
            <a:r>
              <a:rPr lang="en-US" altLang="zh-CN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近</a:t>
            </a:r>
            <a:endParaRPr lang="en-US" altLang="zh-CN" sz="2400" dirty="0" smtClean="0">
              <a:solidFill>
                <a:srgbClr val="3366FF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这儿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离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学校不太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远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超市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离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小区很近</a:t>
            </a:r>
            <a:endParaRPr lang="en-US" altLang="zh-CN" sz="2400" dirty="0" smtClean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95300" y="1082675"/>
            <a:ext cx="1930400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东边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离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远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花园小区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车站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前边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拐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1" grpId="0" bldLvl="0" autoUpdateAnimBg="0"/>
      <p:bldP spid="11" grpId="1" bldLvl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583216" y="1046163"/>
            <a:ext cx="3934388" cy="1507205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814991" y="1080947"/>
            <a:ext cx="3523150" cy="1444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前边</a:t>
            </a:r>
            <a:r>
              <a:rPr lang="zh-CN" altLang="zh-CN" sz="2400" b="1" dirty="0">
                <a:latin typeface="华文楷体"/>
                <a:ea typeface="华文楷体"/>
                <a:cs typeface="华文楷体"/>
              </a:rPr>
              <a:t>←</a:t>
            </a:r>
            <a:r>
              <a:rPr lang="zh-CN" altLang="zh-CN" sz="2400" b="1" dirty="0" smtClean="0">
                <a:latin typeface="华文楷体"/>
                <a:ea typeface="华文楷体"/>
                <a:cs typeface="华文楷体"/>
              </a:rPr>
              <a:t>→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后边</a:t>
            </a: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前边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的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车站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     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车站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前边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/>
        </p:nvSpPr>
        <p:spPr bwMode="auto">
          <a:xfrm>
            <a:off x="2146300" y="1118268"/>
            <a:ext cx="3276600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dōn</a:t>
            </a:r>
            <a:r>
              <a:rPr kumimoji="1" lang="en-US" altLang="zh-CN" sz="2800" dirty="0" err="1">
                <a:latin typeface="GB Pinyinok-B"/>
                <a:cs typeface="GB Pinyinok-B"/>
              </a:rPr>
              <a:t>ɡ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bi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ɑ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n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lí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yu</a:t>
            </a:r>
            <a:r>
              <a:rPr kumimoji="1" lang="en-US" altLang="zh-CN" sz="2800" dirty="0" err="1">
                <a:latin typeface="GB Pinyinok-B"/>
                <a:cs typeface="GB Pinyinok-B"/>
              </a:rPr>
              <a:t>ǎ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n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hu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āyu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ánxi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ǎ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oq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ū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chēzhàn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qiánbi</a:t>
            </a:r>
            <a:r>
              <a:rPr kumimoji="1" lang="en-US" altLang="zh-CN" sz="2800" dirty="0" err="1">
                <a:latin typeface="GB Pinyinok-B"/>
                <a:cs typeface="GB Pinyinok-B"/>
              </a:rPr>
              <a:t>ɑ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n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>
                <a:latin typeface="GB Pinyinok-B"/>
                <a:cs typeface="GB Pinyinok-B"/>
              </a:rPr>
              <a:t>ɡ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u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ǎ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i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22757" y="4196944"/>
            <a:ext cx="3694039" cy="129774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21189" y="5667609"/>
            <a:ext cx="3347540" cy="58639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925346" y="3581942"/>
            <a:ext cx="3918925" cy="1954159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/>
        </p:nvSpPr>
        <p:spPr bwMode="auto">
          <a:xfrm>
            <a:off x="5156943" y="3698129"/>
            <a:ext cx="3987057" cy="1851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往</a:t>
            </a:r>
            <a:r>
              <a:rPr lang="en-US" altLang="zh-CN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+direction+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拐</a:t>
            </a:r>
            <a:endParaRPr lang="en-US" altLang="zh-CN" sz="2400" dirty="0" smtClean="0">
              <a:solidFill>
                <a:srgbClr val="3366FF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往东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拐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往右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拐</a:t>
            </a:r>
            <a:endParaRPr lang="en-US" altLang="zh-CN" sz="2400" dirty="0" smtClean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95300" y="1082675"/>
            <a:ext cx="1930400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东边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离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远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花园小区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车站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前边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拐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6679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1" grpId="0" bldLvl="0" autoUpdateAnimBg="0"/>
      <p:bldP spid="11" grpId="1" bldLvl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4329113" y="838200"/>
            <a:ext cx="4050442" cy="170202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  <a:ex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/>
        </p:nvSpPr>
        <p:spPr bwMode="auto">
          <a:xfrm>
            <a:off x="4502150" y="758826"/>
            <a:ext cx="4457210" cy="1353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上边</a:t>
            </a:r>
            <a:r>
              <a:rPr lang="zh-CN" altLang="zh-CN" sz="2400" b="1" dirty="0">
                <a:latin typeface="华文楷体" pitchFamily="2" charset="-122"/>
                <a:ea typeface="华文楷体" pitchFamily="2" charset="-122"/>
              </a:rPr>
              <a:t>←</a:t>
            </a:r>
            <a:r>
              <a:rPr lang="zh-CN" altLang="zh-CN" sz="2400" b="1" dirty="0" smtClean="0">
                <a:latin typeface="华文楷体" pitchFamily="2" charset="-122"/>
                <a:ea typeface="华文楷体" pitchFamily="2" charset="-122"/>
              </a:rPr>
              <a:t>→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下边</a:t>
            </a:r>
            <a:endParaRPr lang="en-US" altLang="zh-CN" sz="2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     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楼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下边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    床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上边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下边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的生词   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上边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的文章</a:t>
            </a:r>
            <a:r>
              <a:rPr lang="zh-CN" altLang="zh-CN" sz="2400" dirty="0" smtClean="0"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    </a:t>
            </a:r>
            <a:endParaRPr lang="en-US" altLang="zh-CN" sz="240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398463" y="1290639"/>
            <a:ext cx="3594100" cy="131864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bevel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2533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2534" name="Rectangle 6"/>
          <p:cNvSpPr>
            <a:spLocks noGrp="1" noChangeArrowheads="1"/>
          </p:cNvSpPr>
          <p:nvPr/>
        </p:nvSpPr>
        <p:spPr bwMode="auto">
          <a:xfrm>
            <a:off x="2043122" y="1181100"/>
            <a:ext cx="2355842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xià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bi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ɑ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n</a:t>
            </a:r>
            <a:endParaRPr lang="en-US" altLang="zh-CN" sz="2800" dirty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sh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àn</a:t>
            </a:r>
            <a:r>
              <a:rPr kumimoji="1" lang="en-US" altLang="zh-CN" sz="2800" dirty="0" err="1">
                <a:latin typeface="GB Pinyinok-B"/>
                <a:cs typeface="GB Pinyinok-B"/>
              </a:rPr>
              <a:t>ɡ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bi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ɑ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n</a:t>
            </a:r>
            <a:endParaRPr lang="en-US" altLang="zh-CN" sz="2800" dirty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sh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ūdiàn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pín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fān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m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ǐ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w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èishēn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jiān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kètīn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b</a:t>
            </a:r>
            <a:r>
              <a:rPr kumimoji="1" lang="en-US" altLang="zh-CN" sz="2800" dirty="0" err="1">
                <a:latin typeface="GB Pinyinok-B"/>
                <a:cs typeface="GB Pinyinok-B"/>
              </a:rPr>
              <a:t>ě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i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bi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ɑ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n</a:t>
            </a:r>
            <a:endParaRPr lang="en-US" altLang="zh-CN" sz="2800" dirty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dirty="0" smtClean="0">
                <a:latin typeface="GB Pinyinok-B" pitchFamily="2" charset="-122"/>
                <a:ea typeface="GB Pinyinok-B" pitchFamily="2" charset="-122"/>
              </a:rPr>
              <a:t>     </a:t>
            </a:r>
            <a:endParaRPr lang="zh-CN" altLang="en-US" sz="2800" dirty="0">
              <a:latin typeface="GB Pinyinok-B" pitchFamily="2" charset="-122"/>
              <a:ea typeface="GB Pinyinok-B" pitchFamily="2" charset="-122"/>
            </a:endParaRPr>
          </a:p>
          <a:p>
            <a:pPr>
              <a:spcBef>
                <a:spcPct val="20000"/>
              </a:spcBef>
              <a:buFontTx/>
              <a:buNone/>
            </a:pPr>
            <a:endParaRPr lang="zh-CN" altLang="en-US" sz="2800" dirty="0">
              <a:latin typeface="GB Pinyinok-B" pitchFamily="2" charset="-122"/>
              <a:ea typeface="GB Pinyinok-B" pitchFamily="2" charset="-122"/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438102" y="3506656"/>
            <a:ext cx="3838804" cy="60998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bevel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4950543" y="3106291"/>
            <a:ext cx="2766379" cy="1394379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  <a:ex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/>
        </p:nvSpPr>
        <p:spPr bwMode="auto">
          <a:xfrm>
            <a:off x="5061786" y="3132280"/>
            <a:ext cx="2914650" cy="1340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b="1" dirty="0" smtClean="0">
                <a:latin typeface="华文楷体" pitchFamily="2" charset="-122"/>
                <a:ea typeface="华文楷体" pitchFamily="2" charset="-122"/>
              </a:rPr>
              <a:t>多少</a:t>
            </a:r>
            <a:r>
              <a:rPr lang="zh-CN" altLang="en-US" sz="24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平方米</a:t>
            </a:r>
            <a:endParaRPr lang="en-US" altLang="zh-CN" sz="2400" b="1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b="1" dirty="0" smtClean="0">
                <a:latin typeface="华文楷体" pitchFamily="2" charset="-122"/>
                <a:ea typeface="华文楷体" pitchFamily="2" charset="-122"/>
              </a:rPr>
              <a:t>       </a:t>
            </a:r>
            <a:r>
              <a:rPr lang="en-US" altLang="zh-CN" sz="2400" b="1" dirty="0" smtClean="0">
                <a:latin typeface="华文楷体" pitchFamily="2" charset="-122"/>
                <a:ea typeface="华文楷体" pitchFamily="2" charset="-122"/>
              </a:rPr>
              <a:t>56</a:t>
            </a:r>
            <a:r>
              <a:rPr lang="zh-CN" altLang="en-US" sz="24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平方米</a:t>
            </a:r>
            <a:endParaRPr lang="en-US" altLang="zh-CN" sz="2400" b="1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518487" y="1143638"/>
            <a:ext cx="1455610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下边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上边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书店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平方米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卫生间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客厅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北边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08099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bldLvl="0" autoUpdateAnimBg="0"/>
      <p:bldP spid="6147" grpId="1" bldLvl="0" autoUpdateAnimBg="0"/>
      <p:bldP spid="6151" grpId="0" animBg="1"/>
      <p:bldP spid="11" grpId="0" animBg="1"/>
      <p:bldP spid="12" grpId="0" animBg="1"/>
      <p:bldP spid="13" grpId="0" bldLvl="0" autoUpdateAnimBg="0"/>
      <p:bldP spid="13" grpId="1" bldLvl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194300" y="908050"/>
            <a:ext cx="3340100" cy="4117238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5422900" y="984249"/>
            <a:ext cx="2881313" cy="2638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年轻的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队员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老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队员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不同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时间</a:t>
            </a:r>
            <a:endParaRPr lang="en-US" altLang="zh-CN" sz="2400" dirty="0" smtClean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不同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的学生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不同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国家</a:t>
            </a:r>
            <a:endParaRPr lang="en-US" altLang="zh-CN" sz="2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国家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队     我们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国家</a:t>
            </a:r>
            <a:endParaRPr lang="en-US" altLang="zh-CN" sz="2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36563" y="1233487"/>
            <a:ext cx="3815337" cy="216209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4" name="Rectangle 6"/>
          <p:cNvSpPr>
            <a:spLocks noGrp="1" noChangeArrowheads="1"/>
          </p:cNvSpPr>
          <p:nvPr/>
        </p:nvSpPr>
        <p:spPr bwMode="auto">
          <a:xfrm>
            <a:off x="1815169" y="1167732"/>
            <a:ext cx="23923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du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ìyuán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bùtón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>
                <a:latin typeface="GB Pinyinok-B"/>
                <a:cs typeface="GB Pinyinok-B"/>
              </a:rPr>
              <a:t>ɡ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uójiā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yín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ch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ǎnɡ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úqiú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b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ǐs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ài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spcBef>
                <a:spcPct val="20000"/>
              </a:spcBef>
              <a:buFontTx/>
              <a:buNone/>
            </a:pPr>
            <a:endParaRPr lang="zh-CN" altLang="en-US" sz="2800" dirty="0">
              <a:latin typeface="楷体" charset="-122"/>
              <a:ea typeface="楷体" charset="-12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69900" y="1146175"/>
            <a:ext cx="15541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队员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不同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国家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赢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场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足球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比赛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481292" y="4203649"/>
            <a:ext cx="4005289" cy="209176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bevel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2533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2534" name="Rectangle 6"/>
          <p:cNvSpPr>
            <a:spLocks noGrp="1" noChangeArrowheads="1"/>
          </p:cNvSpPr>
          <p:nvPr/>
        </p:nvSpPr>
        <p:spPr bwMode="auto">
          <a:xfrm>
            <a:off x="2043122" y="1181100"/>
            <a:ext cx="2355842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xià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bi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ɑ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n</a:t>
            </a:r>
            <a:endParaRPr lang="en-US" altLang="zh-CN" sz="2800" dirty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sh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àn</a:t>
            </a:r>
            <a:r>
              <a:rPr kumimoji="1" lang="en-US" altLang="zh-CN" sz="2800" dirty="0" err="1">
                <a:latin typeface="GB Pinyinok-B"/>
                <a:cs typeface="GB Pinyinok-B"/>
              </a:rPr>
              <a:t>ɡ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bi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ɑ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n</a:t>
            </a:r>
            <a:endParaRPr lang="en-US" altLang="zh-CN" sz="2800" dirty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sh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ūdiàn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pín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fān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m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ǐ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w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èishēn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jiān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kètīn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b</a:t>
            </a:r>
            <a:r>
              <a:rPr kumimoji="1" lang="en-US" altLang="zh-CN" sz="2800" dirty="0" err="1">
                <a:latin typeface="GB Pinyinok-B"/>
                <a:cs typeface="GB Pinyinok-B"/>
              </a:rPr>
              <a:t>ě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i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bi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ɑ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n</a:t>
            </a:r>
            <a:endParaRPr lang="en-US" altLang="zh-CN" sz="2800" dirty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dirty="0" smtClean="0">
                <a:latin typeface="GB Pinyinok-B" pitchFamily="2" charset="-122"/>
                <a:ea typeface="GB Pinyinok-B" pitchFamily="2" charset="-122"/>
              </a:rPr>
              <a:t>     </a:t>
            </a:r>
            <a:endParaRPr lang="zh-CN" altLang="en-US" sz="2800" dirty="0">
              <a:latin typeface="GB Pinyinok-B" pitchFamily="2" charset="-122"/>
              <a:ea typeface="GB Pinyinok-B" pitchFamily="2" charset="-122"/>
            </a:endParaRPr>
          </a:p>
          <a:p>
            <a:pPr>
              <a:spcBef>
                <a:spcPct val="20000"/>
              </a:spcBef>
              <a:buFontTx/>
              <a:buNone/>
            </a:pPr>
            <a:endParaRPr lang="zh-CN" altLang="en-US" sz="2800" dirty="0">
              <a:latin typeface="GB Pinyinok-B" pitchFamily="2" charset="-122"/>
              <a:ea typeface="GB Pinyinok-B" pitchFamily="2" charset="-122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4274104" y="1674769"/>
            <a:ext cx="3706322" cy="1923558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  <a:ex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/>
        </p:nvSpPr>
        <p:spPr bwMode="auto">
          <a:xfrm>
            <a:off x="4330127" y="1682676"/>
            <a:ext cx="3828549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北边</a:t>
            </a:r>
            <a:r>
              <a:rPr lang="zh-CN" altLang="zh-CN" sz="2400" b="1" dirty="0">
                <a:latin typeface="华文楷体"/>
                <a:ea typeface="华文楷体"/>
                <a:cs typeface="华文楷体"/>
              </a:rPr>
              <a:t>←</a:t>
            </a:r>
            <a:r>
              <a:rPr lang="zh-CN" altLang="zh-CN" sz="2400" b="1" dirty="0" smtClean="0">
                <a:latin typeface="华文楷体"/>
                <a:ea typeface="华文楷体"/>
                <a:cs typeface="华文楷体"/>
              </a:rPr>
              <a:t>→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南边</a:t>
            </a:r>
            <a:endParaRPr lang="en-US" altLang="zh-CN" sz="2400" b="1" dirty="0" smtClean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b="1" dirty="0" smtClean="0">
                <a:latin typeface="华文楷体" pitchFamily="2" charset="-122"/>
                <a:ea typeface="华文楷体" pitchFamily="2" charset="-122"/>
              </a:rPr>
              <a:t>卫生间在客厅</a:t>
            </a:r>
            <a:r>
              <a:rPr lang="zh-CN" altLang="en-US" sz="24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北边</a:t>
            </a:r>
            <a:endParaRPr lang="en-US" altLang="zh-CN" sz="2400" b="1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b="1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客厅</a:t>
            </a:r>
            <a:r>
              <a:rPr lang="zh-CN" altLang="en-US" sz="24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南边</a:t>
            </a:r>
            <a:r>
              <a:rPr lang="zh-CN" altLang="en-US" sz="2400" b="1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是卫生间</a:t>
            </a:r>
            <a:endParaRPr lang="en-US" altLang="zh-CN" sz="2400" b="1" dirty="0" smtClean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518487" y="1143638"/>
            <a:ext cx="1455610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下边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上边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书店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平方米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卫生间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客厅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北边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70136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nimBg="1"/>
      <p:bldP spid="12" grpId="0" animBg="1"/>
      <p:bldP spid="13" grpId="0" bldLvl="0" autoUpdateAnimBg="0"/>
      <p:bldP spid="13" grpId="1" bldLvl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2976236" y="3916879"/>
            <a:ext cx="4050442" cy="2116228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  <a:ex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/>
        </p:nvSpPr>
        <p:spPr bwMode="auto">
          <a:xfrm>
            <a:off x="3149273" y="3837505"/>
            <a:ext cx="4457210" cy="1353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外边</a:t>
            </a:r>
            <a:r>
              <a:rPr lang="zh-CN" altLang="zh-CN" sz="2400" b="1" dirty="0">
                <a:latin typeface="华文楷体" pitchFamily="2" charset="-122"/>
                <a:ea typeface="华文楷体" pitchFamily="2" charset="-122"/>
              </a:rPr>
              <a:t>←</a:t>
            </a:r>
            <a:r>
              <a:rPr lang="zh-CN" altLang="zh-CN" sz="2400" b="1" dirty="0" smtClean="0">
                <a:latin typeface="华文楷体" pitchFamily="2" charset="-122"/>
                <a:ea typeface="华文楷体" pitchFamily="2" charset="-122"/>
              </a:rPr>
              <a:t>→</a:t>
            </a:r>
            <a:r>
              <a:rPr lang="zh-CN" altLang="en-US" sz="2400" b="1" dirty="0" smtClean="0">
                <a:latin typeface="华文楷体" pitchFamily="2" charset="-122"/>
                <a:ea typeface="华文楷体" pitchFamily="2" charset="-122"/>
              </a:rPr>
              <a:t>里边</a:t>
            </a:r>
            <a:endParaRPr lang="en-US" altLang="zh-CN" sz="24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b="1" dirty="0" smtClean="0">
                <a:latin typeface="华文楷体" pitchFamily="2" charset="-122"/>
                <a:ea typeface="华文楷体" pitchFamily="2" charset="-122"/>
              </a:rPr>
              <a:t>一</a:t>
            </a:r>
            <a:r>
              <a:rPr lang="zh-CN" altLang="en-US" sz="2400" b="1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间</a:t>
            </a:r>
            <a:r>
              <a:rPr lang="zh-CN" altLang="en-US" sz="24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卧室</a:t>
            </a:r>
            <a:r>
              <a:rPr lang="zh-CN" altLang="en-US" sz="2400" b="1" dirty="0" smtClean="0">
                <a:latin typeface="华文楷体" pitchFamily="2" charset="-122"/>
                <a:ea typeface="华文楷体" pitchFamily="2" charset="-122"/>
              </a:rPr>
              <a:t>   一</a:t>
            </a:r>
            <a:r>
              <a:rPr lang="zh-CN" altLang="en-US" sz="2400" b="1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个</a:t>
            </a:r>
            <a:r>
              <a:rPr lang="zh-CN" altLang="en-US" sz="24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阳台</a:t>
            </a:r>
            <a:endParaRPr lang="en-US" altLang="zh-CN" sz="2400" b="1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b="1" dirty="0" smtClean="0">
                <a:latin typeface="华文楷体" pitchFamily="2" charset="-122"/>
                <a:ea typeface="华文楷体" pitchFamily="2" charset="-122"/>
              </a:rPr>
              <a:t>卧室外边有一个阳台</a:t>
            </a:r>
            <a:endParaRPr lang="en-US" altLang="zh-CN" sz="24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 </a:t>
            </a:r>
            <a:endParaRPr lang="en-US" altLang="zh-CN" sz="240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398463" y="1290639"/>
            <a:ext cx="3594100" cy="209176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bevel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2533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2534" name="Rectangle 6"/>
          <p:cNvSpPr>
            <a:spLocks noGrp="1" noChangeArrowheads="1"/>
          </p:cNvSpPr>
          <p:nvPr/>
        </p:nvSpPr>
        <p:spPr bwMode="auto">
          <a:xfrm>
            <a:off x="2043122" y="1181100"/>
            <a:ext cx="2355842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wòshì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w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ài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bi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ɑ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n</a:t>
            </a:r>
            <a:endParaRPr lang="en-US" altLang="zh-CN" sz="2800" dirty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y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án</a:t>
            </a:r>
            <a:r>
              <a:rPr kumimoji="1" lang="en-US" altLang="zh-CN" sz="2800" dirty="0" err="1">
                <a:latin typeface="GB Pinyinok-B"/>
                <a:cs typeface="GB Pinyinok-B"/>
              </a:rPr>
              <a:t>ɡ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tái</a:t>
            </a:r>
            <a:endParaRPr lang="en-US" altLang="zh-CN" sz="2800" dirty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dirty="0" smtClean="0">
                <a:latin typeface="GB Pinyinok-B" pitchFamily="2" charset="-122"/>
                <a:ea typeface="GB Pinyinok-B" pitchFamily="2" charset="-122"/>
              </a:rPr>
              <a:t>     </a:t>
            </a:r>
            <a:endParaRPr lang="zh-CN" altLang="en-US" sz="2800" dirty="0">
              <a:latin typeface="GB Pinyinok-B" pitchFamily="2" charset="-122"/>
              <a:ea typeface="GB Pinyinok-B" pitchFamily="2" charset="-122"/>
            </a:endParaRPr>
          </a:p>
          <a:p>
            <a:pPr>
              <a:spcBef>
                <a:spcPct val="20000"/>
              </a:spcBef>
              <a:buFontTx/>
              <a:buNone/>
            </a:pPr>
            <a:endParaRPr lang="zh-CN" altLang="en-US" sz="2800" dirty="0">
              <a:latin typeface="GB Pinyinok-B" pitchFamily="2" charset="-122"/>
              <a:ea typeface="GB Pinyinok-B" pitchFamily="2" charset="-122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563844" y="1192589"/>
            <a:ext cx="1299814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卧室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外边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阳台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3871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bldLvl="0" autoUpdateAnimBg="0"/>
      <p:bldP spid="6147" grpId="1" bldLvl="0" autoUpdateAnimBg="0"/>
      <p:bldP spid="615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 txBox="1">
            <a:spLocks noChangeArrowheads="1"/>
          </p:cNvSpPr>
          <p:nvPr/>
        </p:nvSpPr>
        <p:spPr bwMode="auto">
          <a:xfrm>
            <a:off x="495300" y="1082675"/>
            <a:ext cx="1930400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东边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离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远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花园小区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车站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前边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拐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4579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汉  字</a:t>
            </a:r>
            <a:r>
              <a:rPr lang="en-US" altLang="zh-CN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en-US" altLang="zh-CN" sz="36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Characters</a:t>
            </a: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4580" name="Rectangle 3"/>
          <p:cNvSpPr txBox="1">
            <a:spLocks noChangeArrowheads="1"/>
          </p:cNvSpPr>
          <p:nvPr/>
        </p:nvSpPr>
        <p:spPr bwMode="auto">
          <a:xfrm>
            <a:off x="3748826" y="1074608"/>
            <a:ext cx="1889973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下边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上边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书店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平方米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卫生间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客厅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北边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729929" y="1140279"/>
            <a:ext cx="1554162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334278" y="1013114"/>
            <a:ext cx="1889973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卧室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外边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阳台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01613" y="965624"/>
            <a:ext cx="8418512" cy="1119027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207073" y="2133146"/>
            <a:ext cx="8379555" cy="1138813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881063" y="1097193"/>
            <a:ext cx="7358062" cy="771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我还要问问你们：你们去看大为租的房子了没有？房子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在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哪儿？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902160" y="2322747"/>
            <a:ext cx="6691312" cy="544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去了，房子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在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学校东边，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离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学校不太远。那儿叫花园小区，大为住八号楼。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219318" y="3368599"/>
            <a:ext cx="8429889" cy="877381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739775" y="4317348"/>
            <a:ext cx="7860658" cy="1149726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936869" y="3575686"/>
            <a:ext cx="7293478" cy="593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你们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是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怎么去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的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1624854" y="4487945"/>
            <a:ext cx="6975475" cy="703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我们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是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坐公共汽车去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的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。车站就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在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小区前边。下车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以后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先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往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右拐，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再往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前走三分钟，就到八号楼了。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26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课</a:t>
            </a:r>
            <a:r>
              <a:rPr lang="en-US" altLang="zh-CN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</a:t>
            </a: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文</a:t>
            </a:r>
            <a:r>
              <a:rPr lang="en-US" altLang="zh-CN" sz="36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 Text</a:t>
            </a:r>
            <a:endParaRPr lang="zh-CN" altLang="en-US" sz="4400" b="1" dirty="0">
              <a:solidFill>
                <a:srgbClr val="000000"/>
              </a:solidFill>
              <a:latin typeface="华文隶书"/>
              <a:ea typeface="华文隶书"/>
              <a:cs typeface="华文隶书"/>
            </a:endParaRPr>
          </a:p>
        </p:txBody>
      </p:sp>
      <p:pic>
        <p:nvPicPr>
          <p:cNvPr id="19" name="图片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5221" y="1152357"/>
            <a:ext cx="588962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图片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4800" y="3526017"/>
            <a:ext cx="588962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868" y="4470200"/>
            <a:ext cx="506412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AutoShape 12"/>
          <p:cNvSpPr>
            <a:spLocks noChangeArrowheads="1"/>
          </p:cNvSpPr>
          <p:nvPr/>
        </p:nvSpPr>
        <p:spPr bwMode="auto">
          <a:xfrm>
            <a:off x="180792" y="5534816"/>
            <a:ext cx="3242815" cy="868722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925367" y="5747320"/>
            <a:ext cx="7293478" cy="870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那儿怎么样？</a:t>
            </a:r>
            <a:endParaRPr lang="zh-CN" altLang="en-US" sz="2400" dirty="0">
              <a:latin typeface="华文楷体"/>
              <a:ea typeface="华文楷体"/>
              <a:cs typeface="华文楷体"/>
            </a:endParaRPr>
          </a:p>
        </p:txBody>
      </p:sp>
      <p:pic>
        <p:nvPicPr>
          <p:cNvPr id="31" name="图片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6274" y="5776311"/>
            <a:ext cx="588962" cy="54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22" y="2275112"/>
            <a:ext cx="536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4206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01614" y="2502463"/>
            <a:ext cx="2918286" cy="835051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804862" y="4309206"/>
            <a:ext cx="6484109" cy="883426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881063" y="2678855"/>
            <a:ext cx="7358062" cy="771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房子不大吧？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632058" y="4544812"/>
            <a:ext cx="6691312" cy="544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进门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以后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，左边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是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卫生间，右边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是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客厅。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157076" y="5278717"/>
            <a:ext cx="3169897" cy="851030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1042155" y="5463119"/>
            <a:ext cx="6975475" cy="542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厨房在哪儿？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26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课</a:t>
            </a:r>
            <a:r>
              <a:rPr lang="en-US" altLang="zh-CN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</a:t>
            </a: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文</a:t>
            </a:r>
            <a:r>
              <a:rPr lang="en-US" altLang="zh-CN" sz="36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 Text</a:t>
            </a:r>
            <a:endParaRPr lang="zh-CN" altLang="en-US" sz="4400" b="1" dirty="0">
              <a:solidFill>
                <a:srgbClr val="000000"/>
              </a:solidFill>
              <a:latin typeface="华文隶书"/>
              <a:ea typeface="华文隶书"/>
              <a:cs typeface="华文隶书"/>
            </a:endParaRPr>
          </a:p>
        </p:txBody>
      </p:sp>
      <p:pic>
        <p:nvPicPr>
          <p:cNvPr id="19" name="图片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685" y="2635156"/>
            <a:ext cx="588962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630" y="4507548"/>
            <a:ext cx="506412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图片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7674" y="5423809"/>
            <a:ext cx="588962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AutoShape 2"/>
          <p:cNvSpPr>
            <a:spLocks noChangeArrowheads="1"/>
          </p:cNvSpPr>
          <p:nvPr/>
        </p:nvSpPr>
        <p:spPr bwMode="auto">
          <a:xfrm>
            <a:off x="814487" y="770618"/>
            <a:ext cx="7672101" cy="1672998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1689466" y="984927"/>
            <a:ext cx="6496822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>
              <a:buClr>
                <a:schemeClr val="tx1"/>
              </a:buClr>
            </a:pPr>
            <a:r>
              <a:rPr kumimoji="0" lang="zh-CN" altLang="en-US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很好。八号楼下边</a:t>
            </a:r>
            <a:r>
              <a:rPr kumimoji="0" lang="zh-CN" altLang="en-US" dirty="0" smtClean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是</a:t>
            </a:r>
            <a:r>
              <a:rPr kumimoji="0" lang="zh-CN" altLang="en-US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一个小公园，</a:t>
            </a:r>
            <a:r>
              <a:rPr kumimoji="0" lang="zh-CN" altLang="en-US" dirty="0" smtClean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左边有一个</a:t>
            </a:r>
            <a:r>
              <a:rPr kumimoji="0" lang="zh-CN" altLang="en-US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商店，商店旁边</a:t>
            </a:r>
            <a:r>
              <a:rPr kumimoji="0" lang="zh-CN" altLang="en-US" dirty="0" smtClean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是</a:t>
            </a:r>
            <a:r>
              <a:rPr kumimoji="0" lang="zh-CN" altLang="en-US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书店。右边</a:t>
            </a:r>
            <a:r>
              <a:rPr kumimoji="0" lang="zh-CN" altLang="en-US" dirty="0" smtClean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是</a:t>
            </a:r>
            <a:r>
              <a:rPr kumimoji="0" lang="zh-CN" altLang="en-US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银行和邮局。大为的房子</a:t>
            </a:r>
            <a:r>
              <a:rPr kumimoji="0" lang="zh-CN" altLang="en-US" dirty="0" smtClean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在</a:t>
            </a:r>
            <a:r>
              <a:rPr kumimoji="0" lang="zh-CN" altLang="en-US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八号楼九层，上边还</a:t>
            </a:r>
            <a:r>
              <a:rPr kumimoji="0" lang="zh-CN" altLang="en-US" dirty="0" smtClean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有</a:t>
            </a:r>
            <a:r>
              <a:rPr kumimoji="0" lang="zh-CN" altLang="en-US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六层。</a:t>
            </a:r>
            <a:endParaRPr kumimoji="0" lang="zh-CN" altLang="en-US" dirty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  <a:sym typeface="Arial" charset="0"/>
            </a:endParaRPr>
          </a:p>
        </p:txBody>
      </p:sp>
      <p:pic>
        <p:nvPicPr>
          <p:cNvPr id="3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785" y="974410"/>
            <a:ext cx="506412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AutoShape 12"/>
          <p:cNvSpPr>
            <a:spLocks noChangeArrowheads="1"/>
          </p:cNvSpPr>
          <p:nvPr/>
        </p:nvSpPr>
        <p:spPr bwMode="auto">
          <a:xfrm>
            <a:off x="136488" y="3405426"/>
            <a:ext cx="4460533" cy="899534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854039" y="3590910"/>
            <a:ext cx="7293478" cy="98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那套房子一共有</a:t>
            </a:r>
            <a:r>
              <a:rPr lang="en-US" altLang="zh-CN" sz="2400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56</a:t>
            </a:r>
            <a:r>
              <a:rPr lang="zh-CN" altLang="en-US" sz="2400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平方米。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pic>
        <p:nvPicPr>
          <p:cNvPr id="22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08" y="3553225"/>
            <a:ext cx="536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AutoShape 12"/>
          <p:cNvSpPr>
            <a:spLocks noChangeArrowheads="1"/>
          </p:cNvSpPr>
          <p:nvPr/>
        </p:nvSpPr>
        <p:spPr bwMode="auto">
          <a:xfrm>
            <a:off x="5064875" y="2623445"/>
            <a:ext cx="3356095" cy="1159328"/>
          </a:xfrm>
          <a:prstGeom prst="cloudCallout">
            <a:avLst>
              <a:gd name="adj1" fmla="val -63337"/>
              <a:gd name="adj2" fmla="val -78594"/>
            </a:avLst>
          </a:prstGeom>
          <a:solidFill>
            <a:schemeClr val="accent6">
              <a:lumMod val="20000"/>
              <a:lumOff val="80000"/>
            </a:schemeClr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 dirty="0" smtClean="0"/>
              <a:t>Talking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about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direction</a:t>
            </a:r>
          </a:p>
          <a:p>
            <a:r>
              <a:rPr lang="en-US" altLang="zh-CN" sz="2000" dirty="0" smtClean="0"/>
              <a:t>and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location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24340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allAtOnce" bldLvl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804863" y="2103073"/>
            <a:ext cx="7726546" cy="1265527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632058" y="2293857"/>
            <a:ext cx="6691312" cy="544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记者先生，你问了很多问题，你也要写一篇文章介绍马大为租的房子吧？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157076" y="3517987"/>
            <a:ext cx="5447701" cy="849312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1042155" y="3702390"/>
            <a:ext cx="6975475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问问题是记者的职业习惯啊。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26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课</a:t>
            </a:r>
            <a:r>
              <a:rPr lang="en-US" altLang="zh-CN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</a:t>
            </a: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文</a:t>
            </a:r>
            <a:r>
              <a:rPr lang="en-US" altLang="zh-CN" sz="36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 Text</a:t>
            </a:r>
            <a:endParaRPr lang="zh-CN" altLang="en-US" sz="4400" b="1" dirty="0">
              <a:solidFill>
                <a:srgbClr val="000000"/>
              </a:solidFill>
              <a:latin typeface="华文隶书"/>
              <a:ea typeface="华文隶书"/>
              <a:cs typeface="华文隶书"/>
            </a:endParaRPr>
          </a:p>
        </p:txBody>
      </p:sp>
      <p:pic>
        <p:nvPicPr>
          <p:cNvPr id="20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630" y="2286475"/>
            <a:ext cx="506412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图片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7674" y="3663079"/>
            <a:ext cx="588962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AutoShape 2"/>
          <p:cNvSpPr>
            <a:spLocks noChangeArrowheads="1"/>
          </p:cNvSpPr>
          <p:nvPr/>
        </p:nvSpPr>
        <p:spPr bwMode="auto">
          <a:xfrm>
            <a:off x="197955" y="728691"/>
            <a:ext cx="8374869" cy="1245529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>
            <a:off x="915257" y="901583"/>
            <a:ext cx="74612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>
              <a:buClr>
                <a:schemeClr val="tx1"/>
              </a:buClr>
            </a:pPr>
            <a:r>
              <a:rPr kumimoji="0" lang="zh-CN" altLang="en-US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厨房</a:t>
            </a:r>
            <a:r>
              <a:rPr kumimoji="0" lang="zh-CN" altLang="en-US" dirty="0" smtClean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在</a:t>
            </a:r>
            <a:r>
              <a:rPr kumimoji="0" lang="zh-CN" altLang="en-US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客厅北边，卧室</a:t>
            </a:r>
            <a:r>
              <a:rPr kumimoji="0" lang="zh-CN" altLang="en-US" dirty="0" smtClean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在</a:t>
            </a:r>
            <a:r>
              <a:rPr kumimoji="0" lang="zh-CN" altLang="en-US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客厅东边。卧室外</a:t>
            </a:r>
            <a:r>
              <a:rPr kumimoji="0" lang="zh-CN" altLang="en-US" dirty="0" smtClean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边有</a:t>
            </a:r>
            <a:r>
              <a:rPr kumimoji="0" lang="zh-CN" altLang="en-US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一个大阳台。</a:t>
            </a:r>
            <a:endParaRPr kumimoji="0" lang="zh-CN" altLang="en-US" dirty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  <a:sym typeface="Arial" charset="0"/>
            </a:endParaRPr>
          </a:p>
        </p:txBody>
      </p:sp>
      <p:pic>
        <p:nvPicPr>
          <p:cNvPr id="3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37" y="908344"/>
            <a:ext cx="536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7502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5" name="圆角矩形 14"/>
          <p:cNvSpPr>
            <a:spLocks noChangeArrowheads="1"/>
          </p:cNvSpPr>
          <p:nvPr/>
        </p:nvSpPr>
        <p:spPr bwMode="auto">
          <a:xfrm>
            <a:off x="651723" y="5467071"/>
            <a:ext cx="7549031" cy="1043853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endParaRPr lang="en-US" altLang="zh-TW" sz="2400" dirty="0" smtClean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14" name="圆角矩形 13"/>
          <p:cNvSpPr>
            <a:spLocks noChangeArrowheads="1"/>
          </p:cNvSpPr>
          <p:nvPr/>
        </p:nvSpPr>
        <p:spPr bwMode="auto">
          <a:xfrm>
            <a:off x="594279" y="2261421"/>
            <a:ext cx="7549031" cy="559812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endParaRPr lang="en-US" altLang="zh-TW" sz="2400" dirty="0" smtClean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13" name="圆角矩形 12"/>
          <p:cNvSpPr>
            <a:spLocks noChangeArrowheads="1"/>
          </p:cNvSpPr>
          <p:nvPr/>
        </p:nvSpPr>
        <p:spPr bwMode="auto">
          <a:xfrm>
            <a:off x="663272" y="3638084"/>
            <a:ext cx="7549031" cy="1042055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endParaRPr lang="en-US" altLang="zh-TW" sz="2400" dirty="0" smtClean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29699" name="TextBox 10"/>
          <p:cNvSpPr>
            <a:spLocks noChangeArrowheads="1"/>
          </p:cNvSpPr>
          <p:nvPr/>
        </p:nvSpPr>
        <p:spPr bwMode="auto">
          <a:xfrm>
            <a:off x="655638" y="1061270"/>
            <a:ext cx="625583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以后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29704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9" name="矩形 8"/>
          <p:cNvSpPr>
            <a:spLocks noChangeArrowheads="1"/>
          </p:cNvSpPr>
          <p:nvPr/>
        </p:nvSpPr>
        <p:spPr bwMode="auto">
          <a:xfrm>
            <a:off x="735890" y="1657464"/>
            <a:ext cx="7715202" cy="4990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SzPct val="100000"/>
            </a:pP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⑴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时间</a:t>
            </a: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+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以</a:t>
            </a:r>
            <a:r>
              <a:rPr lang="zh-CN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后</a:t>
            </a:r>
            <a:endParaRPr lang="en-US" altLang="zh-CN" sz="28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>
              <a:lnSpc>
                <a:spcPct val="120000"/>
              </a:lnSpc>
              <a:buSzPct val="100000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十分钟以后     </a:t>
            </a:r>
            <a:r>
              <a:rPr lang="zh-CN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一星期以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后     两个月以</a:t>
            </a:r>
            <a:r>
              <a:rPr lang="zh-CN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后</a:t>
            </a:r>
            <a:endParaRPr lang="en-US" altLang="zh-CN" sz="28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>
              <a:lnSpc>
                <a:spcPct val="120000"/>
              </a:lnSpc>
              <a:buSzPct val="100000"/>
            </a:pPr>
            <a:endParaRPr lang="zh-CN" altLang="en-US" b="1" dirty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>
              <a:lnSpc>
                <a:spcPct val="120000"/>
              </a:lnSpc>
              <a:buSzPct val="100000"/>
            </a:pP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⑵</a:t>
            </a: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V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.</a:t>
            </a:r>
            <a:r>
              <a:rPr lang="zh-CN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了以后</a:t>
            </a:r>
            <a:endParaRPr lang="en-US" altLang="zh-CN" sz="28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>
              <a:lnSpc>
                <a:spcPct val="120000"/>
              </a:lnSpc>
              <a:buSzPct val="100000"/>
            </a:pP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懂了以后      </a:t>
            </a:r>
            <a:r>
              <a:rPr lang="zh-TW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       </a:t>
            </a:r>
            <a:r>
              <a:rPr lang="zh-TW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赢了以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后         </a:t>
            </a:r>
            <a:endParaRPr lang="en-US" altLang="zh-TW" sz="28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>
              <a:lnSpc>
                <a:spcPct val="120000"/>
              </a:lnSpc>
              <a:buSzPct val="100000"/>
            </a:pPr>
            <a:r>
              <a:rPr lang="zh-TW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填了表以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后    </a:t>
            </a:r>
            <a:r>
              <a:rPr lang="zh-TW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    </a:t>
            </a:r>
            <a:r>
              <a:rPr lang="zh-TW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 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取了钱以</a:t>
            </a:r>
            <a:r>
              <a:rPr lang="zh-TW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后</a:t>
            </a:r>
            <a:endParaRPr lang="en-US" altLang="zh-TW" sz="28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>
              <a:lnSpc>
                <a:spcPct val="120000"/>
              </a:lnSpc>
              <a:buSzPct val="100000"/>
            </a:pPr>
            <a:endParaRPr lang="zh-CN" altLang="en-US" b="1" dirty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>
              <a:lnSpc>
                <a:spcPct val="120000"/>
              </a:lnSpc>
              <a:buSzPct val="100000"/>
            </a:pP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⑶do </a:t>
            </a:r>
            <a:r>
              <a:rPr lang="en-US" altLang="zh-CN" sz="2800" b="1" dirty="0" err="1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sth</a:t>
            </a: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.</a:t>
            </a: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以</a:t>
            </a:r>
            <a:r>
              <a:rPr lang="zh-CN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后</a:t>
            </a:r>
            <a:endParaRPr lang="en-US" altLang="zh-CN" sz="28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>
              <a:lnSpc>
                <a:spcPct val="120000"/>
              </a:lnSpc>
              <a:buSzPct val="100000"/>
            </a:pPr>
            <a:r>
              <a:rPr lang="zh-CN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考</a:t>
            </a:r>
            <a:r>
              <a:rPr lang="zh-TW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试以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后      </a:t>
            </a:r>
            <a:r>
              <a:rPr lang="zh-TW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          </a:t>
            </a:r>
            <a:r>
              <a:rPr lang="zh-TW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下课以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后         </a:t>
            </a:r>
            <a:endParaRPr lang="en-US" altLang="zh-TW" sz="28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>
              <a:lnSpc>
                <a:spcPct val="120000"/>
              </a:lnSpc>
              <a:buSzPct val="100000"/>
            </a:pPr>
            <a:r>
              <a:rPr lang="zh-TW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准备好以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后     </a:t>
            </a:r>
            <a:r>
              <a:rPr lang="zh-TW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       </a:t>
            </a:r>
            <a:r>
              <a:rPr lang="zh-TW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做完作业以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后</a:t>
            </a:r>
            <a:endParaRPr lang="zh-CN" altLang="en-US" sz="2800" b="1" dirty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725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圆角矩形 10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28675" name="TextBox 10"/>
          <p:cNvSpPr>
            <a:spLocks noChangeArrowheads="1"/>
          </p:cNvSpPr>
          <p:nvPr/>
        </p:nvSpPr>
        <p:spPr bwMode="auto">
          <a:xfrm>
            <a:off x="655638" y="1195388"/>
            <a:ext cx="5826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S+“</a:t>
            </a:r>
            <a:r>
              <a:rPr lang="zh-CN" altLang="en-US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在”</a:t>
            </a:r>
            <a:r>
              <a:rPr lang="en-US" altLang="zh-CN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+</a:t>
            </a:r>
            <a:r>
              <a:rPr lang="en-US" altLang="zh-CN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L</a:t>
            </a:r>
            <a:r>
              <a:rPr lang="en-US" altLang="zh-CN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ocation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8678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801609" y="1875756"/>
            <a:ext cx="6149976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342900" indent="-342900">
              <a:buSzPct val="100000"/>
              <a:buFont typeface="Wingdings" charset="0"/>
              <a:buChar char="v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车站就在小区前边</a:t>
            </a:r>
            <a:r>
              <a:rPr lang="zh-CN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。</a:t>
            </a:r>
            <a:endParaRPr lang="en-US" altLang="zh-CN" sz="28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 marL="342900" indent="-342900">
              <a:buSzPct val="100000"/>
              <a:buFont typeface="Wingdings" charset="0"/>
              <a:buChar char="v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厨房在客厅北边，卧室在客厅东边。</a:t>
            </a:r>
            <a:endParaRPr lang="zh-CN" altLang="en-US" sz="2800" b="1" dirty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/>
        </p:nvSpPr>
        <p:spPr bwMode="auto">
          <a:xfrm>
            <a:off x="5270500" y="3413350"/>
            <a:ext cx="2801938" cy="255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仿宋" pitchFamily="2" charset="-122"/>
                <a:ea typeface="华文仿宋" pitchFamily="2" charset="-122"/>
              </a:rPr>
              <a:t>阳台          东边</a:t>
            </a:r>
            <a:endParaRPr lang="en-US" altLang="zh-CN" sz="2400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仿宋" pitchFamily="2" charset="-122"/>
                <a:ea typeface="华文仿宋" pitchFamily="2" charset="-122"/>
              </a:rPr>
              <a:t>饭馆          上边</a:t>
            </a:r>
            <a:endParaRPr lang="en-US" altLang="zh-CN" sz="2400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仿宋" pitchFamily="2" charset="-122"/>
                <a:ea typeface="华文仿宋" pitchFamily="2" charset="-122"/>
              </a:rPr>
              <a:t>客厅          前边</a:t>
            </a:r>
            <a:endParaRPr lang="en-US" altLang="zh-CN" sz="2400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仿宋" pitchFamily="2" charset="-122"/>
                <a:ea typeface="华文仿宋" pitchFamily="2" charset="-122"/>
              </a:rPr>
              <a:t>卧室          左边</a:t>
            </a:r>
            <a:endParaRPr lang="en-US" altLang="zh-CN" sz="2400" dirty="0" smtClean="0">
              <a:latin typeface="华文仿宋" pitchFamily="2" charset="-122"/>
              <a:ea typeface="华文仿宋" pitchFamily="2" charset="-122"/>
            </a:endParaRP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5138738" y="3259363"/>
            <a:ext cx="2718900" cy="2409825"/>
          </a:xfrm>
          <a:prstGeom prst="bracketPair">
            <a:avLst>
              <a:gd name="adj" fmla="val 16667"/>
            </a:avLst>
          </a:prstGeom>
          <a:noFill/>
          <a:ln w="25400" cap="flat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pic>
        <p:nvPicPr>
          <p:cNvPr id="13" name="Picture 2" descr="C:\Documents and Settings\lijiang\Local Settings\Temporary Internet Files\Content.IE5\XVK672I4\MC900053865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538" y="4151538"/>
            <a:ext cx="1127125" cy="482600"/>
          </a:xfrm>
          <a:prstGeom prst="rect">
            <a:avLst/>
          </a:prstGeom>
          <a:noFill/>
          <a:ln w="9525">
            <a:noFill/>
            <a:bevel/>
            <a:headEnd/>
            <a:tailEnd/>
          </a:ln>
          <a:effectLst/>
        </p:spPr>
      </p:pic>
      <p:pic>
        <p:nvPicPr>
          <p:cNvPr id="14" name="Picture 3" descr="C:\Documents and Settings\lijiang\Local Settings\Temporary Internet Files\Content.IE5\6K5JAHLV\MC900053868[1]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5113" y="3473675"/>
            <a:ext cx="1112837" cy="476250"/>
          </a:xfrm>
          <a:prstGeom prst="rect">
            <a:avLst/>
          </a:prstGeom>
          <a:noFill/>
          <a:ln w="9525">
            <a:noFill/>
            <a:bevel/>
            <a:headEnd/>
            <a:tailEnd/>
          </a:ln>
          <a:effectLst/>
        </p:spPr>
      </p:pic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1073150" y="3373811"/>
            <a:ext cx="27133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400" b="1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卫生间在里边吗</a:t>
            </a:r>
            <a:r>
              <a:rPr lang="zh-CN" altLang="en-US" sz="2400" b="1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？</a:t>
            </a:r>
            <a:endParaRPr lang="zh-CN" altLang="en-US" sz="2400" b="1" dirty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1136650" y="4066755"/>
            <a:ext cx="38779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400" b="1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卫生间不在里边，在外边。</a:t>
            </a:r>
            <a:endParaRPr lang="zh-CN" altLang="en-US" sz="2400" b="1" dirty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89013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圆角矩形 10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28675" name="TextBox 10"/>
          <p:cNvSpPr>
            <a:spLocks noChangeArrowheads="1"/>
          </p:cNvSpPr>
          <p:nvPr/>
        </p:nvSpPr>
        <p:spPr bwMode="auto">
          <a:xfrm>
            <a:off x="655638" y="1195388"/>
            <a:ext cx="6509089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L+“</a:t>
            </a:r>
            <a:r>
              <a:rPr lang="zh-CN" altLang="en-US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有”</a:t>
            </a:r>
            <a:r>
              <a:rPr lang="en-US" altLang="zh-CN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……O</a:t>
            </a: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（</a:t>
            </a:r>
            <a:r>
              <a:rPr lang="en-US" altLang="zh-CN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uncertain </a:t>
            </a:r>
            <a:r>
              <a:rPr lang="en-US" altLang="zh-CN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things</a:t>
            </a:r>
            <a:r>
              <a:rPr lang="zh-CN" altLang="en-US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）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8678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801609" y="1875756"/>
            <a:ext cx="6149976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342900" indent="-342900">
              <a:buSzPct val="100000"/>
              <a:buFont typeface="Wingdings" charset="0"/>
              <a:buChar char="v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左边有一个</a:t>
            </a:r>
            <a:r>
              <a:rPr lang="zh-CN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商店</a:t>
            </a:r>
            <a:r>
              <a:rPr lang="zh-CN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。</a:t>
            </a:r>
            <a:endParaRPr lang="en-US" altLang="zh-CN" sz="28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 marL="342900" indent="-342900">
              <a:buSzPct val="100000"/>
              <a:buFont typeface="Wingdings" charset="0"/>
              <a:buChar char="v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卧室外边有一个大阳台。</a:t>
            </a:r>
            <a:endParaRPr lang="zh-CN" altLang="en-US" sz="2800" b="1" dirty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/>
        </p:nvSpPr>
        <p:spPr bwMode="auto">
          <a:xfrm>
            <a:off x="5270500" y="3413350"/>
            <a:ext cx="2801938" cy="255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仿宋" pitchFamily="2" charset="-122"/>
                <a:ea typeface="华文仿宋" pitchFamily="2" charset="-122"/>
              </a:rPr>
              <a:t>银行旁边    邮局</a:t>
            </a:r>
            <a:endParaRPr lang="en-US" altLang="zh-CN" sz="2400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仿宋" pitchFamily="2" charset="-122"/>
                <a:ea typeface="华文仿宋" pitchFamily="2" charset="-122"/>
              </a:rPr>
              <a:t>商店左边     书店</a:t>
            </a:r>
            <a:endParaRPr lang="en-US" altLang="zh-CN" sz="2400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仿宋" pitchFamily="2" charset="-122"/>
                <a:ea typeface="华文仿宋" pitchFamily="2" charset="-122"/>
              </a:rPr>
              <a:t>商场东边      医院</a:t>
            </a:r>
            <a:endParaRPr lang="en-US" altLang="zh-CN" sz="2400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仿宋" pitchFamily="2" charset="-122"/>
                <a:ea typeface="华文仿宋" pitchFamily="2" charset="-122"/>
              </a:rPr>
              <a:t>图书馆北边   饭馆</a:t>
            </a:r>
            <a:endParaRPr lang="en-US" altLang="zh-CN" sz="2400" dirty="0" smtClean="0">
              <a:latin typeface="华文仿宋" pitchFamily="2" charset="-122"/>
              <a:ea typeface="华文仿宋" pitchFamily="2" charset="-122"/>
            </a:endParaRP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5138738" y="3259363"/>
            <a:ext cx="2718900" cy="2409825"/>
          </a:xfrm>
          <a:prstGeom prst="bracketPair">
            <a:avLst>
              <a:gd name="adj" fmla="val 16667"/>
            </a:avLst>
          </a:prstGeom>
          <a:noFill/>
          <a:ln w="25400" cap="flat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pic>
        <p:nvPicPr>
          <p:cNvPr id="13" name="Picture 2" descr="C:\Documents and Settings\lijiang\Local Settings\Temporary Internet Files\Content.IE5\XVK672I4\MC900053865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538" y="4151538"/>
            <a:ext cx="1127125" cy="482600"/>
          </a:xfrm>
          <a:prstGeom prst="rect">
            <a:avLst/>
          </a:prstGeom>
          <a:noFill/>
          <a:ln w="9525">
            <a:noFill/>
            <a:bevel/>
            <a:headEnd/>
            <a:tailEnd/>
          </a:ln>
          <a:effectLst/>
        </p:spPr>
      </p:pic>
      <p:pic>
        <p:nvPicPr>
          <p:cNvPr id="14" name="Picture 3" descr="C:\Documents and Settings\lijiang\Local Settings\Temporary Internet Files\Content.IE5\6K5JAHLV\MC900053868[1]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5113" y="3473675"/>
            <a:ext cx="1112837" cy="476250"/>
          </a:xfrm>
          <a:prstGeom prst="rect">
            <a:avLst/>
          </a:prstGeom>
          <a:noFill/>
          <a:ln w="9525">
            <a:noFill/>
            <a:bevel/>
            <a:headEnd/>
            <a:tailEnd/>
          </a:ln>
          <a:effectLst/>
        </p:spPr>
      </p:pic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1073150" y="3373811"/>
            <a:ext cx="29546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400" b="1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宿舍楼前边有什么？</a:t>
            </a:r>
            <a:endParaRPr lang="zh-CN" altLang="en-US" sz="2400" b="1" dirty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1136650" y="4066755"/>
            <a:ext cx="29546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400" b="1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楼前边有一个花园。</a:t>
            </a:r>
            <a:endParaRPr lang="zh-CN" altLang="en-US" sz="2400" b="1" dirty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50160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圆角矩形 10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28675" name="TextBox 10"/>
          <p:cNvSpPr>
            <a:spLocks noChangeArrowheads="1"/>
          </p:cNvSpPr>
          <p:nvPr/>
        </p:nvSpPr>
        <p:spPr bwMode="auto">
          <a:xfrm>
            <a:off x="655638" y="1195388"/>
            <a:ext cx="7654893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L+“</a:t>
            </a:r>
            <a:r>
              <a:rPr lang="zh-CN" altLang="en-US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是”</a:t>
            </a:r>
            <a:r>
              <a:rPr lang="en-US" altLang="zh-CN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+O</a:t>
            </a:r>
            <a:r>
              <a:rPr lang="zh-CN" altLang="en-US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（</a:t>
            </a:r>
            <a:r>
              <a:rPr lang="en-US" altLang="zh-CN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certain or uncertain things</a:t>
            </a:r>
            <a:r>
              <a:rPr lang="zh-CN" altLang="en-US" sz="32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）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8678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801608" y="1875756"/>
            <a:ext cx="6832483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342900" indent="-342900">
              <a:buSzPct val="100000"/>
              <a:buFont typeface="Wingdings" charset="0"/>
              <a:buChar char="v"/>
            </a:pP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商店旁边是书店。右边是银行和邮局</a:t>
            </a:r>
            <a:r>
              <a:rPr lang="zh-CN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。</a:t>
            </a:r>
            <a:endParaRPr lang="en-US" altLang="zh-CN" sz="2800" b="1" dirty="0" smtClean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  <a:p>
            <a:pPr marL="342900" indent="-342900">
              <a:buSzPct val="100000"/>
              <a:buFont typeface="Wingdings" charset="0"/>
              <a:buChar char="v"/>
            </a:pPr>
            <a:r>
              <a:rPr lang="zh-CN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进门以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后，左边是卫生间，右边是客厅。</a:t>
            </a:r>
            <a:endParaRPr lang="zh-CN" altLang="en-US" sz="2800" b="1" dirty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/>
        </p:nvSpPr>
        <p:spPr bwMode="auto">
          <a:xfrm>
            <a:off x="5270500" y="3413350"/>
            <a:ext cx="2801938" cy="255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仿宋" pitchFamily="2" charset="-122"/>
                <a:ea typeface="华文仿宋" pitchFamily="2" charset="-122"/>
              </a:rPr>
              <a:t>前边     足球场</a:t>
            </a:r>
            <a:endParaRPr lang="en-US" altLang="zh-CN" sz="2400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仿宋" pitchFamily="2" charset="-122"/>
                <a:ea typeface="华文仿宋" pitchFamily="2" charset="-122"/>
              </a:rPr>
              <a:t>旁边      咖啡馆</a:t>
            </a:r>
            <a:endParaRPr lang="en-US" altLang="zh-CN" sz="2400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仿宋" pitchFamily="2" charset="-122"/>
                <a:ea typeface="华文仿宋" pitchFamily="2" charset="-122"/>
              </a:rPr>
              <a:t>东边       电影院</a:t>
            </a:r>
            <a:endParaRPr lang="en-US" altLang="zh-CN" sz="2400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仿宋" pitchFamily="2" charset="-122"/>
                <a:ea typeface="华文仿宋" pitchFamily="2" charset="-122"/>
              </a:rPr>
              <a:t>北边      花园小区</a:t>
            </a:r>
            <a:endParaRPr lang="en-US" altLang="zh-CN" sz="2400" dirty="0" smtClean="0">
              <a:latin typeface="华文仿宋" pitchFamily="2" charset="-122"/>
              <a:ea typeface="华文仿宋" pitchFamily="2" charset="-122"/>
            </a:endParaRP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5138738" y="3259363"/>
            <a:ext cx="2718900" cy="2409825"/>
          </a:xfrm>
          <a:prstGeom prst="bracketPair">
            <a:avLst>
              <a:gd name="adj" fmla="val 16667"/>
            </a:avLst>
          </a:prstGeom>
          <a:noFill/>
          <a:ln w="25400" cap="flat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pic>
        <p:nvPicPr>
          <p:cNvPr id="13" name="Picture 2" descr="C:\Documents and Settings\lijiang\Local Settings\Temporary Internet Files\Content.IE5\XVK672I4\MC900053865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538" y="4151538"/>
            <a:ext cx="1127125" cy="482600"/>
          </a:xfrm>
          <a:prstGeom prst="rect">
            <a:avLst/>
          </a:prstGeom>
          <a:noFill/>
          <a:ln w="9525">
            <a:noFill/>
            <a:bevel/>
            <a:headEnd/>
            <a:tailEnd/>
          </a:ln>
          <a:effectLst/>
        </p:spPr>
      </p:pic>
      <p:pic>
        <p:nvPicPr>
          <p:cNvPr id="14" name="Picture 3" descr="C:\Documents and Settings\lijiang\Local Settings\Temporary Internet Files\Content.IE5\6K5JAHLV\MC900053868[1]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5113" y="3473675"/>
            <a:ext cx="1112837" cy="476250"/>
          </a:xfrm>
          <a:prstGeom prst="rect">
            <a:avLst/>
          </a:prstGeom>
          <a:noFill/>
          <a:ln w="9525">
            <a:noFill/>
            <a:bevel/>
            <a:headEnd/>
            <a:tailEnd/>
          </a:ln>
          <a:effectLst/>
        </p:spPr>
      </p:pic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1073150" y="3373811"/>
            <a:ext cx="32624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400" b="1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学校东边是什么地方？</a:t>
            </a:r>
            <a:endParaRPr lang="zh-CN" altLang="en-US" sz="2400" b="1" dirty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1136650" y="4066755"/>
            <a:ext cx="29546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400" b="1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学校东边是美术馆。</a:t>
            </a:r>
            <a:endParaRPr lang="zh-CN" altLang="en-US" sz="2400" b="1" dirty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1389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3965667" y="1059914"/>
            <a:ext cx="2674475" cy="1494148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235681" y="1053278"/>
            <a:ext cx="2881313" cy="2638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赢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了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赢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了国家队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36563" y="3492852"/>
            <a:ext cx="3235532" cy="63506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4" name="Rectangle 6"/>
          <p:cNvSpPr>
            <a:spLocks noGrp="1" noChangeArrowheads="1"/>
          </p:cNvSpPr>
          <p:nvPr/>
        </p:nvSpPr>
        <p:spPr bwMode="auto">
          <a:xfrm>
            <a:off x="1815169" y="1167732"/>
            <a:ext cx="23923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du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ìyuán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bùtón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>
                <a:latin typeface="GB Pinyinok-B"/>
                <a:cs typeface="GB Pinyinok-B"/>
              </a:rPr>
              <a:t>ɡ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uójiā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yín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ch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ǎnɡ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úqiú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b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ǐs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ài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spcBef>
                <a:spcPct val="20000"/>
              </a:spcBef>
              <a:buFontTx/>
              <a:buNone/>
            </a:pPr>
            <a:endParaRPr lang="zh-CN" altLang="en-US" sz="2800" dirty="0">
              <a:latin typeface="楷体" charset="-122"/>
              <a:ea typeface="楷体" charset="-12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69900" y="1146175"/>
            <a:ext cx="15541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队员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不同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国家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赢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>
                <a:latin typeface="华文楷体" pitchFamily="2" charset="-122"/>
                <a:ea typeface="华文楷体" pitchFamily="2" charset="-122"/>
              </a:rPr>
              <a:t>场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足球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比赛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5277675" y="2857786"/>
            <a:ext cx="3405588" cy="3769503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/>
        </p:nvSpPr>
        <p:spPr bwMode="auto">
          <a:xfrm>
            <a:off x="5506275" y="2779532"/>
            <a:ext cx="3163182" cy="2638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一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场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电影</a:t>
            </a:r>
            <a:endParaRPr lang="en-US" altLang="zh-CN" sz="2400" dirty="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上半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场    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下半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场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足球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队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足球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队员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足球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比赛</a:t>
            </a:r>
            <a:endParaRPr lang="en-US" altLang="zh-CN" sz="2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一场比赛    赢了比赛</a:t>
            </a:r>
            <a:endParaRPr lang="en-US" altLang="zh-CN" sz="2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298514" y="4229332"/>
            <a:ext cx="3815337" cy="216209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1117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8" grpId="0" animBg="1"/>
      <p:bldP spid="9" grpId="0" bldLvl="0" autoUpdateAnimBg="0"/>
      <p:bldP spid="9" grpId="1" bldLvl="0" autoUpdateAnimBg="0"/>
      <p:bldP spid="1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 dirty="0" smtClean="0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看图说话</a:t>
            </a:r>
            <a:r>
              <a:rPr lang="en-US" altLang="zh-CN" sz="4000" b="1" dirty="0" smtClean="0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en-US" altLang="zh-CN" sz="3600" b="1" dirty="0" smtClean="0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Talking</a:t>
            </a:r>
            <a:endParaRPr lang="zh-CN" altLang="en-US" sz="4400" b="1" dirty="0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7" name="弧 4"/>
          <p:cNvSpPr>
            <a:spLocks/>
          </p:cNvSpPr>
          <p:nvPr/>
        </p:nvSpPr>
        <p:spPr bwMode="auto">
          <a:xfrm>
            <a:off x="0" y="1193800"/>
            <a:ext cx="2393950" cy="4787900"/>
          </a:xfrm>
          <a:custGeom>
            <a:avLst/>
            <a:gdLst>
              <a:gd name="T0" fmla="*/ 0 w 21600"/>
              <a:gd name="T1" fmla="*/ 0 h 43188"/>
              <a:gd name="T2" fmla="*/ 78136 w 21600"/>
              <a:gd name="T3" fmla="*/ 4787900 h 43188"/>
              <a:gd name="T4" fmla="*/ 0 w 21600"/>
              <a:gd name="T5" fmla="*/ 2394615 h 431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8" fill="none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54"/>
                  <a:pt x="12353" y="42808"/>
                  <a:pt x="705" y="43188"/>
                </a:cubicBezTo>
              </a:path>
              <a:path w="21600" h="43188" stroke="0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54"/>
                  <a:pt x="12353" y="42808"/>
                  <a:pt x="705" y="43188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9966FF">
                  <a:alpha val="17000"/>
                </a:srgb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8" name="Picture 5" descr="花纹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6075" y="1771650"/>
            <a:ext cx="2505075" cy="334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7961" dir="13500000" algn="ctr" rotWithShape="0">
                    <a:srgbClr val="FFFFFF">
                      <a:gamma/>
                      <a:shade val="60000"/>
                      <a:invGamma/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9" name="弧 6"/>
          <p:cNvSpPr>
            <a:spLocks/>
          </p:cNvSpPr>
          <p:nvPr/>
        </p:nvSpPr>
        <p:spPr bwMode="auto">
          <a:xfrm flipH="1">
            <a:off x="6661150" y="1119188"/>
            <a:ext cx="2493963" cy="4787900"/>
          </a:xfrm>
          <a:custGeom>
            <a:avLst/>
            <a:gdLst>
              <a:gd name="T0" fmla="*/ 0 w 21600"/>
              <a:gd name="T1" fmla="*/ 0 h 43188"/>
              <a:gd name="T2" fmla="*/ 81400 w 21600"/>
              <a:gd name="T3" fmla="*/ 4787900 h 43188"/>
              <a:gd name="T4" fmla="*/ 0 w 21600"/>
              <a:gd name="T5" fmla="*/ 2394615 h 431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8" fill="none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54"/>
                  <a:pt x="12353" y="42808"/>
                  <a:pt x="705" y="43188"/>
                </a:cubicBezTo>
              </a:path>
              <a:path w="21600" h="43188" stroke="0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54"/>
                  <a:pt x="12353" y="42808"/>
                  <a:pt x="705" y="43188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9966FF">
                  <a:alpha val="17000"/>
                </a:srgb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10" name="Picture 7" descr="花纹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69113" y="1865313"/>
            <a:ext cx="2679700" cy="334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7961" dir="13500000" algn="ctr" rotWithShape="0">
                    <a:srgbClr val="FFFFFF">
                      <a:gamma/>
                      <a:shade val="60000"/>
                      <a:invGamma/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" name="内容占位符 2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58" t="2805" r="26587"/>
          <a:stretch/>
        </p:blipFill>
        <p:spPr>
          <a:xfrm rot="16200000">
            <a:off x="3400175" y="-307760"/>
            <a:ext cx="2747341" cy="7228468"/>
          </a:xfrm>
        </p:spPr>
      </p:pic>
    </p:spTree>
    <p:extLst>
      <p:ext uri="{BB962C8B-B14F-4D97-AF65-F5344CB8AC3E}">
        <p14:creationId xmlns:p14="http://schemas.microsoft.com/office/powerpoint/2010/main" val="1310397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3095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3257550" y="1276350"/>
            <a:ext cx="1490663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6000" b="1">
                <a:latin typeface="华文隶书" pitchFamily="2" charset="-122"/>
                <a:ea typeface="华文隶书" pitchFamily="2" charset="-122"/>
              </a:rPr>
              <a:t>谢</a:t>
            </a:r>
            <a:endParaRPr lang="en-US" altLang="zh-CN" sz="6000" b="1">
              <a:latin typeface="华文隶书" pitchFamily="2" charset="-122"/>
              <a:ea typeface="华文隶书" pitchFamily="2" charset="-122"/>
            </a:endParaRPr>
          </a:p>
          <a:p>
            <a:pPr algn="ctr"/>
            <a:r>
              <a:rPr lang="zh-CN" altLang="en-US" sz="6000" b="1">
                <a:latin typeface="华文隶书" pitchFamily="2" charset="-122"/>
                <a:ea typeface="华文隶书" pitchFamily="2" charset="-122"/>
              </a:rPr>
              <a:t>谢</a:t>
            </a:r>
            <a:endParaRPr lang="en-US" altLang="zh-CN" sz="6000" b="1">
              <a:latin typeface="华文隶书" pitchFamily="2" charset="-122"/>
              <a:ea typeface="华文隶书" pitchFamily="2" charset="-122"/>
            </a:endParaRPr>
          </a:p>
          <a:p>
            <a:pPr algn="ctr"/>
            <a:r>
              <a:rPr lang="zh-CN" altLang="en-US" sz="6000" b="1">
                <a:latin typeface="华文隶书" pitchFamily="2" charset="-122"/>
                <a:ea typeface="华文隶书" pitchFamily="2" charset="-122"/>
              </a:rPr>
              <a:t>！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775200" y="908050"/>
            <a:ext cx="3107380" cy="2778082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978400" y="984250"/>
            <a:ext cx="2724717" cy="2467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男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同学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   女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同学</a:t>
            </a:r>
            <a:endParaRPr lang="en-US" altLang="zh-CN" sz="2400" dirty="0" smtClean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新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同学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    老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同学</a:t>
            </a:r>
            <a:endParaRPr lang="en-US" altLang="zh-CN" sz="2400" dirty="0" smtClean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一位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记者</a:t>
            </a: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外国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记者</a:t>
            </a: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562752" y="1397009"/>
            <a:ext cx="3900672" cy="139224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584164" y="4246164"/>
            <a:ext cx="3898936" cy="63638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5222028" y="4245642"/>
            <a:ext cx="3084513" cy="2049773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 dirty="0">
              <a:latin typeface="Arial" charset="0"/>
              <a:ea typeface="宋体" charset="0"/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/>
        </p:nvSpPr>
        <p:spPr bwMode="auto">
          <a:xfrm>
            <a:off x="5423317" y="4326561"/>
            <a:ext cx="2881313" cy="1480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汉语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水平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>
                <a:latin typeface="华文楷体" pitchFamily="2" charset="-122"/>
                <a:ea typeface="华文楷体" pitchFamily="2" charset="-122"/>
              </a:rPr>
              <a:t>足球队的</a:t>
            </a:r>
            <a:r>
              <a:rPr lang="zh-CN" altLang="en-US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水平</a:t>
            </a:r>
            <a:endParaRPr lang="en-US" altLang="zh-CN" sz="2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专业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水平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不高</a:t>
            </a:r>
            <a:endParaRPr lang="en-US" altLang="zh-CN" sz="2400" dirty="0" smtClean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674961" y="1246312"/>
            <a:ext cx="2253118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同学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记者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大学生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学校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水平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教练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去年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5" name="Rectangle 6"/>
          <p:cNvSpPr>
            <a:spLocks noGrp="1" noChangeArrowheads="1"/>
          </p:cNvSpPr>
          <p:nvPr/>
        </p:nvSpPr>
        <p:spPr bwMode="auto">
          <a:xfrm>
            <a:off x="2384928" y="1207836"/>
            <a:ext cx="23923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rè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kāichē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jiāoqū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huòzhě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yīnyuèhuì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huàzhuānɡ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zhèn</a:t>
            </a:r>
            <a:r>
              <a:rPr kumimoji="1" lang="en-US" altLang="zh-CN" sz="2800" dirty="0" err="1">
                <a:latin typeface="GB Pinyinok-B"/>
                <a:cs typeface="GB Pinyinok-B"/>
              </a:rPr>
              <a:t>ɡ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shì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spcBef>
                <a:spcPct val="20000"/>
              </a:spcBef>
              <a:buFontTx/>
              <a:buNone/>
            </a:pPr>
            <a:endParaRPr lang="zh-CN" altLang="en-US" sz="2800" dirty="0">
              <a:latin typeface="楷体" charset="-122"/>
              <a:ea typeface="楷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7279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8" grpId="0" animBg="1"/>
      <p:bldP spid="9" grpId="0" animBg="1"/>
      <p:bldP spid="10" grpId="0" bldLvl="0" autoUpdateAnimBg="0"/>
      <p:bldP spid="10" grpId="1" bldLvl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584164" y="4991688"/>
            <a:ext cx="3898936" cy="63638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5222028" y="4245642"/>
            <a:ext cx="3084513" cy="2049773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 dirty="0">
              <a:latin typeface="Arial" charset="0"/>
              <a:ea typeface="宋体" charset="0"/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/>
        </p:nvSpPr>
        <p:spPr bwMode="auto">
          <a:xfrm>
            <a:off x="5423317" y="4326561"/>
            <a:ext cx="2881313" cy="1480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一位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教练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大学生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队的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教练</a:t>
            </a:r>
            <a:endParaRPr lang="en-US" altLang="zh-CN" sz="2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教练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水平很高</a:t>
            </a:r>
            <a:endParaRPr lang="en-US" altLang="zh-CN" sz="2400" dirty="0" smtClean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/>
        </p:nvSpPr>
        <p:spPr bwMode="auto">
          <a:xfrm>
            <a:off x="2384928" y="1207836"/>
            <a:ext cx="23923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rè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kāichē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jiāoqū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huòzhě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yīnyuèhuì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huàzhuānɡ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zhèn</a:t>
            </a:r>
            <a:r>
              <a:rPr kumimoji="1" lang="en-US" altLang="zh-CN" sz="2800" dirty="0" err="1">
                <a:latin typeface="GB Pinyinok-B"/>
                <a:cs typeface="GB Pinyinok-B"/>
              </a:rPr>
              <a:t>ɡ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shì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spcBef>
                <a:spcPct val="20000"/>
              </a:spcBef>
              <a:buFontTx/>
              <a:buNone/>
            </a:pPr>
            <a:endParaRPr lang="zh-CN" altLang="en-US" sz="2800" dirty="0">
              <a:latin typeface="楷体" charset="-122"/>
              <a:ea typeface="楷体" charset="-122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674961" y="1246312"/>
            <a:ext cx="2253118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同学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记者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大学生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学校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水平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教练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去年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4695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bldLvl="0" autoUpdateAnimBg="0"/>
      <p:bldP spid="10" grpId="1" bldLvl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466971" y="739403"/>
            <a:ext cx="2562925" cy="2727966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695571" y="815601"/>
            <a:ext cx="2881313" cy="2638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来了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以后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开学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以后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提高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水平</a:t>
            </a:r>
            <a:endParaRPr lang="en-US" altLang="zh-CN" sz="2400" dirty="0" smtClean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提高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得很快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36563" y="1192069"/>
            <a:ext cx="3332166" cy="153088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4908302" y="3624700"/>
            <a:ext cx="3747352" cy="3027702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/>
        </p:nvSpPr>
        <p:spPr bwMode="auto">
          <a:xfrm>
            <a:off x="5024753" y="3506172"/>
            <a:ext cx="3699923" cy="2436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踢足球</a:t>
            </a:r>
            <a:endParaRPr lang="en-US" altLang="zh-CN" sz="2400" dirty="0" smtClean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踢足球踢得很好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左边</a:t>
            </a:r>
            <a:r>
              <a:rPr lang="zh-CN" altLang="zh-CN" sz="2400" b="1" dirty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←</a:t>
            </a:r>
            <a:r>
              <a:rPr lang="zh-CN" altLang="zh-CN" sz="24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→</a:t>
            </a:r>
            <a:r>
              <a:rPr lang="zh-CN" altLang="en-US" sz="24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右边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左边的队员  右边的队员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学校左边   学校右边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西方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/>
        </p:nvSpPr>
        <p:spPr bwMode="auto">
          <a:xfrm>
            <a:off x="2022244" y="1126314"/>
            <a:ext cx="23923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y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ǐh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òu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t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í</a:t>
            </a:r>
            <a:r>
              <a:rPr kumimoji="1" lang="en-US" altLang="zh-CN" sz="2800" dirty="0" err="1">
                <a:latin typeface="GB Pinyinok-B"/>
                <a:cs typeface="GB Pinyinok-B"/>
              </a:rPr>
              <a:t>ɡ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āo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tī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zu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ǒbi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ā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n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y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òubiān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439547" y="2822566"/>
            <a:ext cx="3632889" cy="207950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51247" y="1190265"/>
            <a:ext cx="1405678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以后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提高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踢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左边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右边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74356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bldLvl="0" autoUpdateAnimBg="0"/>
      <p:bldP spid="10" grpId="1" bldLvl="0" autoUpdateAnimBg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汉  字</a:t>
            </a:r>
            <a:r>
              <a:rPr lang="en-US" altLang="zh-CN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en-US" altLang="zh-CN" sz="36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Characters</a:t>
            </a: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69900" y="1146175"/>
            <a:ext cx="15541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队员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不同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国家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赢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场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足球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比赛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284082" y="1163476"/>
            <a:ext cx="2253118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同学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记者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大学生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学校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水平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教练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去年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214607" y="1093626"/>
            <a:ext cx="2253118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以后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提高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踢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左边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右边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01613" y="965624"/>
            <a:ext cx="8418512" cy="1119027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804863" y="2133147"/>
            <a:ext cx="4559257" cy="883426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881063" y="1097193"/>
            <a:ext cx="7358062" cy="771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听说上星期你们留学生队赢了一场足球比赛。我想写一篇文章，介绍一下留学生足球队的事儿。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550988" y="2377970"/>
            <a:ext cx="6691312" cy="544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太好了。你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怎么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知道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的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136488" y="3022207"/>
            <a:ext cx="8429889" cy="1223774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739775" y="4234512"/>
            <a:ext cx="5969391" cy="849312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854039" y="3207691"/>
            <a:ext cx="7293478" cy="1226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我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是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听你的同学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说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的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别忘了我是记者，我今天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是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来问你们问题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的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。你们留学生队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是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跟谁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比赛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的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1624854" y="4418915"/>
            <a:ext cx="6975475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我们队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是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跟中国大学生队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比赛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的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26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课</a:t>
            </a:r>
            <a:r>
              <a:rPr lang="en-US" altLang="zh-CN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</a:t>
            </a: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文</a:t>
            </a:r>
            <a:r>
              <a:rPr lang="en-US" altLang="zh-CN" sz="36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 Text</a:t>
            </a:r>
            <a:endParaRPr lang="zh-CN" altLang="en-US" sz="4400" b="1" dirty="0">
              <a:solidFill>
                <a:srgbClr val="000000"/>
              </a:solidFill>
              <a:latin typeface="华文隶书"/>
              <a:ea typeface="华文隶书"/>
              <a:cs typeface="华文隶书"/>
            </a:endParaRPr>
          </a:p>
        </p:txBody>
      </p:sp>
      <p:pic>
        <p:nvPicPr>
          <p:cNvPr id="19" name="图片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5221" y="1152357"/>
            <a:ext cx="588962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654" y="2384098"/>
            <a:ext cx="506412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图片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970" y="3263703"/>
            <a:ext cx="588962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868" y="4387364"/>
            <a:ext cx="506412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AutoShape 12"/>
          <p:cNvSpPr>
            <a:spLocks noChangeArrowheads="1"/>
          </p:cNvSpPr>
          <p:nvPr/>
        </p:nvSpPr>
        <p:spPr bwMode="auto">
          <a:xfrm>
            <a:off x="180792" y="5093024"/>
            <a:ext cx="4399653" cy="868722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925367" y="5305528"/>
            <a:ext cx="7293478" cy="870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你们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是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在哪儿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比赛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的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？</a:t>
            </a:r>
            <a:endParaRPr lang="zh-CN" altLang="en-US" sz="2400" dirty="0">
              <a:latin typeface="华文楷体"/>
              <a:ea typeface="华文楷体"/>
              <a:cs typeface="华文楷体"/>
            </a:endParaRPr>
          </a:p>
        </p:txBody>
      </p:sp>
      <p:pic>
        <p:nvPicPr>
          <p:cNvPr id="31" name="图片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6274" y="5334519"/>
            <a:ext cx="588962" cy="54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AutoShape 12"/>
          <p:cNvSpPr>
            <a:spLocks noChangeArrowheads="1"/>
          </p:cNvSpPr>
          <p:nvPr/>
        </p:nvSpPr>
        <p:spPr bwMode="auto">
          <a:xfrm>
            <a:off x="4561655" y="5421578"/>
            <a:ext cx="4333857" cy="1202748"/>
          </a:xfrm>
          <a:prstGeom prst="cloudCallout">
            <a:avLst>
              <a:gd name="adj1" fmla="val -56440"/>
              <a:gd name="adj2" fmla="val -38959"/>
            </a:avLst>
          </a:prstGeom>
          <a:solidFill>
            <a:schemeClr val="accent6">
              <a:lumMod val="20000"/>
              <a:lumOff val="80000"/>
            </a:schemeClr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 dirty="0" smtClean="0"/>
              <a:t>Talking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about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the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time</a:t>
            </a:r>
            <a:r>
              <a:rPr lang="zh-CN" altLang="en-US" sz="2000" dirty="0" smtClean="0"/>
              <a:t> </a:t>
            </a:r>
            <a:endParaRPr lang="en-US" altLang="zh-CN" sz="2000" dirty="0" smtClean="0"/>
          </a:p>
          <a:p>
            <a:r>
              <a:rPr lang="en-US" altLang="zh-CN" sz="2000" dirty="0" smtClean="0"/>
              <a:t>and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location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of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past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event</a:t>
            </a:r>
            <a:r>
              <a:rPr lang="zh-CN" altLang="zh-CN" sz="2000" dirty="0"/>
              <a:t>.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58793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allAtOnce" bldLvl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01613" y="1607901"/>
            <a:ext cx="5757019" cy="835051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804863" y="2586284"/>
            <a:ext cx="4883536" cy="883426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881063" y="1739470"/>
            <a:ext cx="7358062" cy="771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中国大学生队的水平比你们高吧？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632058" y="2777067"/>
            <a:ext cx="6691312" cy="544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他们的水平比我们高多了。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136488" y="3515874"/>
            <a:ext cx="6903995" cy="899534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157076" y="4512019"/>
            <a:ext cx="5969391" cy="849312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854039" y="3701358"/>
            <a:ext cx="7293478" cy="98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宋华说，大学生队的教练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是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从国家队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来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的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1042155" y="4696422"/>
            <a:ext cx="6975475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他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是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什么时候从国家队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下来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的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26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课</a:t>
            </a:r>
            <a:r>
              <a:rPr lang="en-US" altLang="zh-CN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</a:t>
            </a: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文</a:t>
            </a:r>
            <a:r>
              <a:rPr lang="en-US" altLang="zh-CN" sz="36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 Text</a:t>
            </a:r>
            <a:endParaRPr lang="zh-CN" altLang="en-US" sz="4400" b="1" dirty="0">
              <a:solidFill>
                <a:srgbClr val="000000"/>
              </a:solidFill>
              <a:latin typeface="华文隶书"/>
              <a:ea typeface="华文隶书"/>
              <a:cs typeface="华文隶书"/>
            </a:endParaRPr>
          </a:p>
        </p:txBody>
      </p:sp>
      <p:pic>
        <p:nvPicPr>
          <p:cNvPr id="29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08" y="3663673"/>
            <a:ext cx="536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图片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685" y="1740594"/>
            <a:ext cx="588962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630" y="2769685"/>
            <a:ext cx="506412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图片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8458" y="5837906"/>
            <a:ext cx="588962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AutoShape 12"/>
          <p:cNvSpPr>
            <a:spLocks noChangeArrowheads="1"/>
          </p:cNvSpPr>
          <p:nvPr/>
        </p:nvSpPr>
        <p:spPr bwMode="auto">
          <a:xfrm>
            <a:off x="180792" y="5453520"/>
            <a:ext cx="8380502" cy="1150503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925367" y="5589221"/>
            <a:ext cx="7293478" cy="870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他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是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去年从国家队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下来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的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。这位教练来了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以后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，大学生队的水平提高得很快。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pic>
        <p:nvPicPr>
          <p:cNvPr id="25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37" y="5683721"/>
            <a:ext cx="536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图片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7674" y="4657111"/>
            <a:ext cx="588962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AutoShape 2"/>
          <p:cNvSpPr>
            <a:spLocks noChangeArrowheads="1"/>
          </p:cNvSpPr>
          <p:nvPr/>
        </p:nvSpPr>
        <p:spPr bwMode="auto">
          <a:xfrm>
            <a:off x="197955" y="728691"/>
            <a:ext cx="4207131" cy="823867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>
            <a:off x="915257" y="901583"/>
            <a:ext cx="7461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>
              <a:buClr>
                <a:schemeClr val="tx1"/>
              </a:buClr>
            </a:pPr>
            <a:r>
              <a:rPr kumimoji="0" lang="zh-CN" altLang="en-US" dirty="0" smtClean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是</a:t>
            </a:r>
            <a:r>
              <a:rPr kumimoji="0" lang="zh-CN" altLang="en-US" dirty="0" smtClean="0">
                <a:solidFill>
                  <a:srgbClr val="3366FF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在我们学校</a:t>
            </a:r>
            <a:r>
              <a:rPr kumimoji="0" lang="zh-CN" altLang="en-US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比赛</a:t>
            </a:r>
            <a:r>
              <a:rPr kumimoji="0" lang="zh-CN" altLang="en-US" dirty="0" smtClean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的</a:t>
            </a:r>
            <a:r>
              <a:rPr kumimoji="0" lang="zh-CN" altLang="en-US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。</a:t>
            </a:r>
            <a:endParaRPr kumimoji="0" lang="zh-CN" altLang="en-US" dirty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  <a:sym typeface="Arial" charset="0"/>
            </a:endParaRPr>
          </a:p>
        </p:txBody>
      </p:sp>
      <p:pic>
        <p:nvPicPr>
          <p:cNvPr id="3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37" y="908344"/>
            <a:ext cx="536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2137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e0705b627b44364e33fb5e040229934c321c649"/>
  <p:tag name="ISPRING_RESOURCE_PATHS_HASH_2" val="c49f9e8c1e3aa8d3d2f7cbaf640f8fe2b9250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宋体"/>
      </a:majorFont>
      <a:minorFont>
        <a:latin typeface="Arial"/>
        <a:ea typeface="宋体"/>
        <a:cs typeface="宋体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charset="0"/>
          <a:buNone/>
          <a:tabLst/>
          <a:defRPr kumimoji="0" lang="zh-CN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0"/>
            <a:cs typeface="宋体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charset="0"/>
          <a:buNone/>
          <a:tabLst/>
          <a:defRPr kumimoji="0" lang="zh-CN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0"/>
            <a:cs typeface="宋体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4134</TotalTime>
  <Pages>0</Pages>
  <Words>985</Words>
  <Characters>0</Characters>
  <Application>Microsoft Macintosh PowerPoint</Application>
  <DocSecurity>0</DocSecurity>
  <PresentationFormat>全屏显示(4:3)</PresentationFormat>
  <Lines>0</Lines>
  <Paragraphs>371</Paragraphs>
  <Slides>31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2" baseType="lpstr">
      <vt:lpstr>默认设计模板</vt:lpstr>
      <vt:lpstr>第二十一课   我们的队员是从不同国家来的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Li</cp:lastModifiedBy>
  <cp:revision>220</cp:revision>
  <dcterms:created xsi:type="dcterms:W3CDTF">2015-09-28T12:25:20Z</dcterms:created>
  <dcterms:modified xsi:type="dcterms:W3CDTF">2015-10-20T22:53:15Z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2052-9.1.0.5132</vt:lpwstr>
  </property>
</Properties>
</file>