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31"/>
  </p:notesMasterIdLst>
  <p:sldIdLst>
    <p:sldId id="349" r:id="rId2"/>
    <p:sldId id="289" r:id="rId3"/>
    <p:sldId id="471" r:id="rId4"/>
    <p:sldId id="373" r:id="rId5"/>
    <p:sldId id="442" r:id="rId6"/>
    <p:sldId id="472" r:id="rId7"/>
    <p:sldId id="412" r:id="rId8"/>
    <p:sldId id="473" r:id="rId9"/>
    <p:sldId id="304" r:id="rId10"/>
    <p:sldId id="350" r:id="rId11"/>
    <p:sldId id="469" r:id="rId12"/>
    <p:sldId id="470" r:id="rId13"/>
    <p:sldId id="478" r:id="rId14"/>
    <p:sldId id="444" r:id="rId15"/>
    <p:sldId id="479" r:id="rId16"/>
    <p:sldId id="480" r:id="rId17"/>
    <p:sldId id="481" r:id="rId18"/>
    <p:sldId id="330" r:id="rId19"/>
    <p:sldId id="482" r:id="rId20"/>
    <p:sldId id="463" r:id="rId21"/>
    <p:sldId id="483" r:id="rId22"/>
    <p:sldId id="333" r:id="rId23"/>
    <p:sldId id="485" r:id="rId24"/>
    <p:sldId id="486" r:id="rId25"/>
    <p:sldId id="468" r:id="rId26"/>
    <p:sldId id="488" r:id="rId27"/>
    <p:sldId id="467" r:id="rId28"/>
    <p:sldId id="487" r:id="rId29"/>
    <p:sldId id="346" r:id="rId30"/>
  </p:sldIdLst>
  <p:sldSz cx="9144000" cy="6858000" type="screen4x3"/>
  <p:notesSz cx="6858000" cy="9144000"/>
  <p:custDataLst>
    <p:tags r:id="rId33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126"/>
    <a:srgbClr val="A18560"/>
    <a:srgbClr val="920000"/>
    <a:srgbClr val="660A12"/>
    <a:srgbClr val="DFEFF1"/>
    <a:srgbClr val="333399"/>
    <a:srgbClr val="F5F5F5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78" autoAdjust="0"/>
    <p:restoredTop sz="99055" autoAdjust="0"/>
  </p:normalViewPr>
  <p:slideViewPr>
    <p:cSldViewPr snapToGrid="0">
      <p:cViewPr varScale="1">
        <p:scale>
          <a:sx n="115" d="100"/>
          <a:sy n="115" d="100"/>
        </p:scale>
        <p:origin x="-464" y="-104"/>
      </p:cViewPr>
      <p:guideLst>
        <p:guide orient="horz" pos="217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gs" Target="tags/tag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Arial" charset="0"/>
              <a:buNone/>
              <a:defRPr kumimoji="1" sz="1200"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smtClean="0"/>
            </a:lvl1pPr>
          </a:lstStyle>
          <a:p>
            <a:pPr>
              <a:defRPr/>
            </a:pPr>
            <a:fld id="{64E82A9B-6ADF-45B7-8E73-277022513F0D}" type="datetimeFigureOut">
              <a:rPr lang="zh-CN" altLang="en-US"/>
              <a:pPr>
                <a:defRPr/>
              </a:pPr>
              <a:t>15/11/2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二级</a:t>
            </a:r>
          </a:p>
          <a:p>
            <a:pPr lvl="2"/>
            <a:r>
              <a:rPr lang="zh-CN" altLang="en-US" noProof="0" smtClean="0"/>
              <a:t>三级</a:t>
            </a:r>
          </a:p>
          <a:p>
            <a:pPr lvl="3"/>
            <a:r>
              <a:rPr lang="zh-CN" altLang="en-US" noProof="0" smtClean="0"/>
              <a:t>四级</a:t>
            </a:r>
          </a:p>
          <a:p>
            <a:pPr lvl="4"/>
            <a:r>
              <a:rPr lang="zh-CN" altLang="en-US" noProof="0" smtClean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Arial" charset="0"/>
              <a:buNone/>
              <a:defRPr kumimoji="1" sz="1200"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smtClean="0"/>
            </a:lvl1pPr>
          </a:lstStyle>
          <a:p>
            <a:pPr>
              <a:defRPr/>
            </a:pPr>
            <a:fld id="{7763B8FF-4B36-4E78-9D48-B86E8150A3A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842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宋体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主题背景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981200" y="0"/>
            <a:ext cx="3505200" cy="6858000"/>
            <a:chOff x="0" y="0"/>
            <a:chExt cx="2208" cy="4320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776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432" y="0"/>
              <a:ext cx="1344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864" y="0"/>
              <a:ext cx="912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296" y="0"/>
              <a:ext cx="912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</p:grpSp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414713" y="2265363"/>
            <a:ext cx="3933825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5418138" y="4845050"/>
            <a:ext cx="3506787" cy="7032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499BFB-D161-43FB-8CE5-9992582DA16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077E1-5E08-4273-B661-829E10E8A5D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5EE96-D01F-4F29-96E2-79906E4DE5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、文本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88757-C540-4048-96CD-8347C70FB2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BC1EE-4AB6-40A0-8E4A-47437C0D0B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B4407-FD57-4379-889E-8B2DB6C286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F9F20-86F8-4175-AB78-D33EF03915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85218-623F-44CB-A1AF-69D5527A00C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B5B1A-6708-423D-9F99-902915A561D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BEA4D-621A-4F38-B51F-BEDD39629F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3CA43-95F0-4BB2-81B2-7397C78E4B4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BC96A-2E2E-473F-A0AA-3B14AEC7CF9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0" y="6378575"/>
            <a:ext cx="9144000" cy="4794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>
                  <a:alpha val="5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pic>
        <p:nvPicPr>
          <p:cNvPr id="1027" name="Picture 3" descr="花纹1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3013" y="5126038"/>
            <a:ext cx="1550987" cy="173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588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>
                  <a:alpha val="5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en-US" altLang="zh-CN" smtClean="0"/>
          </a:p>
          <a:p>
            <a:pPr lvl="1"/>
            <a:r>
              <a:rPr lang="zh-CN" altLang="en-US" smtClean="0"/>
              <a:t>第二级</a:t>
            </a:r>
            <a:endParaRPr lang="en-US" altLang="zh-CN" smtClean="0"/>
          </a:p>
          <a:p>
            <a:pPr lvl="2"/>
            <a:r>
              <a:rPr lang="zh-CN" altLang="en-US" smtClean="0"/>
              <a:t>第三级</a:t>
            </a:r>
            <a:endParaRPr lang="en-US" altLang="zh-CN" smtClean="0"/>
          </a:p>
          <a:p>
            <a:pPr lvl="3"/>
            <a:r>
              <a:rPr lang="zh-CN" altLang="en-US" smtClean="0"/>
              <a:t>第四级</a:t>
            </a:r>
            <a:endParaRPr lang="en-US" altLang="zh-CN" smtClean="0"/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charset="0"/>
              <a:buNone/>
              <a:defRPr sz="1400">
                <a:latin typeface="Arial" charset="0"/>
                <a:ea typeface="宋体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 typeface="Arial" charset="0"/>
              <a:buNone/>
              <a:defRPr sz="1400">
                <a:latin typeface="Arial" charset="0"/>
                <a:ea typeface="宋体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B280D89-B8E9-4CF0-B45F-F0143F4721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5816600" y="138113"/>
            <a:ext cx="2771775" cy="679450"/>
          </a:xfrm>
          <a:prstGeom prst="roundRect">
            <a:avLst>
              <a:gd name="adj" fmla="val 13292"/>
            </a:avLst>
          </a:prstGeom>
          <a:solidFill>
            <a:schemeClr val="bg1"/>
          </a:solidFill>
          <a:ln w="57150" cmpd="dbl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652" y="3028950"/>
            <a:ext cx="5931611" cy="1470025"/>
          </a:xfrm>
        </p:spPr>
        <p:txBody>
          <a:bodyPr/>
          <a:lstStyle/>
          <a:p>
            <a:pPr>
              <a:defRPr/>
            </a:pPr>
            <a:r>
              <a:rPr kumimoji="0"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第二十</a:t>
            </a:r>
            <a:r>
              <a:rPr kumimoji="0"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四</a:t>
            </a:r>
            <a:r>
              <a:rPr kumimoji="0"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课</a:t>
            </a:r>
            <a:r>
              <a:rPr kumimoji="0"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 </a:t>
            </a:r>
            <a:r>
              <a:rPr kumimoji="0"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/>
            </a:r>
            <a:br>
              <a:rPr kumimoji="0"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</a:br>
            <a:r>
              <a:rPr kumimoji="0"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/>
            </a:r>
            <a:br>
              <a:rPr kumimoji="0"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</a:br>
            <a:r>
              <a:rPr kumimoji="0"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我</a:t>
            </a:r>
            <a:r>
              <a:rPr kumimoji="0"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舅妈也开始用电脑了</a:t>
            </a:r>
            <a:endParaRPr kumimoji="0" lang="zh-CN" alt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华文楷体"/>
              <a:ea typeface="华文楷体"/>
              <a:cs typeface="华文楷体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/>
        </p:nvSpPr>
        <p:spPr bwMode="auto">
          <a:xfrm>
            <a:off x="5618163" y="219075"/>
            <a:ext cx="313848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dirty="0">
                <a:latin typeface="华文隶书"/>
                <a:ea typeface="华文隶书"/>
                <a:cs typeface="华文隶书"/>
              </a:rPr>
              <a:t>新实用汉语课本</a:t>
            </a:r>
            <a:r>
              <a:rPr lang="en-US" altLang="zh-CN" dirty="0">
                <a:latin typeface="华文隶书"/>
                <a:ea typeface="华文隶书"/>
                <a:cs typeface="华文隶书"/>
              </a:rPr>
              <a:t> 2  </a:t>
            </a:r>
          </a:p>
          <a:p>
            <a:pPr algn="ctr">
              <a:buFontTx/>
              <a:buNone/>
              <a:defRPr/>
            </a:pPr>
            <a:r>
              <a:rPr lang="en-US" altLang="zh-CN" dirty="0">
                <a:latin typeface="华文隶书"/>
                <a:ea typeface="华文隶书"/>
                <a:cs typeface="华文隶书"/>
              </a:rPr>
              <a:t>New Practical Chinese Reader</a:t>
            </a:r>
            <a:endParaRPr lang="zh-CN" altLang="en-US" dirty="0">
              <a:latin typeface="华文隶书"/>
              <a:ea typeface="华文隶书"/>
              <a:cs typeface="华文隶书"/>
            </a:endParaRPr>
          </a:p>
        </p:txBody>
      </p:sp>
      <p:grpSp>
        <p:nvGrpSpPr>
          <p:cNvPr id="15364" name="Group 21"/>
          <p:cNvGrpSpPr>
            <a:grpSpLocks/>
          </p:cNvGrpSpPr>
          <p:nvPr/>
        </p:nvGrpSpPr>
        <p:grpSpPr bwMode="auto">
          <a:xfrm>
            <a:off x="6148388" y="244475"/>
            <a:ext cx="2147887" cy="290513"/>
            <a:chOff x="0" y="0"/>
            <a:chExt cx="2932" cy="452"/>
          </a:xfrm>
        </p:grpSpPr>
        <p:sp>
          <p:nvSpPr>
            <p:cNvPr id="11" name="Line 22"/>
            <p:cNvSpPr>
              <a:spLocks noChangeShapeType="1"/>
            </p:cNvSpPr>
            <p:nvPr/>
          </p:nvSpPr>
          <p:spPr bwMode="auto">
            <a:xfrm>
              <a:off x="154" y="373"/>
              <a:ext cx="2568" cy="0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pic>
          <p:nvPicPr>
            <p:cNvPr id="15366" name="Picture 23" descr="小花纹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03816" flipH="1">
              <a:off x="2650" y="0"/>
              <a:ext cx="282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367" name="Group 24"/>
            <p:cNvGrpSpPr>
              <a:grpSpLocks/>
            </p:cNvGrpSpPr>
            <p:nvPr/>
          </p:nvGrpSpPr>
          <p:grpSpPr bwMode="auto">
            <a:xfrm>
              <a:off x="0" y="246"/>
              <a:ext cx="199" cy="206"/>
              <a:chOff x="0" y="0"/>
              <a:chExt cx="341" cy="341"/>
            </a:xfrm>
          </p:grpSpPr>
          <p:sp>
            <p:nvSpPr>
              <p:cNvPr id="14" name="Oval 25"/>
              <p:cNvSpPr>
                <a:spLocks noChangeArrowheads="1"/>
              </p:cNvSpPr>
              <p:nvPr/>
            </p:nvSpPr>
            <p:spPr bwMode="auto">
              <a:xfrm>
                <a:off x="0" y="2"/>
                <a:ext cx="342" cy="33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5" name="Oval 26"/>
              <p:cNvSpPr>
                <a:spLocks noChangeArrowheads="1"/>
              </p:cNvSpPr>
              <p:nvPr/>
            </p:nvSpPr>
            <p:spPr bwMode="auto">
              <a:xfrm>
                <a:off x="37" y="38"/>
                <a:ext cx="264" cy="26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" name="Oval 27"/>
              <p:cNvSpPr>
                <a:spLocks noChangeArrowheads="1"/>
              </p:cNvSpPr>
              <p:nvPr/>
            </p:nvSpPr>
            <p:spPr bwMode="auto">
              <a:xfrm>
                <a:off x="74" y="75"/>
                <a:ext cx="189" cy="18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" name="Oval 28"/>
              <p:cNvSpPr>
                <a:spLocks noChangeArrowheads="1"/>
              </p:cNvSpPr>
              <p:nvPr/>
            </p:nvSpPr>
            <p:spPr bwMode="auto">
              <a:xfrm>
                <a:off x="111" y="112"/>
                <a:ext cx="115" cy="11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5519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01613" y="753959"/>
            <a:ext cx="4359292" cy="90458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04864" y="1672497"/>
            <a:ext cx="7770730" cy="1222269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881063" y="885528"/>
            <a:ext cx="7358062" cy="56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小云，火车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快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到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吧？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550988" y="1831343"/>
            <a:ext cx="6691312" cy="53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从上海到北京的</a:t>
            </a:r>
            <a:r>
              <a:rPr lang="en-US" altLang="zh-CN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T23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次八点四十分到，现在半点半，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快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到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136488" y="2929888"/>
            <a:ext cx="3591437" cy="88419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788442" y="3842256"/>
            <a:ext cx="7813091" cy="122771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854039" y="3115372"/>
            <a:ext cx="7293478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你舅舅是农民吗？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673521" y="4040769"/>
            <a:ext cx="6360523" cy="88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是。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他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过去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是上海郊区的农民，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现在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当蔬菜公司的经理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u="sng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pic>
        <p:nvPicPr>
          <p:cNvPr id="18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723" y="1848718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AutoShape 12"/>
          <p:cNvSpPr>
            <a:spLocks noChangeArrowheads="1"/>
          </p:cNvSpPr>
          <p:nvPr/>
        </p:nvSpPr>
        <p:spPr bwMode="auto">
          <a:xfrm>
            <a:off x="182414" y="5156621"/>
            <a:ext cx="3600134" cy="88419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970518" y="5356216"/>
            <a:ext cx="7293478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他来过北京吗？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2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68" y="912435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48" y="3099374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224" y="4090275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60" y="5327266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8793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04864" y="1030712"/>
            <a:ext cx="8125770" cy="1222269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550988" y="1189558"/>
            <a:ext cx="7065572" cy="53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他来过两次，可是我都不在。上次他来的时候，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正在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南方旅行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呢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u="sng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136488" y="2288103"/>
            <a:ext cx="8807802" cy="88419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788442" y="3200471"/>
            <a:ext cx="8128537" cy="122771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813073" y="2473587"/>
            <a:ext cx="7912731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看，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那个人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正在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问路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呢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我们过去看看，那是不是你舅舅。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673521" y="3398984"/>
            <a:ext cx="6888417" cy="88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好像是吧。我十年以前见过他，这十年变化很大。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不但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他不认识我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，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而且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我也可能不认识他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u="sng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pic>
        <p:nvPicPr>
          <p:cNvPr id="18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723" y="1206933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AutoShape 12"/>
          <p:cNvSpPr>
            <a:spLocks noChangeArrowheads="1"/>
          </p:cNvSpPr>
          <p:nvPr/>
        </p:nvSpPr>
        <p:spPr bwMode="auto">
          <a:xfrm>
            <a:off x="182413" y="4514836"/>
            <a:ext cx="7274667" cy="88419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970518" y="4714431"/>
            <a:ext cx="7293478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可不。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那时候你还是个小孩，现在是大姑娘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u="sng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30" name="AutoShape 4"/>
          <p:cNvSpPr>
            <a:spLocks noChangeArrowheads="1"/>
          </p:cNvSpPr>
          <p:nvPr/>
        </p:nvSpPr>
        <p:spPr bwMode="auto">
          <a:xfrm>
            <a:off x="768323" y="5381011"/>
            <a:ext cx="6895851" cy="923949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1514447" y="5539857"/>
            <a:ext cx="6691312" cy="53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是啊，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我舅舅也老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那个人在看地图吗？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32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594" y="5618570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93" y="2457589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224" y="3448490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60" y="4685481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7305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01613" y="2476667"/>
            <a:ext cx="8387636" cy="83637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04864" y="3395205"/>
            <a:ext cx="3413745" cy="790259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881063" y="2652417"/>
            <a:ext cx="7358062" cy="56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小云！十年不见，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你是大学生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你今年上几年级了？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550988" y="3554051"/>
            <a:ext cx="6691312" cy="53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上大学三年级了。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136488" y="4258618"/>
            <a:ext cx="3591437" cy="81032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788442" y="5124168"/>
            <a:ext cx="7813091" cy="76079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854039" y="4444102"/>
            <a:ext cx="7293478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你有男朋友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吗？</a:t>
            </a:r>
            <a:endParaRPr lang="zh-CN" altLang="en-US" sz="2400" u="sng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673521" y="5248027"/>
            <a:ext cx="6360523" cy="472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舅舅，这是我同学丁立波。他是加拿大留学生。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pic>
        <p:nvPicPr>
          <p:cNvPr id="18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723" y="3527254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AutoShape 12"/>
          <p:cNvSpPr>
            <a:spLocks noChangeArrowheads="1"/>
          </p:cNvSpPr>
          <p:nvPr/>
        </p:nvSpPr>
        <p:spPr bwMode="auto">
          <a:xfrm>
            <a:off x="182413" y="5930347"/>
            <a:ext cx="7041295" cy="780183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970518" y="6066901"/>
            <a:ext cx="7293478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您好，路上辛苦了。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快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要下雨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，请上车吧！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27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138" y="5242912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60" y="6052201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388" y="2644451"/>
            <a:ext cx="561380" cy="56138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957" y="4401671"/>
            <a:ext cx="561380" cy="561380"/>
          </a:xfrm>
          <a:prstGeom prst="rect">
            <a:avLst/>
          </a:prstGeom>
        </p:spPr>
      </p:pic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201613" y="753960"/>
            <a:ext cx="8114126" cy="781084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9" name="AutoShape 4"/>
          <p:cNvSpPr>
            <a:spLocks noChangeArrowheads="1"/>
          </p:cNvSpPr>
          <p:nvPr/>
        </p:nvSpPr>
        <p:spPr bwMode="auto">
          <a:xfrm>
            <a:off x="804864" y="1628326"/>
            <a:ext cx="7770730" cy="79019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881063" y="885528"/>
            <a:ext cx="7358062" cy="56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他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没在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看地图，他好像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在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看照片。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他向我们走过来了。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1550988" y="1787171"/>
            <a:ext cx="6691312" cy="53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他很像我舅舅。不错，是我舅舅。舅舅，您好！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32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723" y="1760374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68" y="912435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4456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4" name="圆角矩形 13"/>
          <p:cNvSpPr>
            <a:spLocks noChangeArrowheads="1"/>
          </p:cNvSpPr>
          <p:nvPr/>
        </p:nvSpPr>
        <p:spPr bwMode="auto">
          <a:xfrm>
            <a:off x="607934" y="4903288"/>
            <a:ext cx="7841195" cy="894522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3" name="圆角矩形 12"/>
          <p:cNvSpPr>
            <a:spLocks noChangeArrowheads="1"/>
          </p:cNvSpPr>
          <p:nvPr/>
        </p:nvSpPr>
        <p:spPr bwMode="auto">
          <a:xfrm>
            <a:off x="596143" y="2959636"/>
            <a:ext cx="7549031" cy="916610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29704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9" name="矩形 8"/>
          <p:cNvSpPr>
            <a:spLocks noChangeArrowheads="1"/>
          </p:cNvSpPr>
          <p:nvPr/>
        </p:nvSpPr>
        <p:spPr bwMode="auto">
          <a:xfrm>
            <a:off x="735890" y="2032926"/>
            <a:ext cx="7715202" cy="358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⑴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A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不但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……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，而且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……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。</a:t>
            </a:r>
            <a:endParaRPr lang="en-US" altLang="zh-TW" sz="2800" b="1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buSzPct val="100000"/>
            </a:pPr>
            <a:endParaRPr lang="en-US" altLang="zh-CN" sz="11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他不但学习很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好，而且运动也特别好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50000"/>
              </a:lnSpc>
              <a:buSzPct val="100000"/>
            </a:pPr>
            <a:endParaRPr lang="en-US" altLang="zh-CN" sz="14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⑵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不但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A……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，而且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B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也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……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50000"/>
              </a:lnSpc>
              <a:buSzPct val="100000"/>
            </a:pPr>
            <a:endParaRPr lang="en-US" altLang="zh-CN" sz="1600" b="1" dirty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不但他不认识我了，而且我也可能不认识他了。</a:t>
            </a:r>
          </a:p>
        </p:txBody>
      </p:sp>
      <p:sp>
        <p:nvSpPr>
          <p:cNvPr id="9" name="TextBox 10"/>
          <p:cNvSpPr>
            <a:spLocks noChangeArrowheads="1"/>
          </p:cNvSpPr>
          <p:nvPr/>
        </p:nvSpPr>
        <p:spPr bwMode="auto">
          <a:xfrm>
            <a:off x="655638" y="1505762"/>
            <a:ext cx="587048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“不但</a:t>
            </a:r>
            <a:r>
              <a:rPr lang="en-US" altLang="zh-CN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……</a:t>
            </a: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，而且</a:t>
            </a:r>
            <a:r>
              <a:rPr lang="en-US" altLang="zh-CN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……</a:t>
            </a: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。”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770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30722" name="TextBox 10"/>
          <p:cNvSpPr>
            <a:spLocks noChangeArrowheads="1"/>
          </p:cNvSpPr>
          <p:nvPr/>
        </p:nvSpPr>
        <p:spPr bwMode="auto">
          <a:xfrm>
            <a:off x="655637" y="1130300"/>
            <a:ext cx="732879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“正在</a:t>
            </a:r>
            <a:r>
              <a:rPr lang="en-US" altLang="zh-CN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……</a:t>
            </a: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（呢</a:t>
            </a: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）</a:t>
            </a: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”</a:t>
            </a:r>
            <a:r>
              <a:rPr lang="en-US" altLang="zh-CN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→</a:t>
            </a: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</a:t>
            </a: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在</a:t>
            </a:r>
            <a:r>
              <a:rPr lang="en-US" altLang="zh-CN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……</a:t>
            </a: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（呢</a:t>
            </a: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）”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30733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74688" y="3716638"/>
            <a:ext cx="5454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说</a:t>
            </a:r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一</a:t>
            </a:r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说</a:t>
            </a:r>
            <a:endParaRPr lang="zh-CN" altLang="en-US" sz="2800" b="1" dirty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4" name="矩形 8"/>
          <p:cNvSpPr>
            <a:spLocks noChangeArrowheads="1"/>
          </p:cNvSpPr>
          <p:nvPr/>
        </p:nvSpPr>
        <p:spPr bwMode="auto">
          <a:xfrm>
            <a:off x="1554005" y="2062669"/>
            <a:ext cx="6386256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看，那个人</a:t>
            </a:r>
            <a:r>
              <a:rPr lang="zh-CN" altLang="en-US" sz="28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正在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问路</a:t>
            </a:r>
            <a:r>
              <a:rPr lang="zh-CN" altLang="en-US" sz="28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呢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。</a:t>
            </a:r>
          </a:p>
          <a:p>
            <a:pPr marL="342900" indent="-342900">
              <a:buSzPct val="100000"/>
              <a:buFont typeface="Wingdings" pitchFamily="2" charset="2"/>
              <a:buChar char="v"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他</a:t>
            </a:r>
            <a:r>
              <a:rPr lang="zh-CN" altLang="en-US" sz="28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没在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看地图，他好像</a:t>
            </a:r>
            <a:r>
              <a:rPr lang="zh-CN" altLang="en-US" sz="28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在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看照片。</a:t>
            </a:r>
          </a:p>
          <a:p>
            <a:pPr marL="342900" indent="-342900">
              <a:buSzPct val="100000"/>
              <a:buFont typeface="Wingdings" pitchFamily="2" charset="2"/>
              <a:buChar char="v"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上次他来到时候，我</a:t>
            </a:r>
            <a:r>
              <a:rPr lang="zh-CN" altLang="en-US" sz="28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正在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南方旅行</a:t>
            </a:r>
            <a:r>
              <a:rPr lang="zh-CN" altLang="en-US" sz="28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呢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。</a:t>
            </a:r>
            <a:endParaRPr lang="zh-CN" altLang="en-US" sz="2800" b="1" dirty="0">
              <a:latin typeface="华文楷体" pitchFamily="2" charset="-122"/>
              <a:ea typeface="华文楷体" pitchFamily="2" charset="-122"/>
              <a:sym typeface="Arial" pitchFamily="34" charset="0"/>
            </a:endParaRPr>
          </a:p>
        </p:txBody>
      </p:sp>
      <p:pic>
        <p:nvPicPr>
          <p:cNvPr id="2" name="图片 1" descr="2.pic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9" t="6764" r="34632" b="1932"/>
          <a:stretch/>
        </p:blipFill>
        <p:spPr>
          <a:xfrm rot="16200000">
            <a:off x="3768539" y="2763581"/>
            <a:ext cx="2076271" cy="4864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904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4" name="圆角矩形 13"/>
          <p:cNvSpPr>
            <a:spLocks noChangeArrowheads="1"/>
          </p:cNvSpPr>
          <p:nvPr/>
        </p:nvSpPr>
        <p:spPr bwMode="auto">
          <a:xfrm>
            <a:off x="594279" y="2395100"/>
            <a:ext cx="7841195" cy="1332593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3" name="圆角矩形 12"/>
          <p:cNvSpPr>
            <a:spLocks noChangeArrowheads="1"/>
          </p:cNvSpPr>
          <p:nvPr/>
        </p:nvSpPr>
        <p:spPr bwMode="auto">
          <a:xfrm>
            <a:off x="609798" y="4395791"/>
            <a:ext cx="7549031" cy="1953570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29704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9" name="矩形 8"/>
          <p:cNvSpPr>
            <a:spLocks noChangeArrowheads="1"/>
          </p:cNvSpPr>
          <p:nvPr/>
        </p:nvSpPr>
        <p:spPr bwMode="auto">
          <a:xfrm>
            <a:off x="735890" y="1657464"/>
            <a:ext cx="7715202" cy="4580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(1)</a:t>
            </a:r>
            <a:r>
              <a:rPr lang="en-US" altLang="zh-CN" sz="2800" b="1" dirty="0" smtClean="0">
                <a:latin typeface="华文楷体"/>
                <a:ea typeface="华文楷体"/>
                <a:cs typeface="华文楷体"/>
              </a:rPr>
              <a:t>N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.</a:t>
            </a:r>
            <a:r>
              <a:rPr lang="zh-CN" altLang="zh-CN" sz="2800" b="1" dirty="0" smtClean="0">
                <a:latin typeface="华文楷体"/>
                <a:ea typeface="华文楷体"/>
                <a:cs typeface="华文楷体"/>
              </a:rPr>
              <a:t>了</a:t>
            </a:r>
            <a:endParaRPr lang="en-US" altLang="zh-CN" sz="2800" b="1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我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18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岁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。（我的生日）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春天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。（北京的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3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月）</a:t>
            </a:r>
          </a:p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(2)</a:t>
            </a:r>
            <a:r>
              <a:rPr lang="hr-HR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Adj</a:t>
            </a:r>
            <a:r>
              <a:rPr lang="hr-HR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.……</a:t>
            </a:r>
            <a:r>
              <a:rPr lang="zh-CN" altLang="hr-HR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是啊，我舅舅也老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好久不见，你更帅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你怎么了，最近好像瘦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</a:p>
        </p:txBody>
      </p:sp>
      <p:sp>
        <p:nvSpPr>
          <p:cNvPr id="9" name="TextBox 10"/>
          <p:cNvSpPr>
            <a:spLocks noChangeArrowheads="1"/>
          </p:cNvSpPr>
          <p:nvPr/>
        </p:nvSpPr>
        <p:spPr bwMode="auto">
          <a:xfrm>
            <a:off x="655638" y="1130300"/>
            <a:ext cx="587048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“了</a:t>
            </a:r>
            <a:r>
              <a:rPr lang="en-US" altLang="zh-CN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2</a:t>
            </a: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”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412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4" name="圆角矩形 13"/>
          <p:cNvSpPr>
            <a:spLocks noChangeArrowheads="1"/>
          </p:cNvSpPr>
          <p:nvPr/>
        </p:nvSpPr>
        <p:spPr bwMode="auto">
          <a:xfrm>
            <a:off x="607934" y="4314840"/>
            <a:ext cx="7841195" cy="2007220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3" name="圆角矩形 12"/>
          <p:cNvSpPr>
            <a:spLocks noChangeArrowheads="1"/>
          </p:cNvSpPr>
          <p:nvPr/>
        </p:nvSpPr>
        <p:spPr bwMode="auto">
          <a:xfrm>
            <a:off x="596143" y="2429535"/>
            <a:ext cx="7549031" cy="1284504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29704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9" name="矩形 8"/>
          <p:cNvSpPr>
            <a:spLocks noChangeArrowheads="1"/>
          </p:cNvSpPr>
          <p:nvPr/>
        </p:nvSpPr>
        <p:spPr bwMode="auto">
          <a:xfrm>
            <a:off x="735890" y="1657464"/>
            <a:ext cx="7715202" cy="4580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(3)</a:t>
            </a:r>
            <a:r>
              <a:rPr lang="en-US" altLang="zh-TW" sz="2800" b="1" dirty="0" smtClean="0">
                <a:latin typeface="华文楷体"/>
                <a:ea typeface="华文楷体"/>
                <a:cs typeface="华文楷体"/>
              </a:rPr>
              <a:t>V.</a:t>
            </a:r>
            <a:r>
              <a:rPr lang="zh-CN" altLang="en-US" sz="2800" b="1" dirty="0" smtClean="0">
                <a:latin typeface="华文楷体"/>
                <a:ea typeface="华文楷体"/>
                <a:cs typeface="华文楷体"/>
              </a:rPr>
              <a:t>（是、有、</a:t>
            </a:r>
            <a:r>
              <a:rPr lang="en-US" altLang="zh-CN" sz="2800" b="1" dirty="0" smtClean="0">
                <a:latin typeface="华文楷体"/>
                <a:ea typeface="华文楷体"/>
                <a:cs typeface="华文楷体"/>
              </a:rPr>
              <a:t>……</a:t>
            </a:r>
            <a:r>
              <a:rPr lang="zh-CN" altLang="en-US" sz="2800" b="1" dirty="0" smtClean="0">
                <a:latin typeface="华文楷体"/>
                <a:ea typeface="华文楷体"/>
                <a:cs typeface="华文楷体"/>
              </a:rPr>
              <a:t>）</a:t>
            </a:r>
            <a:r>
              <a:rPr lang="en-US" altLang="zh-TW" sz="2800" b="1" dirty="0" smtClean="0">
                <a:latin typeface="华文楷体"/>
                <a:ea typeface="华文楷体"/>
                <a:cs typeface="华文楷体"/>
              </a:rPr>
              <a:t>…</a:t>
            </a:r>
            <a:r>
              <a:rPr lang="en-US" altLang="zh-TW" sz="2800" b="1" dirty="0">
                <a:latin typeface="华文楷体"/>
                <a:ea typeface="华文楷体"/>
                <a:cs typeface="华文楷体"/>
              </a:rPr>
              <a:t>…</a:t>
            </a:r>
            <a:r>
              <a:rPr lang="zh-TW" altLang="en-US" sz="2800" b="1" dirty="0" smtClean="0">
                <a:latin typeface="华文楷体"/>
                <a:ea typeface="华文楷体"/>
                <a:cs typeface="华文楷体"/>
              </a:rPr>
              <a:t>了</a:t>
            </a:r>
            <a:endParaRPr lang="en-US" altLang="zh-TW" sz="2800" b="1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十年不见，你是大学生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有男朋友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吗？</a:t>
            </a:r>
          </a:p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(4)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过去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/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以前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……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，现在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……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他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过去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是上海郊区的农民，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现在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当蔬菜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公司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的经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理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那时候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你还是个小孩，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现在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是大姑娘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</a:p>
        </p:txBody>
      </p:sp>
      <p:sp>
        <p:nvSpPr>
          <p:cNvPr id="9" name="TextBox 10"/>
          <p:cNvSpPr>
            <a:spLocks noChangeArrowheads="1"/>
          </p:cNvSpPr>
          <p:nvPr/>
        </p:nvSpPr>
        <p:spPr bwMode="auto">
          <a:xfrm>
            <a:off x="655638" y="1130300"/>
            <a:ext cx="587048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“了</a:t>
            </a:r>
            <a:r>
              <a:rPr lang="en-US" altLang="zh-CN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2</a:t>
            </a: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”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863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 dirty="0" smtClean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看图说话</a:t>
            </a:r>
            <a:r>
              <a:rPr lang="en-US" altLang="zh-CN" sz="4000" b="1" dirty="0" smtClean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en-US" altLang="zh-CN" sz="3600" b="1" dirty="0" smtClean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Talking</a:t>
            </a:r>
            <a:endParaRPr lang="zh-CN" altLang="en-US" sz="4400" b="1" dirty="0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7" name="弧 4"/>
          <p:cNvSpPr>
            <a:spLocks/>
          </p:cNvSpPr>
          <p:nvPr/>
        </p:nvSpPr>
        <p:spPr bwMode="auto">
          <a:xfrm>
            <a:off x="0" y="1193800"/>
            <a:ext cx="2393950" cy="4787900"/>
          </a:xfrm>
          <a:custGeom>
            <a:avLst/>
            <a:gdLst>
              <a:gd name="T0" fmla="*/ 0 w 21600"/>
              <a:gd name="T1" fmla="*/ 0 h 43188"/>
              <a:gd name="T2" fmla="*/ 78136 w 21600"/>
              <a:gd name="T3" fmla="*/ 4787900 h 43188"/>
              <a:gd name="T4" fmla="*/ 0 w 21600"/>
              <a:gd name="T5" fmla="*/ 2394615 h 431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8" fill="none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4"/>
                  <a:pt x="12353" y="42808"/>
                  <a:pt x="705" y="43188"/>
                </a:cubicBezTo>
              </a:path>
              <a:path w="21600" h="43188" stroke="0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4"/>
                  <a:pt x="12353" y="42808"/>
                  <a:pt x="705" y="43188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966FF">
                  <a:alpha val="17000"/>
                </a:srgb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8" name="Picture 5" descr="花纹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075" y="1771650"/>
            <a:ext cx="2505075" cy="334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13500000" algn="ctr" rotWithShape="0">
                    <a:srgbClr val="FFFFFF">
                      <a:gamma/>
                      <a:shade val="60000"/>
                      <a:invGamma/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" name="弧 6"/>
          <p:cNvSpPr>
            <a:spLocks/>
          </p:cNvSpPr>
          <p:nvPr/>
        </p:nvSpPr>
        <p:spPr bwMode="auto">
          <a:xfrm flipH="1">
            <a:off x="6661150" y="1119188"/>
            <a:ext cx="2493963" cy="4787900"/>
          </a:xfrm>
          <a:custGeom>
            <a:avLst/>
            <a:gdLst>
              <a:gd name="T0" fmla="*/ 0 w 21600"/>
              <a:gd name="T1" fmla="*/ 0 h 43188"/>
              <a:gd name="T2" fmla="*/ 81400 w 21600"/>
              <a:gd name="T3" fmla="*/ 4787900 h 43188"/>
              <a:gd name="T4" fmla="*/ 0 w 21600"/>
              <a:gd name="T5" fmla="*/ 2394615 h 431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8" fill="none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4"/>
                  <a:pt x="12353" y="42808"/>
                  <a:pt x="705" y="43188"/>
                </a:cubicBezTo>
              </a:path>
              <a:path w="21600" h="43188" stroke="0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4"/>
                  <a:pt x="12353" y="42808"/>
                  <a:pt x="705" y="43188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966FF">
                  <a:alpha val="17000"/>
                </a:srgb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0" name="Picture 7" descr="花纹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69113" y="1865313"/>
            <a:ext cx="2679700" cy="334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13500000" algn="ctr" rotWithShape="0">
                    <a:srgbClr val="FFFFFF">
                      <a:gamma/>
                      <a:shade val="60000"/>
                      <a:invGamma/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" name="内容占位符 2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49" r="5267" b="3674"/>
          <a:stretch/>
        </p:blipFill>
        <p:spPr>
          <a:xfrm rot="16200000">
            <a:off x="2178057" y="192208"/>
            <a:ext cx="4560959" cy="6650276"/>
          </a:xfrm>
        </p:spPr>
      </p:pic>
    </p:spTree>
    <p:extLst>
      <p:ext uri="{BB962C8B-B14F-4D97-AF65-F5344CB8AC3E}">
        <p14:creationId xmlns:p14="http://schemas.microsoft.com/office/powerpoint/2010/main" val="746996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583216" y="1046164"/>
            <a:ext cx="3050152" cy="214540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814991" y="1080947"/>
            <a:ext cx="3523150" cy="13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种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蔬菜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正在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种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花儿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种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温室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蔬菜</a:t>
            </a:r>
            <a:endParaRPr lang="en-US" altLang="zh-CN" sz="2400" dirty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146300" y="1118268"/>
            <a:ext cx="2366587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zh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òn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w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ēnshì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shōurù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qiánnián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gài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zuò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liàn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36562" y="1233488"/>
            <a:ext cx="3694039" cy="132859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99103" y="2740720"/>
            <a:ext cx="3699860" cy="598041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450475" y="3769682"/>
            <a:ext cx="3500829" cy="1862577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4682073" y="3885869"/>
            <a:ext cx="3202970" cy="1851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农民的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收入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主要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收入</a:t>
            </a:r>
            <a:r>
              <a:rPr lang="zh-CN" altLang="en-US" sz="2400" dirty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别的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收入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提高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收入</a:t>
            </a:r>
            <a:r>
              <a:rPr lang="zh-CN" altLang="en-US" sz="2400" dirty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前年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的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收入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95300" y="1082675"/>
            <a:ext cx="150357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种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温室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收入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前年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盖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座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辆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605130" y="1046164"/>
            <a:ext cx="3028238" cy="26202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814991" y="1080946"/>
            <a:ext cx="3523150" cy="2430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盖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房子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盖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温室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盖一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座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楼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一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座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山   一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座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桥</a:t>
            </a:r>
            <a:endParaRPr lang="en-US" altLang="zh-CN" sz="2400" dirty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146300" y="1118268"/>
            <a:ext cx="2366587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zh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òn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w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ēnshì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shōurù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qiánnián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gài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zuò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liàn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69692" y="4160010"/>
            <a:ext cx="3694039" cy="132859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54320" y="5656199"/>
            <a:ext cx="3699860" cy="598041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671345" y="4089943"/>
            <a:ext cx="3500829" cy="1862577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4902943" y="4206130"/>
            <a:ext cx="3202970" cy="1851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一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辆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车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这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辆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出租车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那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辆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公共汽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车</a:t>
            </a:r>
            <a:endParaRPr lang="en-US" altLang="zh-CN" sz="2400" dirty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endParaRPr lang="en-US" altLang="zh-CN" sz="2400" dirty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95300" y="1082675"/>
            <a:ext cx="150357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种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温室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收入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前年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盖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座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辆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14743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194299" y="1425116"/>
            <a:ext cx="3018367" cy="1476727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5422900" y="1501315"/>
            <a:ext cx="2881313" cy="142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一个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农民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郊区的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农民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77529" y="2708179"/>
            <a:ext cx="3346695" cy="71194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4" name="Rectangle 6"/>
          <p:cNvSpPr>
            <a:spLocks noGrp="1" noChangeArrowheads="1"/>
          </p:cNvSpPr>
          <p:nvPr/>
        </p:nvSpPr>
        <p:spPr bwMode="auto">
          <a:xfrm>
            <a:off x="1815169" y="1167732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jiùmā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jiùjiu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nón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ɡm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ín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dān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sh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ūcài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zhèn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ɡz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wènlù</a:t>
            </a:r>
            <a:endParaRPr kumimoji="1" lang="en-US" altLang="zh-CN" sz="2800" dirty="0" smtClean="0">
              <a:latin typeface="GB Pinyinok-B"/>
              <a:cs typeface="GB Pinyinok-B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81158" y="3536527"/>
            <a:ext cx="3346695" cy="58748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103630" y="3523528"/>
            <a:ext cx="4151980" cy="166522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4332230" y="3599726"/>
            <a:ext cx="3896357" cy="2138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当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经理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当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导游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当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演员</a:t>
            </a:r>
            <a:r>
              <a:rPr lang="zh-CN" altLang="zh-CN" sz="2400" dirty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当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教练</a:t>
            </a:r>
            <a:endParaRPr lang="en-US" altLang="zh-CN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</a:t>
            </a:r>
            <a:endParaRPr lang="en-US" altLang="zh-CN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69900" y="1159830"/>
            <a:ext cx="15541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舅妈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舅舅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农民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当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蔬菜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正在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问路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804085" y="1514699"/>
            <a:ext cx="3050152" cy="1400779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5035860" y="1447858"/>
            <a:ext cx="3523150" cy="2406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很不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方便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村里不太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方便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146300" y="1118268"/>
            <a:ext cx="2366587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ch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én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ɡsh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ì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fān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ɡbi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cūn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wénhuà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d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ī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j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ìshù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ɡuǎ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nl</a:t>
            </a:r>
            <a:r>
              <a:rPr kumimoji="1" lang="en-US" altLang="zh-CN" sz="2800" dirty="0" err="1">
                <a:latin typeface="GB Pinyinok-B"/>
                <a:cs typeface="GB Pinyinok-B"/>
              </a:rPr>
              <a:t>ǐ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20869" y="1971552"/>
            <a:ext cx="3694039" cy="66784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07822" y="3457383"/>
            <a:ext cx="3699860" cy="136861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462728" y="3151460"/>
            <a:ext cx="4117474" cy="2919565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4780304" y="3306933"/>
            <a:ext cx="3666214" cy="2789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文化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水平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有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文化</a:t>
            </a:r>
            <a:r>
              <a:rPr lang="zh-CN" altLang="zh-CN" sz="2400" b="1" dirty="0">
                <a:latin typeface="华文楷体" pitchFamily="2" charset="-122"/>
                <a:ea typeface="华文楷体" pitchFamily="2" charset="-122"/>
              </a:rPr>
              <a:t>←</a:t>
            </a:r>
            <a:r>
              <a:rPr lang="zh-CN" altLang="zh-CN" sz="2400" b="1" dirty="0" smtClean="0">
                <a:latin typeface="华文楷体" pitchFamily="2" charset="-122"/>
                <a:ea typeface="华文楷体" pitchFamily="2" charset="-122"/>
              </a:rPr>
              <a:t>→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没有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文化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民族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文化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>
                <a:latin typeface="华文楷体" pitchFamily="2" charset="-122"/>
                <a:ea typeface="华文楷体" pitchFamily="2" charset="-122"/>
              </a:rPr>
              <a:t>文化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水平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低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收入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低</a:t>
            </a:r>
            <a:r>
              <a:rPr lang="zh-CN" altLang="zh-CN" sz="2400" b="1" dirty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温度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低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34557" y="1162952"/>
            <a:ext cx="1889973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城市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方便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村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文化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低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技术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管理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3564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146300" y="1118268"/>
            <a:ext cx="2366587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ch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én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ɡsh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ì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fān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ɡbi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cūn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wénhuà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d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ī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j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ìshù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ɡuǎ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nl</a:t>
            </a:r>
            <a:r>
              <a:rPr kumimoji="1" lang="en-US" altLang="zh-CN" sz="2800" dirty="0" err="1">
                <a:latin typeface="GB Pinyinok-B"/>
                <a:cs typeface="GB Pinyinok-B"/>
              </a:rPr>
              <a:t>ǐ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07822" y="4859905"/>
            <a:ext cx="3699860" cy="136861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462728" y="1472841"/>
            <a:ext cx="4117474" cy="3596105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4780304" y="1628314"/>
            <a:ext cx="3666214" cy="2789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电脑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技术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>
                <a:latin typeface="华文楷体" pitchFamily="2" charset="-122"/>
                <a:ea typeface="华文楷体" pitchFamily="2" charset="-122"/>
              </a:rPr>
              <a:t>新</a:t>
            </a:r>
            <a:r>
              <a:rPr lang="zh-CN" altLang="en-US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技术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提高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技术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水平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管理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银行</a:t>
            </a:r>
            <a:endParaRPr lang="en-US" altLang="zh-CN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用电脑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管理</a:t>
            </a:r>
            <a:r>
              <a:rPr lang="zh-CN" altLang="zh-CN" sz="2400" b="1" dirty="0" smtClean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    </a:t>
            </a:r>
            <a:endParaRPr lang="en-US" altLang="zh-CN" sz="24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提高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管理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水平</a:t>
            </a:r>
            <a:endParaRPr lang="en-US" altLang="zh-CN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34557" y="1162952"/>
            <a:ext cx="1889973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城市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方便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村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文化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低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技术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管理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3829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 txBox="1">
            <a:spLocks noChangeArrowheads="1"/>
          </p:cNvSpPr>
          <p:nvPr/>
        </p:nvSpPr>
        <p:spPr bwMode="auto">
          <a:xfrm>
            <a:off x="495300" y="1082675"/>
            <a:ext cx="193040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种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温室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收入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前年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盖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座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辆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4579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汉  字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Characters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4580" name="Rectangle 3"/>
          <p:cNvSpPr txBox="1">
            <a:spLocks noChangeArrowheads="1"/>
          </p:cNvSpPr>
          <p:nvPr/>
        </p:nvSpPr>
        <p:spPr bwMode="auto">
          <a:xfrm>
            <a:off x="3438384" y="1074608"/>
            <a:ext cx="1889973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城市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方便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村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文化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低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技术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管理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729929" y="1140279"/>
            <a:ext cx="1554162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23700" y="1769885"/>
            <a:ext cx="8387636" cy="83637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26951" y="2688423"/>
            <a:ext cx="5313223" cy="790259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903150" y="1945635"/>
            <a:ext cx="7358062" cy="56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你舅妈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在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种温室蔬菜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呢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。她现在很忙，这次不来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573075" y="2847269"/>
            <a:ext cx="6691312" cy="53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现在你们种蔬菜的收入怎么样？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158575" y="3551836"/>
            <a:ext cx="6235599" cy="81032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810530" y="4417386"/>
            <a:ext cx="3993384" cy="76079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876126" y="3737320"/>
            <a:ext cx="7293478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我们种温室蔬菜，收入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比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以前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好多了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695608" y="4541245"/>
            <a:ext cx="6360523" cy="472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家里的生活怎么样？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pic>
        <p:nvPicPr>
          <p:cNvPr id="18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810" y="2820472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AutoShape 12"/>
          <p:cNvSpPr>
            <a:spLocks noChangeArrowheads="1"/>
          </p:cNvSpPr>
          <p:nvPr/>
        </p:nvSpPr>
        <p:spPr bwMode="auto">
          <a:xfrm>
            <a:off x="204500" y="5223566"/>
            <a:ext cx="8332109" cy="1137478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992605" y="5360119"/>
            <a:ext cx="7293478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生活还可以。前年我们盖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一座两层的小楼，去年还买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一辆汽车。现在我们去别的城市也方便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27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225" y="4536130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475" y="1937669"/>
            <a:ext cx="561380" cy="56138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044" y="3694889"/>
            <a:ext cx="561380" cy="561380"/>
          </a:xfrm>
          <a:prstGeom prst="rect">
            <a:avLst/>
          </a:prstGeom>
        </p:spPr>
      </p:pic>
      <p:sp>
        <p:nvSpPr>
          <p:cNvPr id="29" name="AutoShape 4"/>
          <p:cNvSpPr>
            <a:spLocks noChangeArrowheads="1"/>
          </p:cNvSpPr>
          <p:nvPr/>
        </p:nvSpPr>
        <p:spPr bwMode="auto">
          <a:xfrm>
            <a:off x="826951" y="921544"/>
            <a:ext cx="7770730" cy="79019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1573075" y="1080389"/>
            <a:ext cx="6691312" cy="53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舅妈呢？怎么没有来？她说过要跟您一起来北京。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32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810" y="1053592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053" y="5426507"/>
            <a:ext cx="561380" cy="561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874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01613" y="1623391"/>
            <a:ext cx="8387636" cy="134730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26951" y="3030770"/>
            <a:ext cx="4783136" cy="790259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914193" y="1912504"/>
            <a:ext cx="7358062" cy="56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我们村吃的、穿的、住的都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不比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城里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差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。问题是我们农民的文化水平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还比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城里人的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低一些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573075" y="3189616"/>
            <a:ext cx="6691312" cy="53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现在农民没有文化真不行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158575" y="3894183"/>
            <a:ext cx="8422208" cy="119686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810529" y="5201453"/>
            <a:ext cx="4644949" cy="76079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876126" y="4079667"/>
            <a:ext cx="7293478" cy="5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你说得很对，农民也都要学习新技术。温室蔬菜是用电脑管理的。你舅妈也开始用电脑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695608" y="5325312"/>
            <a:ext cx="6360523" cy="472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今年我一定要去看看你们。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pic>
        <p:nvPicPr>
          <p:cNvPr id="18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810" y="3162819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225" y="5320197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432" y="1860364"/>
            <a:ext cx="561380" cy="56138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044" y="4037236"/>
            <a:ext cx="561380" cy="561380"/>
          </a:xfrm>
          <a:prstGeom prst="rect">
            <a:avLst/>
          </a:prstGeom>
        </p:spPr>
      </p:pic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201613" y="753960"/>
            <a:ext cx="5286996" cy="781084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881063" y="885528"/>
            <a:ext cx="7358062" cy="56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您的生活水平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比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城里人的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还高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33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68" y="912435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094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4" name="圆角矩形 13"/>
          <p:cNvSpPr>
            <a:spLocks noChangeArrowheads="1"/>
          </p:cNvSpPr>
          <p:nvPr/>
        </p:nvSpPr>
        <p:spPr bwMode="auto">
          <a:xfrm>
            <a:off x="594280" y="2527617"/>
            <a:ext cx="7588938" cy="1337596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3" name="圆角矩形 12"/>
          <p:cNvSpPr>
            <a:spLocks noChangeArrowheads="1"/>
          </p:cNvSpPr>
          <p:nvPr/>
        </p:nvSpPr>
        <p:spPr bwMode="auto">
          <a:xfrm>
            <a:off x="631884" y="4848063"/>
            <a:ext cx="7549031" cy="1435653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29704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9" name="矩形 8"/>
          <p:cNvSpPr>
            <a:spLocks noChangeArrowheads="1"/>
          </p:cNvSpPr>
          <p:nvPr/>
        </p:nvSpPr>
        <p:spPr bwMode="auto">
          <a:xfrm>
            <a:off x="735890" y="1789980"/>
            <a:ext cx="7715202" cy="43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(1)A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比</a:t>
            </a:r>
            <a:r>
              <a:rPr lang="en-US" altLang="zh-CN" sz="2800" b="1" dirty="0" err="1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B+Adj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.+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一点儿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/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一些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/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得多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/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多了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种温室蔬菜的收入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比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以前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高多了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我们农民的文化水平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还比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城里人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低一些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</a:p>
          <a:p>
            <a:pPr>
              <a:lnSpc>
                <a:spcPct val="150000"/>
              </a:lnSpc>
              <a:buSzPct val="100000"/>
            </a:pPr>
            <a:endParaRPr lang="en-US" altLang="zh-CN" sz="16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(2)A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不比</a:t>
            </a:r>
            <a:r>
              <a:rPr lang="en-US" altLang="zh-CN" sz="2800" b="1" dirty="0" err="1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B+Adj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.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我们村吃的、穿的、住的都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不比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城里人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差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虽然他是农民，可是他的技术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不比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大学生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差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</a:p>
        </p:txBody>
      </p:sp>
      <p:sp>
        <p:nvSpPr>
          <p:cNvPr id="9" name="TextBox 10"/>
          <p:cNvSpPr>
            <a:spLocks noChangeArrowheads="1"/>
          </p:cNvSpPr>
          <p:nvPr/>
        </p:nvSpPr>
        <p:spPr bwMode="auto">
          <a:xfrm>
            <a:off x="655638" y="1130300"/>
            <a:ext cx="587048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0000"/>
                </a:solidFill>
                <a:latin typeface="GB Pinyinok-B"/>
                <a:ea typeface="华文楷体" pitchFamily="2" charset="-122"/>
                <a:sym typeface="Britannic Bold" pitchFamily="34" charset="0"/>
              </a:rPr>
              <a:t>“比”</a:t>
            </a:r>
            <a:endParaRPr lang="en-US" altLang="zh-CN" sz="3200" b="1" dirty="0" smtClean="0">
              <a:solidFill>
                <a:srgbClr val="FF0000"/>
              </a:solidFill>
              <a:latin typeface="GB Pinyinok-B"/>
              <a:ea typeface="华文楷体" pitchFamily="2" charset="-122"/>
              <a:sym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28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4" name="圆角矩形 13"/>
          <p:cNvSpPr>
            <a:spLocks noChangeArrowheads="1"/>
          </p:cNvSpPr>
          <p:nvPr/>
        </p:nvSpPr>
        <p:spPr bwMode="auto">
          <a:xfrm>
            <a:off x="627410" y="3941176"/>
            <a:ext cx="7588938" cy="1337596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29704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9" name="矩形 8"/>
          <p:cNvSpPr>
            <a:spLocks noChangeArrowheads="1"/>
          </p:cNvSpPr>
          <p:nvPr/>
        </p:nvSpPr>
        <p:spPr bwMode="auto">
          <a:xfrm>
            <a:off x="769020" y="3203539"/>
            <a:ext cx="7715202" cy="238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(3)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 A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比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B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还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Adj.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（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A is even more </a:t>
            </a:r>
            <a:r>
              <a:rPr lang="en-US" altLang="zh-CN" sz="2800" b="1" dirty="0" err="1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Adj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 than B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）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您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的生活水平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比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城里人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还高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孙明明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比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姚明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还高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</a:p>
          <a:p>
            <a:pPr>
              <a:lnSpc>
                <a:spcPct val="150000"/>
              </a:lnSpc>
              <a:buSzPct val="100000"/>
            </a:pPr>
            <a:endParaRPr lang="en-US" altLang="zh-CN" sz="16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</p:txBody>
      </p:sp>
      <p:sp>
        <p:nvSpPr>
          <p:cNvPr id="9" name="TextBox 10"/>
          <p:cNvSpPr>
            <a:spLocks noChangeArrowheads="1"/>
          </p:cNvSpPr>
          <p:nvPr/>
        </p:nvSpPr>
        <p:spPr bwMode="auto">
          <a:xfrm>
            <a:off x="655638" y="1130300"/>
            <a:ext cx="587048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0000"/>
                </a:solidFill>
                <a:latin typeface="GB Pinyinok-B"/>
                <a:ea typeface="华文楷体" pitchFamily="2" charset="-122"/>
                <a:sym typeface="Britannic Bold" pitchFamily="34" charset="0"/>
              </a:rPr>
              <a:t>“比”</a:t>
            </a:r>
            <a:endParaRPr lang="en-US" altLang="zh-CN" sz="3200" b="1" dirty="0" smtClean="0">
              <a:solidFill>
                <a:srgbClr val="FF0000"/>
              </a:solidFill>
              <a:latin typeface="GB Pinyinok-B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2618754" y="1593505"/>
            <a:ext cx="4658898" cy="1460500"/>
          </a:xfrm>
          <a:prstGeom prst="cloudCallout">
            <a:avLst>
              <a:gd name="adj1" fmla="val -54430"/>
              <a:gd name="adj2" fmla="val 80020"/>
            </a:avLst>
          </a:prstGeom>
          <a:solidFill>
            <a:schemeClr val="accent6">
              <a:lumMod val="20000"/>
              <a:lumOff val="80000"/>
            </a:schemeClr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 dirty="0" smtClean="0"/>
              <a:t>“</a:t>
            </a:r>
            <a:r>
              <a:rPr lang="zh-CN" altLang="en-US" sz="2000" dirty="0" smtClean="0"/>
              <a:t>还</a:t>
            </a:r>
            <a:r>
              <a:rPr lang="en-US" altLang="zh-CN" sz="2000" dirty="0" smtClean="0"/>
              <a:t>”</a:t>
            </a:r>
            <a:r>
              <a:rPr lang="en-US" altLang="zh-CN" sz="2000" dirty="0" smtClean="0"/>
              <a:t> is used to emphasize </a:t>
            </a:r>
          </a:p>
          <a:p>
            <a:r>
              <a:rPr lang="en-US" altLang="zh-CN" sz="2000" dirty="0" smtClean="0"/>
              <a:t>a further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degree</a:t>
            </a:r>
            <a:r>
              <a:rPr lang="en-US" altLang="zh-CN" sz="2000" dirty="0" smtClean="0"/>
              <a:t>.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34133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bldLvl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圆角矩形 11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32773" name="TextBox 10"/>
          <p:cNvSpPr>
            <a:spLocks noChangeArrowheads="1"/>
          </p:cNvSpPr>
          <p:nvPr/>
        </p:nvSpPr>
        <p:spPr bwMode="auto">
          <a:xfrm>
            <a:off x="655638" y="1130300"/>
            <a:ext cx="587048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“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了</a:t>
            </a:r>
            <a:r>
              <a:rPr lang="en-US" altLang="zh-CN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r>
              <a:rPr lang="en-US" altLang="zh-CN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”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和“了</a:t>
            </a:r>
            <a:r>
              <a:rPr lang="en-US" altLang="zh-CN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”</a:t>
            </a:r>
            <a:endParaRPr lang="en-US" altLang="zh-CN" sz="3200" b="1" dirty="0" smtClean="0">
              <a:solidFill>
                <a:srgbClr val="FF0000"/>
              </a:solidFill>
              <a:latin typeface="GB Pinyinok-B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32776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8" name="圆角矩形 7"/>
          <p:cNvSpPr>
            <a:spLocks noChangeArrowheads="1"/>
          </p:cNvSpPr>
          <p:nvPr/>
        </p:nvSpPr>
        <p:spPr bwMode="auto">
          <a:xfrm>
            <a:off x="594279" y="2395100"/>
            <a:ext cx="7841195" cy="1332593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9" name="圆角矩形 8"/>
          <p:cNvSpPr>
            <a:spLocks noChangeArrowheads="1"/>
          </p:cNvSpPr>
          <p:nvPr/>
        </p:nvSpPr>
        <p:spPr bwMode="auto">
          <a:xfrm>
            <a:off x="609798" y="4395791"/>
            <a:ext cx="7549031" cy="1953570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0" name="矩形 8"/>
          <p:cNvSpPr>
            <a:spLocks noChangeArrowheads="1"/>
          </p:cNvSpPr>
          <p:nvPr/>
        </p:nvSpPr>
        <p:spPr bwMode="auto">
          <a:xfrm>
            <a:off x="735890" y="1657464"/>
            <a:ext cx="7715202" cy="4580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(1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)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了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1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（完成：</a:t>
            </a:r>
            <a:r>
              <a:rPr lang="en-US" altLang="zh-CN" sz="2800" b="1" dirty="0">
                <a:latin typeface="华文楷体"/>
                <a:ea typeface="华文楷体"/>
                <a:cs typeface="华文楷体"/>
              </a:rPr>
              <a:t>complete</a:t>
            </a:r>
            <a:r>
              <a:rPr lang="zh-CN" altLang="en-US" sz="2800" b="1" dirty="0">
                <a:latin typeface="华文楷体"/>
                <a:ea typeface="华文楷体"/>
                <a:cs typeface="华文楷体"/>
              </a:rPr>
              <a:t>）</a:t>
            </a:r>
            <a:endParaRPr lang="en-US" altLang="zh-CN" sz="2800" b="1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前年我们盖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一座两层的小楼。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去年还买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一辆汽车。</a:t>
            </a:r>
          </a:p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(2)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r>
              <a:rPr lang="en-US" altLang="zh-TW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2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（变化：</a:t>
            </a:r>
            <a:r>
              <a:rPr lang="en-US" altLang="zh-TW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change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）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她现在很忙，现在不来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现在我们去别的城市也方便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你舅妈也开始用电脑</a:t>
            </a:r>
            <a:r>
              <a:rPr lang="zh-CN" altLang="en-US" sz="2800" b="1" dirty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51611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1150" y="911225"/>
            <a:ext cx="8229600" cy="456634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70000"/>
              </a:lnSpc>
              <a:buFontTx/>
              <a:buNone/>
            </a:pPr>
            <a:r>
              <a:rPr kumimoji="0" lang="zh-CN" altLang="en-US" sz="2800" dirty="0" smtClean="0">
                <a:latin typeface="华文楷体" pitchFamily="2" charset="-122"/>
                <a:ea typeface="华文楷体" pitchFamily="2" charset="-122"/>
              </a:rPr>
              <a:t>          </a:t>
            </a:r>
            <a:r>
              <a:rPr kumimoji="0" lang="en-US" altLang="zh-CN" sz="2800" dirty="0" smtClean="0">
                <a:latin typeface="华文楷体" pitchFamily="2" charset="-122"/>
                <a:ea typeface="华文楷体" pitchFamily="2" charset="-122"/>
              </a:rPr>
              <a:t>_____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小云的舅妈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_____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（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V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过）要来，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_____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她没来，因为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……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（在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……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呢）。现在他们的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_____……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（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A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比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B+ Adj.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多了），前年他们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_____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了一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_____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两层的小楼，去年还买了一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_____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汽车，生活水平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……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（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A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比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B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还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Adj.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）。现在农民没有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_____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真不行，他们也要学习新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_____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，所以小云的舅妈开始用电脑</a:t>
            </a:r>
            <a:r>
              <a:rPr kumimoji="0" lang="en-US" altLang="zh-CN" sz="2800" dirty="0">
                <a:latin typeface="华文楷体" pitchFamily="2" charset="-122"/>
                <a:ea typeface="华文楷体" pitchFamily="2" charset="-122"/>
              </a:rPr>
              <a:t>_____</a:t>
            </a:r>
            <a:r>
              <a:rPr kumimoji="0" lang="zh-CN" altLang="en-US" sz="2800" dirty="0">
                <a:latin typeface="华文楷体" pitchFamily="2" charset="-122"/>
                <a:ea typeface="华文楷体" pitchFamily="2" charset="-122"/>
              </a:rPr>
              <a:t>了。</a:t>
            </a:r>
          </a:p>
        </p:txBody>
      </p:sp>
      <p:sp>
        <p:nvSpPr>
          <p:cNvPr id="4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复  述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Retell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9477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3095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3257550" y="1276350"/>
            <a:ext cx="1490663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6000" b="1">
                <a:latin typeface="华文隶书" pitchFamily="2" charset="-122"/>
                <a:ea typeface="华文隶书" pitchFamily="2" charset="-122"/>
              </a:rPr>
              <a:t>谢</a:t>
            </a:r>
            <a:endParaRPr lang="en-US" altLang="zh-CN" sz="6000" b="1">
              <a:latin typeface="华文隶书" pitchFamily="2" charset="-122"/>
              <a:ea typeface="华文隶书" pitchFamily="2" charset="-122"/>
            </a:endParaRPr>
          </a:p>
          <a:p>
            <a:pPr algn="ctr"/>
            <a:r>
              <a:rPr lang="zh-CN" altLang="en-US" sz="6000" b="1">
                <a:latin typeface="华文隶书" pitchFamily="2" charset="-122"/>
                <a:ea typeface="华文隶书" pitchFamily="2" charset="-122"/>
              </a:rPr>
              <a:t>谢</a:t>
            </a:r>
            <a:endParaRPr lang="en-US" altLang="zh-CN" sz="6000" b="1">
              <a:latin typeface="华文隶书" pitchFamily="2" charset="-122"/>
              <a:ea typeface="华文隶书" pitchFamily="2" charset="-122"/>
            </a:endParaRPr>
          </a:p>
          <a:p>
            <a:pPr algn="ctr"/>
            <a:r>
              <a:rPr lang="zh-CN" altLang="en-US" sz="6000" b="1">
                <a:latin typeface="华文隶书" pitchFamily="2" charset="-122"/>
                <a:ea typeface="华文隶书" pitchFamily="2" charset="-122"/>
              </a:rPr>
              <a:t>！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042001" y="1425116"/>
            <a:ext cx="2840323" cy="216603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192210" y="1501315"/>
            <a:ext cx="4112004" cy="142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正在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do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sth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.</a:t>
            </a:r>
            <a:endParaRPr lang="en-US" altLang="zh-CN" sz="2400" dirty="0" smtClean="0">
              <a:solidFill>
                <a:srgbClr val="3366FF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正在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等舅舅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正在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南方旅行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22907" y="4879253"/>
            <a:ext cx="3346695" cy="71194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4" name="Rectangle 6"/>
          <p:cNvSpPr>
            <a:spLocks noGrp="1" noChangeArrowheads="1"/>
          </p:cNvSpPr>
          <p:nvPr/>
        </p:nvSpPr>
        <p:spPr bwMode="auto">
          <a:xfrm>
            <a:off x="1815169" y="1167732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jiùmā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jiùjiu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nón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ɡm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ín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dān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sh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ūcài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zhèn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ɡz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wènlù</a:t>
            </a:r>
            <a:endParaRPr kumimoji="1" lang="en-US" altLang="zh-CN" sz="2800" dirty="0" smtClean="0">
              <a:latin typeface="GB Pinyinok-B"/>
              <a:cs typeface="GB Pinyinok-B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40192" y="5680292"/>
            <a:ext cx="3346695" cy="58748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103630" y="3864903"/>
            <a:ext cx="4151980" cy="166522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4332230" y="3941102"/>
            <a:ext cx="3896357" cy="1411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正在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问路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应该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问路     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不用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问路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69900" y="1159830"/>
            <a:ext cx="15541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舅妈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舅舅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农民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当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蔬菜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正在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问路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88106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690535" y="879829"/>
            <a:ext cx="2341998" cy="226072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978400" y="984250"/>
            <a:ext cx="2724717" cy="240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en-US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有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变化</a:t>
            </a:r>
            <a:endParaRPr lang="en-US" altLang="zh-CN" sz="2400" dirty="0" smtClean="0">
              <a:solidFill>
                <a:srgbClr val="3366FF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变化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不大</a:t>
            </a: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变化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很多</a:t>
            </a:r>
            <a:endParaRPr lang="en-US" altLang="zh-CN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562752" y="1377016"/>
            <a:ext cx="3501248" cy="6350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5" name="Rectangle 6"/>
          <p:cNvSpPr>
            <a:spLocks noGrp="1" noChangeArrowheads="1"/>
          </p:cNvSpPr>
          <p:nvPr/>
        </p:nvSpPr>
        <p:spPr bwMode="auto">
          <a:xfrm>
            <a:off x="2384928" y="1207836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b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iànhu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bùdàn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érqi</a:t>
            </a:r>
            <a:r>
              <a:rPr kumimoji="1" lang="en-US" altLang="zh-CN" sz="2800" dirty="0" err="1">
                <a:latin typeface="GB Pinyinok-B"/>
                <a:cs typeface="GB Pinyinok-B"/>
              </a:rPr>
              <a:t>ě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kěb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ù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xi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ǎoh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ái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d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ìtú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>
                <a:latin typeface="GB Pinyinok-B"/>
                <a:cs typeface="GB Pinyinok-B"/>
              </a:rPr>
              <a:t>xiànɡ</a:t>
            </a:r>
            <a:endParaRPr lang="zh-CN" altLang="en-US" sz="2800" dirty="0">
              <a:latin typeface="楷体" charset="-122"/>
              <a:ea typeface="楷体" charset="-122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45819" y="4252216"/>
            <a:ext cx="3501248" cy="6350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866177" y="3681996"/>
            <a:ext cx="3107380" cy="2170994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/>
        </p:nvSpPr>
        <p:spPr bwMode="auto">
          <a:xfrm>
            <a:off x="5154042" y="3786417"/>
            <a:ext cx="2724717" cy="1883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一个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小孩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有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小孩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是个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小孩</a:t>
            </a:r>
            <a:endParaRPr lang="en-US" altLang="zh-CN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84379" y="1216889"/>
            <a:ext cx="1750695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变化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不但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而且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可不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小孩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地图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向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7279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2" grpId="0" bldLvl="0" autoUpdateAnimBg="0"/>
      <p:bldP spid="12" grpId="1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775200" y="908050"/>
            <a:ext cx="3107380" cy="1402155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978400" y="984250"/>
            <a:ext cx="2724717" cy="1501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山顶的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景色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优美的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景色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576264" y="3518075"/>
            <a:ext cx="3760972" cy="61597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580036" y="4882444"/>
            <a:ext cx="3760972" cy="150777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5616693" y="2708666"/>
            <a:ext cx="3107380" cy="2794667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/>
        </p:nvSpPr>
        <p:spPr bwMode="auto">
          <a:xfrm>
            <a:off x="5819893" y="2784865"/>
            <a:ext cx="2724717" cy="3730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冬天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的景色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冬天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的气温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夏天的天气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夏天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的生活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" name="Rectangle 6"/>
          <p:cNvSpPr>
            <a:spLocks noGrp="1" noChangeArrowheads="1"/>
          </p:cNvSpPr>
          <p:nvPr/>
        </p:nvSpPr>
        <p:spPr bwMode="auto">
          <a:xfrm>
            <a:off x="2384928" y="1207836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jiāoshū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jiànyì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qìwēn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jǐsè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yóuyǒnɡ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dōngtiān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xiàtiān</a:t>
            </a:r>
            <a:endParaRPr lang="zh-CN" altLang="en-US" sz="2800" dirty="0">
              <a:latin typeface="楷体" charset="-122"/>
              <a:ea typeface="楷体" charset="-12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36188" y="1178204"/>
            <a:ext cx="1776812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教书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建议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气温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景色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游泳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冬天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夏天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3739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8" grpId="0" animBg="1"/>
      <p:bldP spid="9" grpId="0" animBg="1"/>
      <p:bldP spid="10" grpId="0" bldLvl="0" autoUpdateAnimBg="0"/>
      <p:bldP spid="10" grpId="1" bldLvl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690535" y="879829"/>
            <a:ext cx="2341998" cy="226072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978400" y="984250"/>
            <a:ext cx="2724717" cy="240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查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地图</a:t>
            </a:r>
            <a:endParaRPr lang="en-US" altLang="zh-CN" sz="2400" dirty="0" smtClean="0">
              <a:solidFill>
                <a:srgbClr val="3366FF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一张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地图</a:t>
            </a:r>
            <a:endParaRPr lang="en-US" altLang="zh-CN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中国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地图</a:t>
            </a:r>
            <a:endParaRPr lang="en-US" altLang="zh-CN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562752" y="4968164"/>
            <a:ext cx="3506558" cy="61654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5" name="Rectangle 6"/>
          <p:cNvSpPr>
            <a:spLocks noGrp="1" noChangeArrowheads="1"/>
          </p:cNvSpPr>
          <p:nvPr/>
        </p:nvSpPr>
        <p:spPr bwMode="auto">
          <a:xfrm>
            <a:off x="2384928" y="1207836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b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iànhu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bùdàn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érqi</a:t>
            </a:r>
            <a:r>
              <a:rPr kumimoji="1" lang="en-US" altLang="zh-CN" sz="2800" dirty="0" err="1">
                <a:latin typeface="GB Pinyinok-B"/>
                <a:cs typeface="GB Pinyinok-B"/>
              </a:rPr>
              <a:t>ě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kěb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ù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xi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ǎoh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ái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d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ìtú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>
                <a:latin typeface="GB Pinyinok-B"/>
                <a:cs typeface="GB Pinyinok-B"/>
              </a:rPr>
              <a:t>xiànɡ</a:t>
            </a:r>
            <a:endParaRPr lang="zh-CN" altLang="en-US" sz="2800" dirty="0">
              <a:latin typeface="楷体" charset="-122"/>
              <a:ea typeface="楷体" charset="-122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45819" y="5726908"/>
            <a:ext cx="3501248" cy="6350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866177" y="3681996"/>
            <a:ext cx="3107380" cy="2170994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/>
        </p:nvSpPr>
        <p:spPr bwMode="auto">
          <a:xfrm>
            <a:off x="5154042" y="3786417"/>
            <a:ext cx="2724717" cy="1883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向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他跑过去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向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我们走过来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向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导游问路</a:t>
            </a:r>
            <a:endParaRPr lang="en-US" altLang="zh-CN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84379" y="1216889"/>
            <a:ext cx="1750695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变化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不但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而且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可不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小孩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地图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向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00394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2" grpId="0" bldLvl="0" autoUpdateAnimBg="0"/>
      <p:bldP spid="12" grpId="1" bldLvl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466971" y="739403"/>
            <a:ext cx="2562925" cy="146193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695571" y="815602"/>
            <a:ext cx="2881313" cy="1512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很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像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妈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妈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不太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像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爸爸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36562" y="1192069"/>
            <a:ext cx="3643951" cy="74115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4" name="Rectangle 6"/>
          <p:cNvSpPr>
            <a:spLocks noGrp="1" noChangeArrowheads="1"/>
          </p:cNvSpPr>
          <p:nvPr/>
        </p:nvSpPr>
        <p:spPr bwMode="auto">
          <a:xfrm>
            <a:off x="2386804" y="1126314"/>
            <a:ext cx="2488176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xi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ànɡ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shàn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niánjí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dàxué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xīnk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ǔ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xi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ày</a:t>
            </a:r>
            <a:r>
              <a:rPr kumimoji="1" lang="en-US" altLang="zh-CN" sz="2800" dirty="0" err="1">
                <a:latin typeface="GB Pinyinok-B"/>
                <a:cs typeface="GB Pinyinok-B"/>
              </a:rPr>
              <a:t>ǔ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69920" y="1120936"/>
            <a:ext cx="2253118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像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上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年级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大学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辛苦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下雨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52412" y="2040874"/>
            <a:ext cx="3643951" cy="2082801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510127" y="2885368"/>
            <a:ext cx="2562925" cy="223509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/>
        </p:nvSpPr>
        <p:spPr bwMode="auto">
          <a:xfrm>
            <a:off x="4738727" y="2961567"/>
            <a:ext cx="2881313" cy="1512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上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学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上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大学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上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大学一年级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4356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2" grpId="0" bldLvl="0" autoUpdateAnimBg="0"/>
      <p:bldP spid="12" grpId="1" bldLvl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726423" y="1080767"/>
            <a:ext cx="2562925" cy="203247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955023" y="1156966"/>
            <a:ext cx="2881313" cy="1512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路上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辛苦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了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这么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辛苦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辛苦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极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了</a:t>
            </a:r>
            <a:endParaRPr lang="en-US" altLang="zh-CN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63873" y="4096366"/>
            <a:ext cx="3643951" cy="64969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4" name="Rectangle 6"/>
          <p:cNvSpPr>
            <a:spLocks noGrp="1" noChangeArrowheads="1"/>
          </p:cNvSpPr>
          <p:nvPr/>
        </p:nvSpPr>
        <p:spPr bwMode="auto">
          <a:xfrm>
            <a:off x="2386804" y="1126314"/>
            <a:ext cx="2488176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xi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ànɡ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shàn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niánjí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dàxué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xīnk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ǔ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xi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ày</a:t>
            </a:r>
            <a:r>
              <a:rPr kumimoji="1" lang="en-US" altLang="zh-CN" sz="2800" dirty="0" err="1">
                <a:latin typeface="GB Pinyinok-B"/>
                <a:cs typeface="GB Pinyinok-B"/>
              </a:rPr>
              <a:t>ǔ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69920" y="1120936"/>
            <a:ext cx="2253118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像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上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年级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大学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辛苦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下雨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93378" y="4874677"/>
            <a:ext cx="3643951" cy="710036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851512" y="3622714"/>
            <a:ext cx="2562925" cy="223509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/>
        </p:nvSpPr>
        <p:spPr bwMode="auto">
          <a:xfrm>
            <a:off x="5080112" y="3698913"/>
            <a:ext cx="2881313" cy="1512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要</a:t>
            </a:r>
            <a:r>
              <a:rPr lang="zh-CN" altLang="en-US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下雨</a:t>
            </a:r>
            <a:r>
              <a:rPr lang="zh-CN" altLang="en-US" sz="2400" dirty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了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下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大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雨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下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了一场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雨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6876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2" grpId="0" bldLvl="0" autoUpdateAnimBg="0"/>
      <p:bldP spid="12" grpId="1" bldLvl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汉  字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Characters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9900" y="1146175"/>
            <a:ext cx="15541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舅妈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舅舅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农民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当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蔬菜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正在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en-US" altLang="en-US" sz="2800" b="1" dirty="0" smtClean="0">
                <a:latin typeface="华文楷体" pitchFamily="2" charset="-122"/>
                <a:ea typeface="华文楷体" pitchFamily="2" charset="-122"/>
              </a:rPr>
              <a:t>问路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37522" y="1107648"/>
            <a:ext cx="2253118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变化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不但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而且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可不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小孩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地图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向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140072" y="1093626"/>
            <a:ext cx="2253118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像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上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年级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大学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辛苦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下雨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e0705b627b44364e33fb5e040229934c321c649"/>
  <p:tag name="ISPRING_RESOURCE_PATHS_HASH_2" val="c49f9e8c1e3aa8d3d2f7cbaf640f8fe2b9250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宋体"/>
      </a:majorFont>
      <a:minorFont>
        <a:latin typeface="Arial"/>
        <a:ea typeface="宋体"/>
        <a:cs typeface="宋体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zh-CN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0"/>
            <a:cs typeface="宋体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zh-CN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0"/>
            <a:cs typeface="宋体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16725</TotalTime>
  <Pages>0</Pages>
  <Words>1176</Words>
  <Characters>0</Characters>
  <Application>Microsoft Macintosh PowerPoint</Application>
  <DocSecurity>0</DocSecurity>
  <PresentationFormat>全屏显示(4:3)</PresentationFormat>
  <Lines>0</Lines>
  <Paragraphs>376</Paragraphs>
  <Slides>29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0" baseType="lpstr">
      <vt:lpstr>默认设计模板</vt:lpstr>
      <vt:lpstr>第二十四课   我舅妈也开始用电脑了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Li</cp:lastModifiedBy>
  <cp:revision>260</cp:revision>
  <dcterms:created xsi:type="dcterms:W3CDTF">2015-09-28T12:25:20Z</dcterms:created>
  <dcterms:modified xsi:type="dcterms:W3CDTF">2015-11-09T05:03:40Z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2052-9.1.0.5132</vt:lpwstr>
  </property>
</Properties>
</file>