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9"/>
  </p:notesMasterIdLst>
  <p:handoutMasterIdLst>
    <p:handoutMasterId r:id="rId20"/>
  </p:handoutMasterIdLst>
  <p:sldIdLst>
    <p:sldId id="268" r:id="rId5"/>
    <p:sldId id="271" r:id="rId6"/>
    <p:sldId id="272" r:id="rId7"/>
    <p:sldId id="270" r:id="rId8"/>
    <p:sldId id="273" r:id="rId9"/>
    <p:sldId id="274" r:id="rId10"/>
    <p:sldId id="275" r:id="rId11"/>
    <p:sldId id="276" r:id="rId12"/>
    <p:sldId id="277" r:id="rId13"/>
    <p:sldId id="290" r:id="rId14"/>
    <p:sldId id="288" r:id="rId15"/>
    <p:sldId id="289" r:id="rId16"/>
    <p:sldId id="291" r:id="rId17"/>
    <p:sldId id="285" r:id="rId18"/>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10AA8"/>
    <a:srgbClr val="FF3300"/>
    <a:srgbClr val="FF0066"/>
    <a:srgbClr val="0033CC"/>
    <a:srgbClr val="00FF00"/>
    <a:srgbClr val="990099"/>
    <a:srgbClr val="0099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8" d="100"/>
          <a:sy n="68" d="100"/>
        </p:scale>
        <p:origin x="798" y="6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Sayfa1!$A$2:$A$5</c:f>
              <c:strCache>
                <c:ptCount val="3"/>
                <c:pt idx="0">
                  <c:v>MUSLIM</c:v>
                </c:pt>
                <c:pt idx="1">
                  <c:v>JEWISH</c:v>
                </c:pt>
                <c:pt idx="2">
                  <c:v>CHRISTIAN</c:v>
                </c:pt>
              </c:strCache>
            </c:strRef>
          </c:cat>
          <c:val>
            <c:numRef>
              <c:f>Sayfa1!$B$2:$B$5</c:f>
              <c:numCache>
                <c:formatCode>0%</c:formatCode>
                <c:ptCount val="4"/>
                <c:pt idx="0">
                  <c:v>0.34000000000000064</c:v>
                </c:pt>
                <c:pt idx="1">
                  <c:v>0.64000000000000112</c:v>
                </c:pt>
                <c:pt idx="2">
                  <c:v>2.0000000000000039E-2</c:v>
                </c:pt>
              </c:numCache>
            </c:numRef>
          </c:val>
          <c:extLst>
            <c:ext xmlns:c16="http://schemas.microsoft.com/office/drawing/2014/chart" uri="{C3380CC4-5D6E-409C-BE32-E72D297353CC}">
              <c16:uniqueId val="{00000000-1A60-4134-BB6A-475C6DE96D8D}"/>
            </c:ext>
          </c:extLst>
        </c:ser>
        <c:dLbls>
          <c:showLegendKey val="0"/>
          <c:showVal val="0"/>
          <c:showCatName val="0"/>
          <c:showSerName val="0"/>
          <c:showPercent val="1"/>
          <c:showBubbleSize val="0"/>
          <c:showLeaderLines val="0"/>
        </c:dLbls>
        <c:firstSliceAng val="0"/>
      </c:pieChart>
    </c:plotArea>
    <c:legend>
      <c:legendPos val="t"/>
      <c:legendEntry>
        <c:idx val="3"/>
        <c:delete val="1"/>
      </c:legendEntry>
      <c:overlay val="0"/>
    </c:legend>
    <c:plotVisOnly val="1"/>
    <c:dispBlanksAs val="gap"/>
    <c:showDLblsOverMax val="0"/>
  </c:chart>
  <c:txPr>
    <a:bodyPr/>
    <a:lstStyle/>
    <a:p>
      <a:pPr>
        <a:defRPr sz="1800"/>
      </a:pPr>
      <a:endParaRPr lang="tr-TR"/>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25EA4-0FA9-4863-95C3-1F1583DA647D}" type="doc">
      <dgm:prSet loTypeId="urn:microsoft.com/office/officeart/2016/7/layout/HexagonTimeline" loCatId="process" qsTypeId="urn:microsoft.com/office/officeart/2005/8/quickstyle/simple2" qsCatId="simple" csTypeId="urn:microsoft.com/office/officeart/2005/8/colors/accent1_2" csCatId="accent1" phldr="1"/>
      <dgm:spPr/>
      <dgm:t>
        <a:bodyPr rtlCol="0"/>
        <a:lstStyle/>
        <a:p>
          <a:pPr rtl="0"/>
          <a:endParaRPr lang="en-US"/>
        </a:p>
      </dgm:t>
    </dgm:pt>
    <dgm:pt modelId="{04824BE9-7EB9-4D60-A923-831A54688A00}">
      <dgm:prSet custT="1"/>
      <dgm:spPr/>
      <dgm:t>
        <a:bodyPr rtlCol="0"/>
        <a:lstStyle/>
        <a:p>
          <a:pPr rtl="0"/>
          <a:r>
            <a:rPr lang="tr" sz="3200" noProof="0" dirty="0">
              <a:solidFill>
                <a:schemeClr val="tx1"/>
              </a:solidFill>
            </a:rPr>
            <a:t>636</a:t>
          </a:r>
        </a:p>
      </dgm:t>
    </dgm:pt>
    <dgm:pt modelId="{865BC876-4901-4EE5-978C-F3D2EF27B880}" type="parTrans" cxnId="{48452138-66C7-4EB0-A00B-2AF5C18D511A}">
      <dgm:prSet/>
      <dgm:spPr/>
      <dgm:t>
        <a:bodyPr rtlCol="0"/>
        <a:lstStyle/>
        <a:p>
          <a:pPr rtl="0"/>
          <a:endParaRPr lang="en-US" noProof="0" dirty="0"/>
        </a:p>
      </dgm:t>
    </dgm:pt>
    <dgm:pt modelId="{82050E97-EB25-4E05-AA90-0893206E745D}" type="sibTrans" cxnId="{48452138-66C7-4EB0-A00B-2AF5C18D511A}">
      <dgm:prSet/>
      <dgm:spPr/>
      <dgm:t>
        <a:bodyPr rtlCol="0"/>
        <a:lstStyle/>
        <a:p>
          <a:pPr rtl="0"/>
          <a:endParaRPr lang="en-US" noProof="0" dirty="0"/>
        </a:p>
      </dgm:t>
    </dgm:pt>
    <dgm:pt modelId="{8514A0AB-6D40-440F-BC32-08D2F16CFF4D}">
      <dgm:prSet custT="1"/>
      <dgm:spPr/>
      <dgm:t>
        <a:bodyPr rtlCol="0"/>
        <a:lstStyle/>
        <a:p>
          <a:pPr rtl="0"/>
          <a:r>
            <a:rPr lang="tr" sz="2400" noProof="0" dirty="0">
              <a:latin typeface="Franklin Gothic Medium" pitchFamily="34" charset="0"/>
            </a:rPr>
            <a:t>Al-Quds was conqured by Umar in 636</a:t>
          </a:r>
          <a:r>
            <a:rPr lang="tr" sz="1200" noProof="0" dirty="0"/>
            <a:t>.</a:t>
          </a:r>
        </a:p>
      </dgm:t>
    </dgm:pt>
    <dgm:pt modelId="{A7F567D4-1435-43A2-BB9C-C9A7DA66A7D9}" type="parTrans" cxnId="{E4290CF1-F7B4-4011-AF4E-51F168AF0071}">
      <dgm:prSet/>
      <dgm:spPr/>
      <dgm:t>
        <a:bodyPr rtlCol="0"/>
        <a:lstStyle/>
        <a:p>
          <a:pPr rtl="0"/>
          <a:endParaRPr lang="en-US" noProof="0" dirty="0"/>
        </a:p>
      </dgm:t>
    </dgm:pt>
    <dgm:pt modelId="{2CAC6E7E-BFF3-4E0B-9BDD-BF150B36C84C}" type="sibTrans" cxnId="{E4290CF1-F7B4-4011-AF4E-51F168AF0071}">
      <dgm:prSet/>
      <dgm:spPr/>
      <dgm:t>
        <a:bodyPr rtlCol="0"/>
        <a:lstStyle/>
        <a:p>
          <a:pPr rtl="0"/>
          <a:endParaRPr lang="en-US" noProof="0" dirty="0"/>
        </a:p>
      </dgm:t>
    </dgm:pt>
    <dgm:pt modelId="{0EC7F129-FBEE-41F7-973F-FB36E9042B15}">
      <dgm:prSet custT="1"/>
      <dgm:spPr/>
      <dgm:t>
        <a:bodyPr rtlCol="0"/>
        <a:lstStyle/>
        <a:p>
          <a:pPr rtl="0"/>
          <a:r>
            <a:rPr lang="tr" sz="2000" noProof="0" dirty="0">
              <a:solidFill>
                <a:schemeClr val="tx1"/>
              </a:solidFill>
              <a:latin typeface="Franklin Gothic Medium" pitchFamily="34" charset="0"/>
            </a:rPr>
            <a:t>1516</a:t>
          </a:r>
        </a:p>
      </dgm:t>
    </dgm:pt>
    <dgm:pt modelId="{384C1090-EA9E-4FF9-B477-4CD6DEDBF803}" type="parTrans" cxnId="{F5FFA937-74EC-4583-9A24-695EF69B7EC0}">
      <dgm:prSet/>
      <dgm:spPr/>
      <dgm:t>
        <a:bodyPr rtlCol="0"/>
        <a:lstStyle/>
        <a:p>
          <a:pPr rtl="0"/>
          <a:endParaRPr lang="en-US" noProof="0" dirty="0"/>
        </a:p>
      </dgm:t>
    </dgm:pt>
    <dgm:pt modelId="{36483FF5-BE1E-4027-9DD4-788569780979}" type="sibTrans" cxnId="{F5FFA937-74EC-4583-9A24-695EF69B7EC0}">
      <dgm:prSet/>
      <dgm:spPr/>
      <dgm:t>
        <a:bodyPr rtlCol="0"/>
        <a:lstStyle/>
        <a:p>
          <a:pPr rtl="0"/>
          <a:endParaRPr lang="en-US" noProof="0" dirty="0"/>
        </a:p>
      </dgm:t>
    </dgm:pt>
    <dgm:pt modelId="{FD5B69B4-DA22-4999-96BE-329BBE1A9CB9}">
      <dgm:prSet custT="1"/>
      <dgm:spPr/>
      <dgm:t>
        <a:bodyPr rtlCol="0"/>
        <a:lstStyle/>
        <a:p>
          <a:pPr rtl="0"/>
          <a:r>
            <a:rPr lang="en-US" sz="1400" noProof="0" dirty="0">
              <a:latin typeface="Franklin Gothic Medium" pitchFamily="34" charset="0"/>
            </a:rPr>
            <a:t>The Ottomans entered Jerusalem on 28 December 1516, under the leadership of </a:t>
          </a:r>
          <a:r>
            <a:rPr lang="en-US" sz="1400" noProof="0" dirty="0" err="1">
              <a:latin typeface="Franklin Gothic Medium" pitchFamily="34" charset="0"/>
            </a:rPr>
            <a:t>Sinan</a:t>
          </a:r>
          <a:r>
            <a:rPr lang="en-US" sz="1400" noProof="0" dirty="0">
              <a:latin typeface="Franklin Gothic Medium" pitchFamily="34" charset="0"/>
            </a:rPr>
            <a:t> Pasha, in the Egyptian Expedition of </a:t>
          </a:r>
          <a:r>
            <a:rPr lang="en-US" sz="1400" noProof="0" dirty="0" err="1">
              <a:latin typeface="Franklin Gothic Medium" pitchFamily="34" charset="0"/>
            </a:rPr>
            <a:t>Yavuz</a:t>
          </a:r>
          <a:r>
            <a:rPr lang="en-US" sz="1400" noProof="0" dirty="0">
              <a:latin typeface="Franklin Gothic Medium" pitchFamily="34" charset="0"/>
            </a:rPr>
            <a:t> Sultan </a:t>
          </a:r>
          <a:r>
            <a:rPr lang="en-US" sz="1400" noProof="0" dirty="0" err="1">
              <a:latin typeface="Franklin Gothic Medium" pitchFamily="34" charset="0"/>
            </a:rPr>
            <a:t>Selim</a:t>
          </a:r>
          <a:r>
            <a:rPr lang="en-US" sz="1100" noProof="0" dirty="0"/>
            <a:t>.</a:t>
          </a:r>
          <a:endParaRPr lang="tr" sz="1100" noProof="0" dirty="0"/>
        </a:p>
      </dgm:t>
    </dgm:pt>
    <dgm:pt modelId="{52FCD964-7AF0-4BCA-B26E-5AB157A27B7B}" type="parTrans" cxnId="{9CB988C8-EE23-4CFC-9107-98D114873318}">
      <dgm:prSet/>
      <dgm:spPr/>
      <dgm:t>
        <a:bodyPr rtlCol="0"/>
        <a:lstStyle/>
        <a:p>
          <a:pPr rtl="0"/>
          <a:endParaRPr lang="en-US" noProof="0" dirty="0"/>
        </a:p>
      </dgm:t>
    </dgm:pt>
    <dgm:pt modelId="{0DB6A175-3261-4CA0-96EB-C3F6B9789EDC}" type="sibTrans" cxnId="{9CB988C8-EE23-4CFC-9107-98D114873318}">
      <dgm:prSet/>
      <dgm:spPr/>
      <dgm:t>
        <a:bodyPr rtlCol="0"/>
        <a:lstStyle/>
        <a:p>
          <a:pPr rtl="0"/>
          <a:endParaRPr lang="en-US" noProof="0" dirty="0"/>
        </a:p>
      </dgm:t>
    </dgm:pt>
    <dgm:pt modelId="{40C64BFB-BB6D-4785-94A9-1A0D352CD821}">
      <dgm:prSet custT="1"/>
      <dgm:spPr/>
      <dgm:t>
        <a:bodyPr rtlCol="0"/>
        <a:lstStyle/>
        <a:p>
          <a:pPr rtl="0"/>
          <a:r>
            <a:rPr lang="tr" sz="2000" noProof="0" dirty="0">
              <a:solidFill>
                <a:schemeClr val="tx1"/>
              </a:solidFill>
              <a:latin typeface="Franklin Gothic Medium" pitchFamily="34" charset="0"/>
            </a:rPr>
            <a:t>1917</a:t>
          </a:r>
        </a:p>
      </dgm:t>
    </dgm:pt>
    <dgm:pt modelId="{CB8396A8-0977-4BD8-9635-31F689F140F0}" type="parTrans" cxnId="{AB972708-C27B-4B6E-8169-16BC1E7DFE0B}">
      <dgm:prSet/>
      <dgm:spPr/>
      <dgm:t>
        <a:bodyPr rtlCol="0"/>
        <a:lstStyle/>
        <a:p>
          <a:pPr rtl="0"/>
          <a:endParaRPr lang="en-US" noProof="0" dirty="0"/>
        </a:p>
      </dgm:t>
    </dgm:pt>
    <dgm:pt modelId="{7DD20693-36DC-4A5F-85A1-DE4DD4C4F473}" type="sibTrans" cxnId="{AB972708-C27B-4B6E-8169-16BC1E7DFE0B}">
      <dgm:prSet/>
      <dgm:spPr/>
      <dgm:t>
        <a:bodyPr rtlCol="0"/>
        <a:lstStyle/>
        <a:p>
          <a:pPr rtl="0"/>
          <a:endParaRPr lang="en-US" noProof="0" dirty="0"/>
        </a:p>
      </dgm:t>
    </dgm:pt>
    <dgm:pt modelId="{23B12B39-4EC6-48CD-8342-86B433559E05}">
      <dgm:prSet custT="1"/>
      <dgm:spPr/>
      <dgm:t>
        <a:bodyPr rtlCol="0"/>
        <a:lstStyle/>
        <a:p>
          <a:pPr rtl="0"/>
          <a:r>
            <a:rPr lang="en-US" sz="1400" noProof="0" dirty="0">
              <a:latin typeface="Franklin Gothic Medium" pitchFamily="34" charset="0"/>
            </a:rPr>
            <a:t>On 09 December 1917, the City of Jerusalem fell into the hands of the British and became the British mandate and became the capital of Palestine</a:t>
          </a:r>
          <a:r>
            <a:rPr lang="en-US" sz="1100" noProof="0" dirty="0"/>
            <a:t>.</a:t>
          </a:r>
          <a:endParaRPr lang="tr" sz="1100" noProof="0" dirty="0"/>
        </a:p>
      </dgm:t>
    </dgm:pt>
    <dgm:pt modelId="{97EEE26A-7613-48FB-B988-54C9A0E17640}" type="parTrans" cxnId="{031F5EE6-536F-4EC8-A5BA-33E6FA248CD3}">
      <dgm:prSet/>
      <dgm:spPr/>
      <dgm:t>
        <a:bodyPr rtlCol="0"/>
        <a:lstStyle/>
        <a:p>
          <a:pPr rtl="0"/>
          <a:endParaRPr lang="en-US" noProof="0" dirty="0"/>
        </a:p>
      </dgm:t>
    </dgm:pt>
    <dgm:pt modelId="{02A4951B-B606-4127-B2DB-BF69F82655CB}" type="sibTrans" cxnId="{031F5EE6-536F-4EC8-A5BA-33E6FA248CD3}">
      <dgm:prSet/>
      <dgm:spPr/>
      <dgm:t>
        <a:bodyPr rtlCol="0"/>
        <a:lstStyle/>
        <a:p>
          <a:pPr rtl="0"/>
          <a:endParaRPr lang="en-US" noProof="0" dirty="0"/>
        </a:p>
      </dgm:t>
    </dgm:pt>
    <dgm:pt modelId="{7AE4D198-9DAE-4345-BDFE-6195C436FB8E}">
      <dgm:prSet custT="1"/>
      <dgm:spPr/>
      <dgm:t>
        <a:bodyPr/>
        <a:lstStyle/>
        <a:p>
          <a:pPr rtl="0"/>
          <a:r>
            <a:rPr lang="tr" sz="2000" noProof="0" dirty="0">
              <a:latin typeface="Franklin Gothic Medium" pitchFamily="34" charset="0"/>
            </a:rPr>
            <a:t>Al-Quds was conqured by Saladin Ayyubi ,so he is known the conqueror of Al-Quds</a:t>
          </a:r>
          <a:r>
            <a:rPr lang="tr" sz="1100" noProof="0" dirty="0"/>
            <a:t>.</a:t>
          </a:r>
        </a:p>
      </dgm:t>
    </dgm:pt>
    <dgm:pt modelId="{E52BE8A1-F1F8-448F-91C3-318DD96FF143}">
      <dgm:prSet custT="1"/>
      <dgm:spPr/>
      <dgm:t>
        <a:bodyPr/>
        <a:lstStyle/>
        <a:p>
          <a:pPr rtl="0"/>
          <a:r>
            <a:rPr lang="tr" sz="2000" noProof="0" dirty="0">
              <a:solidFill>
                <a:schemeClr val="tx1"/>
              </a:solidFill>
              <a:latin typeface="Franklin Gothic Medium" pitchFamily="34" charset="0"/>
            </a:rPr>
            <a:t>1187</a:t>
          </a:r>
        </a:p>
      </dgm:t>
    </dgm:pt>
    <dgm:pt modelId="{C30DE328-725B-4943-8ED3-F159E613462D}" type="sibTrans" cxnId="{D3FE041C-E472-4352-8148-EA75B043106C}">
      <dgm:prSet/>
      <dgm:spPr/>
      <dgm:t>
        <a:bodyPr rtlCol="0"/>
        <a:lstStyle/>
        <a:p>
          <a:pPr rtl="0"/>
          <a:endParaRPr lang="en-US" noProof="0" dirty="0"/>
        </a:p>
      </dgm:t>
    </dgm:pt>
    <dgm:pt modelId="{D0D116B7-7747-479B-9D74-B513864CD302}" type="parTrans" cxnId="{D3FE041C-E472-4352-8148-EA75B043106C}">
      <dgm:prSet/>
      <dgm:spPr/>
      <dgm:t>
        <a:bodyPr rtlCol="0"/>
        <a:lstStyle/>
        <a:p>
          <a:pPr rtl="0"/>
          <a:endParaRPr lang="en-US" noProof="0" dirty="0"/>
        </a:p>
      </dgm:t>
    </dgm:pt>
    <dgm:pt modelId="{E4269B33-898F-4057-9C7B-6FD9D7123A3D}" type="sibTrans" cxnId="{25D03FB3-4EB1-49FE-BDEA-9397F3FB9186}">
      <dgm:prSet/>
      <dgm:spPr/>
      <dgm:t>
        <a:bodyPr rtlCol="0"/>
        <a:lstStyle/>
        <a:p>
          <a:pPr rtl="0"/>
          <a:endParaRPr lang="en-US" noProof="0" dirty="0"/>
        </a:p>
      </dgm:t>
    </dgm:pt>
    <dgm:pt modelId="{06024587-790C-4BA3-A3A8-29FFB785FBA8}" type="parTrans" cxnId="{25D03FB3-4EB1-49FE-BDEA-9397F3FB9186}">
      <dgm:prSet/>
      <dgm:spPr/>
      <dgm:t>
        <a:bodyPr rtlCol="0"/>
        <a:lstStyle/>
        <a:p>
          <a:pPr rtl="0"/>
          <a:endParaRPr lang="en-US" noProof="0" dirty="0"/>
        </a:p>
      </dgm:t>
    </dgm:pt>
    <dgm:pt modelId="{3BA82114-8F9E-4377-BA62-33DCE0B8D98F}">
      <dgm:prSet custT="1"/>
      <dgm:spPr/>
      <dgm:t>
        <a:bodyPr rtlCol="0"/>
        <a:lstStyle/>
        <a:p>
          <a:pPr rtl="0"/>
          <a:r>
            <a:rPr lang="tr" sz="2000" noProof="0" dirty="0">
              <a:solidFill>
                <a:schemeClr val="tx1"/>
              </a:solidFill>
              <a:latin typeface="Franklin Gothic Medium" pitchFamily="34" charset="0"/>
            </a:rPr>
            <a:t>1099</a:t>
          </a:r>
        </a:p>
      </dgm:t>
    </dgm:pt>
    <dgm:pt modelId="{44DF9787-8079-4857-8099-0C032DF73D59}" type="sibTrans" cxnId="{8F578D80-FC33-4A70-86B1-5A96F9A39D06}">
      <dgm:prSet/>
      <dgm:spPr/>
      <dgm:t>
        <a:bodyPr rtlCol="0"/>
        <a:lstStyle/>
        <a:p>
          <a:pPr rtl="0"/>
          <a:endParaRPr lang="en-US" noProof="0" dirty="0"/>
        </a:p>
      </dgm:t>
    </dgm:pt>
    <dgm:pt modelId="{33AA2A99-D34B-4A46-8680-9161C8EA8BAA}" type="parTrans" cxnId="{8F578D80-FC33-4A70-86B1-5A96F9A39D06}">
      <dgm:prSet/>
      <dgm:spPr/>
      <dgm:t>
        <a:bodyPr rtlCol="0"/>
        <a:lstStyle/>
        <a:p>
          <a:pPr rtl="0"/>
          <a:endParaRPr lang="en-US" noProof="0" dirty="0"/>
        </a:p>
      </dgm:t>
    </dgm:pt>
    <dgm:pt modelId="{1BD5C8B2-719D-4A9B-BAB5-E468758CBBB2}">
      <dgm:prSet custT="1"/>
      <dgm:spPr/>
      <dgm:t>
        <a:bodyPr rtlCol="0"/>
        <a:lstStyle/>
        <a:p>
          <a:pPr rtl="0"/>
          <a:r>
            <a:rPr lang="tr" sz="2000" noProof="0" dirty="0">
              <a:latin typeface="Franklin Gothic Medium" pitchFamily="34" charset="0"/>
            </a:rPr>
            <a:t>The crusader army invaded Al-Quds</a:t>
          </a:r>
          <a:r>
            <a:rPr lang="tr" sz="1100" noProof="0" dirty="0"/>
            <a:t>.</a:t>
          </a:r>
        </a:p>
      </dgm:t>
    </dgm:pt>
    <dgm:pt modelId="{A2829CDA-00F5-4735-933D-FEA573E49E97}" type="sibTrans" cxnId="{92974222-F1AB-45D4-80D2-2168EF0EC118}">
      <dgm:prSet/>
      <dgm:spPr/>
      <dgm:t>
        <a:bodyPr rtlCol="0"/>
        <a:lstStyle/>
        <a:p>
          <a:pPr rtl="0"/>
          <a:endParaRPr lang="en-US" noProof="0" dirty="0"/>
        </a:p>
      </dgm:t>
    </dgm:pt>
    <dgm:pt modelId="{FDEF5993-0EF6-47D3-A927-F4A1BAC36B55}" type="parTrans" cxnId="{92974222-F1AB-45D4-80D2-2168EF0EC118}">
      <dgm:prSet/>
      <dgm:spPr/>
      <dgm:t>
        <a:bodyPr rtlCol="0"/>
        <a:lstStyle/>
        <a:p>
          <a:pPr rtl="0"/>
          <a:endParaRPr lang="en-US" noProof="0" dirty="0"/>
        </a:p>
      </dgm:t>
    </dgm:pt>
    <dgm:pt modelId="{E364E851-BF22-4F9E-B2A1-FF43A56191BF}" type="pres">
      <dgm:prSet presAssocID="{8F425EA4-0FA9-4863-95C3-1F1583DA647D}" presName="Name0" presStyleCnt="0">
        <dgm:presLayoutVars>
          <dgm:chMax/>
          <dgm:chPref/>
          <dgm:animLvl val="lvl"/>
        </dgm:presLayoutVars>
      </dgm:prSet>
      <dgm:spPr/>
    </dgm:pt>
    <dgm:pt modelId="{7DB16D52-F06B-474A-954F-365A162DACDE}" type="pres">
      <dgm:prSet presAssocID="{04824BE9-7EB9-4D60-A923-831A54688A00}" presName="composite" presStyleCnt="0"/>
      <dgm:spPr/>
    </dgm:pt>
    <dgm:pt modelId="{5C18EEFA-291E-4A7C-A68E-CC7E9B6B1AE1}" type="pres">
      <dgm:prSet presAssocID="{04824BE9-7EB9-4D60-A923-831A54688A00}" presName="Parent1" presStyleLbl="alignNode1" presStyleIdx="0" presStyleCnt="5" custLinFactNeighborX="-5316" custLinFactNeighborY="2791">
        <dgm:presLayoutVars>
          <dgm:chMax val="1"/>
          <dgm:chPref val="1"/>
          <dgm:bulletEnabled val="1"/>
        </dgm:presLayoutVars>
      </dgm:prSet>
      <dgm:spPr/>
    </dgm:pt>
    <dgm:pt modelId="{64FD059F-75BD-4C77-A614-674F56278444}" type="pres">
      <dgm:prSet presAssocID="{04824BE9-7EB9-4D60-A923-831A54688A00}" presName="Childtext1" presStyleLbl="revTx" presStyleIdx="0" presStyleCnt="5">
        <dgm:presLayoutVars>
          <dgm:chMax val="0"/>
          <dgm:chPref val="0"/>
          <dgm:bulletEnabled/>
        </dgm:presLayoutVars>
      </dgm:prSet>
      <dgm:spPr/>
    </dgm:pt>
    <dgm:pt modelId="{7DDCEA5E-661F-44C8-87F1-54566FC89C36}" type="pres">
      <dgm:prSet presAssocID="{04824BE9-7EB9-4D60-A923-831A54688A00}"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187069CC-1F84-4379-A99A-6EA4134275D5}" type="pres">
      <dgm:prSet presAssocID="{04824BE9-7EB9-4D60-A923-831A54688A00}" presName="ConnectLineEnd" presStyleLbl="node1" presStyleIdx="0" presStyleCnt="5"/>
      <dgm:spPr/>
    </dgm:pt>
    <dgm:pt modelId="{5254AC4B-9F99-4B50-8235-2D249A5F81FC}" type="pres">
      <dgm:prSet presAssocID="{04824BE9-7EB9-4D60-A923-831A54688A00}" presName="EmptyPane" presStyleCnt="0"/>
      <dgm:spPr/>
    </dgm:pt>
    <dgm:pt modelId="{55AD9539-5D8D-4E6C-AF5D-120888DD0ED6}" type="pres">
      <dgm:prSet presAssocID="{82050E97-EB25-4E05-AA90-0893206E745D}" presName="spaceBetweenRectangles" presStyleLbl="fgAcc1" presStyleIdx="0" presStyleCnt="4"/>
      <dgm:spPr/>
    </dgm:pt>
    <dgm:pt modelId="{7D16FE57-1507-404C-8051-8832D78A279B}" type="pres">
      <dgm:prSet presAssocID="{3BA82114-8F9E-4377-BA62-33DCE0B8D98F}" presName="composite" presStyleCnt="0"/>
      <dgm:spPr/>
    </dgm:pt>
    <dgm:pt modelId="{5854D360-D2F8-42ED-B023-9602CB8C755E}" type="pres">
      <dgm:prSet presAssocID="{3BA82114-8F9E-4377-BA62-33DCE0B8D98F}" presName="Parent1" presStyleLbl="alignNode1" presStyleIdx="1" presStyleCnt="5">
        <dgm:presLayoutVars>
          <dgm:chMax val="1"/>
          <dgm:chPref val="1"/>
          <dgm:bulletEnabled val="1"/>
        </dgm:presLayoutVars>
      </dgm:prSet>
      <dgm:spPr/>
    </dgm:pt>
    <dgm:pt modelId="{F4D7A4B8-FD1E-49FE-ADF0-B8B49099D99B}" type="pres">
      <dgm:prSet presAssocID="{3BA82114-8F9E-4377-BA62-33DCE0B8D98F}" presName="Childtext1" presStyleLbl="revTx" presStyleIdx="1" presStyleCnt="5">
        <dgm:presLayoutVars>
          <dgm:chMax val="0"/>
          <dgm:chPref val="0"/>
          <dgm:bulletEnabled/>
        </dgm:presLayoutVars>
      </dgm:prSet>
      <dgm:spPr/>
    </dgm:pt>
    <dgm:pt modelId="{2D941BF4-A0A4-46FD-AAC1-40A8388CBD19}" type="pres">
      <dgm:prSet presAssocID="{3BA82114-8F9E-4377-BA62-33DCE0B8D98F}"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FEA1EF3D-C5D4-4278-A545-0FC4FC506A34}" type="pres">
      <dgm:prSet presAssocID="{3BA82114-8F9E-4377-BA62-33DCE0B8D98F}" presName="ConnectLineEnd" presStyleLbl="node1" presStyleIdx="1" presStyleCnt="5"/>
      <dgm:spPr/>
    </dgm:pt>
    <dgm:pt modelId="{B9085F31-AE42-4579-B563-09E2EC7A1C50}" type="pres">
      <dgm:prSet presAssocID="{3BA82114-8F9E-4377-BA62-33DCE0B8D98F}" presName="EmptyPane" presStyleCnt="0"/>
      <dgm:spPr/>
    </dgm:pt>
    <dgm:pt modelId="{9503A872-7BC5-4A97-B876-C4FDBC8CC820}" type="pres">
      <dgm:prSet presAssocID="{44DF9787-8079-4857-8099-0C032DF73D59}" presName="spaceBetweenRectangles" presStyleLbl="fgAcc1" presStyleIdx="1" presStyleCnt="4"/>
      <dgm:spPr>
        <a:blipFill rotWithShape="0">
          <a:blip xmlns:r="http://schemas.openxmlformats.org/officeDocument/2006/relationships" r:embed="rId1"/>
          <a:stretch>
            <a:fillRect/>
          </a:stretch>
        </a:blipFill>
      </dgm:spPr>
    </dgm:pt>
    <dgm:pt modelId="{E4F9DBCB-DBBD-4F2A-BC22-3A11165F3E16}" type="pres">
      <dgm:prSet presAssocID="{E52BE8A1-F1F8-448F-91C3-318DD96FF143}" presName="composite" presStyleCnt="0"/>
      <dgm:spPr/>
    </dgm:pt>
    <dgm:pt modelId="{C61D472C-B7F8-45E0-B706-6D8C2E4E08AB}" type="pres">
      <dgm:prSet presAssocID="{E52BE8A1-F1F8-448F-91C3-318DD96FF143}" presName="Parent1" presStyleLbl="alignNode1" presStyleIdx="2" presStyleCnt="5" custScaleX="119688" custScaleY="124893" custLinFactNeighborY="44166">
        <dgm:presLayoutVars>
          <dgm:chMax val="1"/>
          <dgm:chPref val="1"/>
          <dgm:bulletEnabled val="1"/>
        </dgm:presLayoutVars>
      </dgm:prSet>
      <dgm:spPr/>
    </dgm:pt>
    <dgm:pt modelId="{03B57377-53AB-463A-A4A7-C29E1AF0FFBE}" type="pres">
      <dgm:prSet presAssocID="{E52BE8A1-F1F8-448F-91C3-318DD96FF143}" presName="Childtext1" presStyleLbl="revTx" presStyleIdx="2" presStyleCnt="5">
        <dgm:presLayoutVars>
          <dgm:chMax val="0"/>
          <dgm:chPref val="0"/>
          <dgm:bulletEnabled/>
        </dgm:presLayoutVars>
      </dgm:prSet>
      <dgm:spPr/>
    </dgm:pt>
    <dgm:pt modelId="{729E56DF-2A5B-41DC-87AD-B153470AB98D}" type="pres">
      <dgm:prSet presAssocID="{E52BE8A1-F1F8-448F-91C3-318DD96FF14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92013FAB-F884-45DB-96FF-6EA8C4390967}" type="pres">
      <dgm:prSet presAssocID="{E52BE8A1-F1F8-448F-91C3-318DD96FF143}" presName="ConnectLineEnd" presStyleLbl="node1" presStyleIdx="2" presStyleCnt="5"/>
      <dgm:spPr/>
    </dgm:pt>
    <dgm:pt modelId="{C07FBBB7-DA18-40F6-A2B1-2801F7B3A5E5}" type="pres">
      <dgm:prSet presAssocID="{E52BE8A1-F1F8-448F-91C3-318DD96FF143}" presName="EmptyPane" presStyleCnt="0"/>
      <dgm:spPr/>
    </dgm:pt>
    <dgm:pt modelId="{02A4A300-F6A0-4682-9F86-F5510B773AA5}" type="pres">
      <dgm:prSet presAssocID="{C30DE328-725B-4943-8ED3-F159E613462D}" presName="spaceBetweenRectangles" presStyleLbl="fgAcc1" presStyleIdx="2" presStyleCnt="4"/>
      <dgm:spPr/>
    </dgm:pt>
    <dgm:pt modelId="{0A3383BE-81D8-497D-B7EB-D7383E692980}" type="pres">
      <dgm:prSet presAssocID="{0EC7F129-FBEE-41F7-973F-FB36E9042B15}" presName="composite" presStyleCnt="0"/>
      <dgm:spPr/>
    </dgm:pt>
    <dgm:pt modelId="{F2C7FECE-7794-4225-A78E-6C159942A590}" type="pres">
      <dgm:prSet presAssocID="{0EC7F129-FBEE-41F7-973F-FB36E9042B15}" presName="Parent1" presStyleLbl="alignNode1" presStyleIdx="3" presStyleCnt="5">
        <dgm:presLayoutVars>
          <dgm:chMax val="1"/>
          <dgm:chPref val="1"/>
          <dgm:bulletEnabled val="1"/>
        </dgm:presLayoutVars>
      </dgm:prSet>
      <dgm:spPr/>
    </dgm:pt>
    <dgm:pt modelId="{8449CEE9-17DC-49C4-A051-6C65B8B7BE04}" type="pres">
      <dgm:prSet presAssocID="{0EC7F129-FBEE-41F7-973F-FB36E9042B15}" presName="Childtext1" presStyleLbl="revTx" presStyleIdx="3" presStyleCnt="5">
        <dgm:presLayoutVars>
          <dgm:chMax val="0"/>
          <dgm:chPref val="0"/>
          <dgm:bulletEnabled/>
        </dgm:presLayoutVars>
      </dgm:prSet>
      <dgm:spPr/>
    </dgm:pt>
    <dgm:pt modelId="{1B15BCF0-B43E-4423-9E9C-DE9C972D7AF2}" type="pres">
      <dgm:prSet presAssocID="{0EC7F129-FBEE-41F7-973F-FB36E9042B15}"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443BC17D-024A-452D-B200-E779784A5DBE}" type="pres">
      <dgm:prSet presAssocID="{0EC7F129-FBEE-41F7-973F-FB36E9042B15}" presName="ConnectLineEnd" presStyleLbl="node1" presStyleIdx="3" presStyleCnt="5"/>
      <dgm:spPr/>
    </dgm:pt>
    <dgm:pt modelId="{DDEDCD6B-AA1E-413B-A8F0-5DA95B655286}" type="pres">
      <dgm:prSet presAssocID="{0EC7F129-FBEE-41F7-973F-FB36E9042B15}" presName="EmptyPane" presStyleCnt="0"/>
      <dgm:spPr/>
    </dgm:pt>
    <dgm:pt modelId="{09AA8396-2389-4FA2-B3E0-2B6C8F055DB7}" type="pres">
      <dgm:prSet presAssocID="{36483FF5-BE1E-4027-9DD4-788569780979}" presName="spaceBetweenRectangles" presStyleLbl="fgAcc1" presStyleIdx="3" presStyleCnt="4"/>
      <dgm:spPr/>
    </dgm:pt>
    <dgm:pt modelId="{2A458536-9858-4F33-8A15-D48C42CEFBAF}" type="pres">
      <dgm:prSet presAssocID="{40C64BFB-BB6D-4785-94A9-1A0D352CD821}" presName="composite" presStyleCnt="0"/>
      <dgm:spPr/>
    </dgm:pt>
    <dgm:pt modelId="{07B84850-C150-47B1-88A7-88FA69B967E0}" type="pres">
      <dgm:prSet presAssocID="{40C64BFB-BB6D-4785-94A9-1A0D352CD821}" presName="Parent1" presStyleLbl="alignNode1" presStyleIdx="4" presStyleCnt="5">
        <dgm:presLayoutVars>
          <dgm:chMax val="1"/>
          <dgm:chPref val="1"/>
          <dgm:bulletEnabled val="1"/>
        </dgm:presLayoutVars>
      </dgm:prSet>
      <dgm:spPr/>
    </dgm:pt>
    <dgm:pt modelId="{C7F0F4BC-EBF7-4ADF-A9F6-FD8DA9543CA0}" type="pres">
      <dgm:prSet presAssocID="{40C64BFB-BB6D-4785-94A9-1A0D352CD821}" presName="Childtext1" presStyleLbl="revTx" presStyleIdx="4" presStyleCnt="5">
        <dgm:presLayoutVars>
          <dgm:chMax val="0"/>
          <dgm:chPref val="0"/>
          <dgm:bulletEnabled/>
        </dgm:presLayoutVars>
      </dgm:prSet>
      <dgm:spPr/>
    </dgm:pt>
    <dgm:pt modelId="{F830329A-90B8-42A1-B732-4F46E7433A9A}" type="pres">
      <dgm:prSet presAssocID="{40C64BFB-BB6D-4785-94A9-1A0D352CD821}"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AFA1F98E-7014-4882-A2D3-22D977DB5FA5}" type="pres">
      <dgm:prSet presAssocID="{40C64BFB-BB6D-4785-94A9-1A0D352CD821}" presName="ConnectLineEnd" presStyleLbl="node1" presStyleIdx="4" presStyleCnt="5"/>
      <dgm:spPr/>
    </dgm:pt>
    <dgm:pt modelId="{E3D1C5EF-5004-4C48-AB79-472CCEBD68A1}" type="pres">
      <dgm:prSet presAssocID="{40C64BFB-BB6D-4785-94A9-1A0D352CD821}" presName="EmptyPane" presStyleCnt="0"/>
      <dgm:spPr/>
    </dgm:pt>
  </dgm:ptLst>
  <dgm:cxnLst>
    <dgm:cxn modelId="{AB972708-C27B-4B6E-8169-16BC1E7DFE0B}" srcId="{8F425EA4-0FA9-4863-95C3-1F1583DA647D}" destId="{40C64BFB-BB6D-4785-94A9-1A0D352CD821}" srcOrd="4" destOrd="0" parTransId="{CB8396A8-0977-4BD8-9635-31F689F140F0}" sibTransId="{7DD20693-36DC-4A5F-85A1-DE4DD4C4F473}"/>
    <dgm:cxn modelId="{AC1D8E09-D443-43D1-805F-FD2332DC2521}" type="presOf" srcId="{40C64BFB-BB6D-4785-94A9-1A0D352CD821}" destId="{07B84850-C150-47B1-88A7-88FA69B967E0}" srcOrd="0" destOrd="0" presId="urn:microsoft.com/office/officeart/2016/7/layout/HexagonTimeline"/>
    <dgm:cxn modelId="{62E7290E-94F1-4A07-BE9A-2E458065FDBC}" type="presOf" srcId="{0EC7F129-FBEE-41F7-973F-FB36E9042B15}" destId="{F2C7FECE-7794-4225-A78E-6C159942A590}" srcOrd="0" destOrd="0" presId="urn:microsoft.com/office/officeart/2016/7/layout/HexagonTimeline"/>
    <dgm:cxn modelId="{D3FE041C-E472-4352-8148-EA75B043106C}" srcId="{8F425EA4-0FA9-4863-95C3-1F1583DA647D}" destId="{E52BE8A1-F1F8-448F-91C3-318DD96FF143}" srcOrd="2" destOrd="0" parTransId="{D0D116B7-7747-479B-9D74-B513864CD302}" sibTransId="{C30DE328-725B-4943-8ED3-F159E613462D}"/>
    <dgm:cxn modelId="{92974222-F1AB-45D4-80D2-2168EF0EC118}" srcId="{3BA82114-8F9E-4377-BA62-33DCE0B8D98F}" destId="{1BD5C8B2-719D-4A9B-BAB5-E468758CBBB2}" srcOrd="0" destOrd="0" parTransId="{FDEF5993-0EF6-47D3-A927-F4A1BAC36B55}" sibTransId="{A2829CDA-00F5-4735-933D-FEA573E49E97}"/>
    <dgm:cxn modelId="{CC679632-7586-49DE-A029-70687E4D0477}" type="presOf" srcId="{8514A0AB-6D40-440F-BC32-08D2F16CFF4D}" destId="{64FD059F-75BD-4C77-A614-674F56278444}" srcOrd="0" destOrd="0" presId="urn:microsoft.com/office/officeart/2016/7/layout/HexagonTimeline"/>
    <dgm:cxn modelId="{8310D335-84D1-48FC-8B0E-9BFE0B52F78C}" type="presOf" srcId="{E52BE8A1-F1F8-448F-91C3-318DD96FF143}" destId="{C61D472C-B7F8-45E0-B706-6D8C2E4E08AB}" srcOrd="0" destOrd="0" presId="urn:microsoft.com/office/officeart/2016/7/layout/HexagonTimeline"/>
    <dgm:cxn modelId="{F5FFA937-74EC-4583-9A24-695EF69B7EC0}" srcId="{8F425EA4-0FA9-4863-95C3-1F1583DA647D}" destId="{0EC7F129-FBEE-41F7-973F-FB36E9042B15}" srcOrd="3" destOrd="0" parTransId="{384C1090-EA9E-4FF9-B477-4CD6DEDBF803}" sibTransId="{36483FF5-BE1E-4027-9DD4-788569780979}"/>
    <dgm:cxn modelId="{48452138-66C7-4EB0-A00B-2AF5C18D511A}" srcId="{8F425EA4-0FA9-4863-95C3-1F1583DA647D}" destId="{04824BE9-7EB9-4D60-A923-831A54688A00}" srcOrd="0" destOrd="0" parTransId="{865BC876-4901-4EE5-978C-F3D2EF27B880}" sibTransId="{82050E97-EB25-4E05-AA90-0893206E745D}"/>
    <dgm:cxn modelId="{F469653C-9F76-4332-ABA9-FB18245D7646}" type="presOf" srcId="{04824BE9-7EB9-4D60-A923-831A54688A00}" destId="{5C18EEFA-291E-4A7C-A68E-CC7E9B6B1AE1}" srcOrd="0" destOrd="0" presId="urn:microsoft.com/office/officeart/2016/7/layout/HexagonTimeline"/>
    <dgm:cxn modelId="{B443115F-4E44-4329-A0B0-527D26C2130A}" type="presOf" srcId="{3BA82114-8F9E-4377-BA62-33DCE0B8D98F}" destId="{5854D360-D2F8-42ED-B023-9602CB8C755E}" srcOrd="0" destOrd="0" presId="urn:microsoft.com/office/officeart/2016/7/layout/HexagonTimeline"/>
    <dgm:cxn modelId="{7B2AA864-51DE-4F55-AE8A-D0D320EB9BC8}" type="presOf" srcId="{8F425EA4-0FA9-4863-95C3-1F1583DA647D}" destId="{E364E851-BF22-4F9E-B2A1-FF43A56191BF}" srcOrd="0" destOrd="0" presId="urn:microsoft.com/office/officeart/2016/7/layout/HexagonTimeline"/>
    <dgm:cxn modelId="{9ACD7B72-B1CF-4BAE-97E1-77C10A3F1958}" type="presOf" srcId="{7AE4D198-9DAE-4345-BDFE-6195C436FB8E}" destId="{03B57377-53AB-463A-A4A7-C29E1AF0FFBE}" srcOrd="0" destOrd="0" presId="urn:microsoft.com/office/officeart/2016/7/layout/HexagonTimeline"/>
    <dgm:cxn modelId="{04B56A75-6CCA-4122-A565-E85464EC1651}" type="presOf" srcId="{23B12B39-4EC6-48CD-8342-86B433559E05}" destId="{C7F0F4BC-EBF7-4ADF-A9F6-FD8DA9543CA0}" srcOrd="0" destOrd="0" presId="urn:microsoft.com/office/officeart/2016/7/layout/HexagonTimeline"/>
    <dgm:cxn modelId="{8F578D80-FC33-4A70-86B1-5A96F9A39D06}" srcId="{8F425EA4-0FA9-4863-95C3-1F1583DA647D}" destId="{3BA82114-8F9E-4377-BA62-33DCE0B8D98F}" srcOrd="1" destOrd="0" parTransId="{33AA2A99-D34B-4A46-8680-9161C8EA8BAA}" sibTransId="{44DF9787-8079-4857-8099-0C032DF73D59}"/>
    <dgm:cxn modelId="{25D03FB3-4EB1-49FE-BDEA-9397F3FB9186}" srcId="{E52BE8A1-F1F8-448F-91C3-318DD96FF143}" destId="{7AE4D198-9DAE-4345-BDFE-6195C436FB8E}" srcOrd="0" destOrd="0" parTransId="{06024587-790C-4BA3-A3A8-29FFB785FBA8}" sibTransId="{E4269B33-898F-4057-9C7B-6FD9D7123A3D}"/>
    <dgm:cxn modelId="{9CB988C8-EE23-4CFC-9107-98D114873318}" srcId="{0EC7F129-FBEE-41F7-973F-FB36E9042B15}" destId="{FD5B69B4-DA22-4999-96BE-329BBE1A9CB9}" srcOrd="0" destOrd="0" parTransId="{52FCD964-7AF0-4BCA-B26E-5AB157A27B7B}" sibTransId="{0DB6A175-3261-4CA0-96EB-C3F6B9789EDC}"/>
    <dgm:cxn modelId="{2CC32FDE-8D8F-4398-9008-09312881A46E}" type="presOf" srcId="{FD5B69B4-DA22-4999-96BE-329BBE1A9CB9}" destId="{8449CEE9-17DC-49C4-A051-6C65B8B7BE04}" srcOrd="0" destOrd="0" presId="urn:microsoft.com/office/officeart/2016/7/layout/HexagonTimeline"/>
    <dgm:cxn modelId="{031F5EE6-536F-4EC8-A5BA-33E6FA248CD3}" srcId="{40C64BFB-BB6D-4785-94A9-1A0D352CD821}" destId="{23B12B39-4EC6-48CD-8342-86B433559E05}" srcOrd="0" destOrd="0" parTransId="{97EEE26A-7613-48FB-B988-54C9A0E17640}" sibTransId="{02A4951B-B606-4127-B2DB-BF69F82655CB}"/>
    <dgm:cxn modelId="{E4290CF1-F7B4-4011-AF4E-51F168AF0071}" srcId="{04824BE9-7EB9-4D60-A923-831A54688A00}" destId="{8514A0AB-6D40-440F-BC32-08D2F16CFF4D}" srcOrd="0" destOrd="0" parTransId="{A7F567D4-1435-43A2-BB9C-C9A7DA66A7D9}" sibTransId="{2CAC6E7E-BFF3-4E0B-9BDD-BF150B36C84C}"/>
    <dgm:cxn modelId="{A54542F5-C0E0-47EE-8625-BA7F1328812D}" type="presOf" srcId="{1BD5C8B2-719D-4A9B-BAB5-E468758CBBB2}" destId="{F4D7A4B8-FD1E-49FE-ADF0-B8B49099D99B}" srcOrd="0" destOrd="0" presId="urn:microsoft.com/office/officeart/2016/7/layout/HexagonTimeline"/>
    <dgm:cxn modelId="{93028A81-50F7-4B60-B3C7-B15261751B5C}" type="presParOf" srcId="{E364E851-BF22-4F9E-B2A1-FF43A56191BF}" destId="{7DB16D52-F06B-474A-954F-365A162DACDE}" srcOrd="0" destOrd="0" presId="urn:microsoft.com/office/officeart/2016/7/layout/HexagonTimeline"/>
    <dgm:cxn modelId="{08A41394-AEED-46D3-AB51-F54808016DF8}" type="presParOf" srcId="{7DB16D52-F06B-474A-954F-365A162DACDE}" destId="{5C18EEFA-291E-4A7C-A68E-CC7E9B6B1AE1}" srcOrd="0" destOrd="0" presId="urn:microsoft.com/office/officeart/2016/7/layout/HexagonTimeline"/>
    <dgm:cxn modelId="{074022A4-5849-4576-96EF-D6FB27385E6E}" type="presParOf" srcId="{7DB16D52-F06B-474A-954F-365A162DACDE}" destId="{64FD059F-75BD-4C77-A614-674F56278444}" srcOrd="1" destOrd="0" presId="urn:microsoft.com/office/officeart/2016/7/layout/HexagonTimeline"/>
    <dgm:cxn modelId="{AE076B5F-57EB-4268-B0F7-5E417356F117}" type="presParOf" srcId="{7DB16D52-F06B-474A-954F-365A162DACDE}" destId="{7DDCEA5E-661F-44C8-87F1-54566FC89C36}" srcOrd="2" destOrd="0" presId="urn:microsoft.com/office/officeart/2016/7/layout/HexagonTimeline"/>
    <dgm:cxn modelId="{661C21E6-484E-4BD0-BA3D-E33CABFBB263}" type="presParOf" srcId="{7DB16D52-F06B-474A-954F-365A162DACDE}" destId="{187069CC-1F84-4379-A99A-6EA4134275D5}" srcOrd="3" destOrd="0" presId="urn:microsoft.com/office/officeart/2016/7/layout/HexagonTimeline"/>
    <dgm:cxn modelId="{0D48331B-859F-4862-B555-D9A49C9CFFAC}" type="presParOf" srcId="{7DB16D52-F06B-474A-954F-365A162DACDE}" destId="{5254AC4B-9F99-4B50-8235-2D249A5F81FC}" srcOrd="4" destOrd="0" presId="urn:microsoft.com/office/officeart/2016/7/layout/HexagonTimeline"/>
    <dgm:cxn modelId="{724E09E7-5629-4604-ACD2-B60996056F38}" type="presParOf" srcId="{E364E851-BF22-4F9E-B2A1-FF43A56191BF}" destId="{55AD9539-5D8D-4E6C-AF5D-120888DD0ED6}" srcOrd="1" destOrd="0" presId="urn:microsoft.com/office/officeart/2016/7/layout/HexagonTimeline"/>
    <dgm:cxn modelId="{0C2E650A-EDD0-41C3-B866-BAD07AF3355D}" type="presParOf" srcId="{E364E851-BF22-4F9E-B2A1-FF43A56191BF}" destId="{7D16FE57-1507-404C-8051-8832D78A279B}" srcOrd="2" destOrd="0" presId="urn:microsoft.com/office/officeart/2016/7/layout/HexagonTimeline"/>
    <dgm:cxn modelId="{E39F89EC-4264-4CCA-9618-FC7DC56B8C7C}" type="presParOf" srcId="{7D16FE57-1507-404C-8051-8832D78A279B}" destId="{5854D360-D2F8-42ED-B023-9602CB8C755E}" srcOrd="0" destOrd="0" presId="urn:microsoft.com/office/officeart/2016/7/layout/HexagonTimeline"/>
    <dgm:cxn modelId="{75DAFCA7-AB13-4AFC-A043-855C71924694}" type="presParOf" srcId="{7D16FE57-1507-404C-8051-8832D78A279B}" destId="{F4D7A4B8-FD1E-49FE-ADF0-B8B49099D99B}" srcOrd="1" destOrd="0" presId="urn:microsoft.com/office/officeart/2016/7/layout/HexagonTimeline"/>
    <dgm:cxn modelId="{A647A157-0A23-4C38-B3EE-A85E135EBF72}" type="presParOf" srcId="{7D16FE57-1507-404C-8051-8832D78A279B}" destId="{2D941BF4-A0A4-46FD-AAC1-40A8388CBD19}" srcOrd="2" destOrd="0" presId="urn:microsoft.com/office/officeart/2016/7/layout/HexagonTimeline"/>
    <dgm:cxn modelId="{5B2314F4-DC31-497C-9421-1013C83E903E}" type="presParOf" srcId="{7D16FE57-1507-404C-8051-8832D78A279B}" destId="{FEA1EF3D-C5D4-4278-A545-0FC4FC506A34}" srcOrd="3" destOrd="0" presId="urn:microsoft.com/office/officeart/2016/7/layout/HexagonTimeline"/>
    <dgm:cxn modelId="{0CB52EE5-2175-4213-B43B-96C79A9C7005}" type="presParOf" srcId="{7D16FE57-1507-404C-8051-8832D78A279B}" destId="{B9085F31-AE42-4579-B563-09E2EC7A1C50}" srcOrd="4" destOrd="0" presId="urn:microsoft.com/office/officeart/2016/7/layout/HexagonTimeline"/>
    <dgm:cxn modelId="{1F96536C-5D1D-4C3B-9E53-FF6C07622A2D}" type="presParOf" srcId="{E364E851-BF22-4F9E-B2A1-FF43A56191BF}" destId="{9503A872-7BC5-4A97-B876-C4FDBC8CC820}" srcOrd="3" destOrd="0" presId="urn:microsoft.com/office/officeart/2016/7/layout/HexagonTimeline"/>
    <dgm:cxn modelId="{48B602CE-AE7F-4F4E-91BA-C6625B09E373}" type="presParOf" srcId="{E364E851-BF22-4F9E-B2A1-FF43A56191BF}" destId="{E4F9DBCB-DBBD-4F2A-BC22-3A11165F3E16}" srcOrd="4" destOrd="0" presId="urn:microsoft.com/office/officeart/2016/7/layout/HexagonTimeline"/>
    <dgm:cxn modelId="{67747965-C9BF-4FD6-B828-F3B586CC716F}" type="presParOf" srcId="{E4F9DBCB-DBBD-4F2A-BC22-3A11165F3E16}" destId="{C61D472C-B7F8-45E0-B706-6D8C2E4E08AB}" srcOrd="0" destOrd="0" presId="urn:microsoft.com/office/officeart/2016/7/layout/HexagonTimeline"/>
    <dgm:cxn modelId="{55B283B7-43E9-4C32-A8E4-1B08BEF6BF2E}" type="presParOf" srcId="{E4F9DBCB-DBBD-4F2A-BC22-3A11165F3E16}" destId="{03B57377-53AB-463A-A4A7-C29E1AF0FFBE}" srcOrd="1" destOrd="0" presId="urn:microsoft.com/office/officeart/2016/7/layout/HexagonTimeline"/>
    <dgm:cxn modelId="{A30EA641-5C6A-494A-99EE-EF8A2657C0DB}" type="presParOf" srcId="{E4F9DBCB-DBBD-4F2A-BC22-3A11165F3E16}" destId="{729E56DF-2A5B-41DC-87AD-B153470AB98D}" srcOrd="2" destOrd="0" presId="urn:microsoft.com/office/officeart/2016/7/layout/HexagonTimeline"/>
    <dgm:cxn modelId="{6196C857-AE4C-481B-A240-F61E3520060E}" type="presParOf" srcId="{E4F9DBCB-DBBD-4F2A-BC22-3A11165F3E16}" destId="{92013FAB-F884-45DB-96FF-6EA8C4390967}" srcOrd="3" destOrd="0" presId="urn:microsoft.com/office/officeart/2016/7/layout/HexagonTimeline"/>
    <dgm:cxn modelId="{4FB0E865-499A-4DA3-A806-957EAA215469}" type="presParOf" srcId="{E4F9DBCB-DBBD-4F2A-BC22-3A11165F3E16}" destId="{C07FBBB7-DA18-40F6-A2B1-2801F7B3A5E5}" srcOrd="4" destOrd="0" presId="urn:microsoft.com/office/officeart/2016/7/layout/HexagonTimeline"/>
    <dgm:cxn modelId="{B7DB81C4-6CF6-441B-9A07-235A851526C4}" type="presParOf" srcId="{E364E851-BF22-4F9E-B2A1-FF43A56191BF}" destId="{02A4A300-F6A0-4682-9F86-F5510B773AA5}" srcOrd="5" destOrd="0" presId="urn:microsoft.com/office/officeart/2016/7/layout/HexagonTimeline"/>
    <dgm:cxn modelId="{0E95C411-C5A9-41D6-98A5-6329C0503C63}" type="presParOf" srcId="{E364E851-BF22-4F9E-B2A1-FF43A56191BF}" destId="{0A3383BE-81D8-497D-B7EB-D7383E692980}" srcOrd="6" destOrd="0" presId="urn:microsoft.com/office/officeart/2016/7/layout/HexagonTimeline"/>
    <dgm:cxn modelId="{C6732287-049A-4951-965F-784F7D8DBE5B}" type="presParOf" srcId="{0A3383BE-81D8-497D-B7EB-D7383E692980}" destId="{F2C7FECE-7794-4225-A78E-6C159942A590}" srcOrd="0" destOrd="0" presId="urn:microsoft.com/office/officeart/2016/7/layout/HexagonTimeline"/>
    <dgm:cxn modelId="{B1B81FEF-D6F9-4EE5-BF49-6B8125134926}" type="presParOf" srcId="{0A3383BE-81D8-497D-B7EB-D7383E692980}" destId="{8449CEE9-17DC-49C4-A051-6C65B8B7BE04}" srcOrd="1" destOrd="0" presId="urn:microsoft.com/office/officeart/2016/7/layout/HexagonTimeline"/>
    <dgm:cxn modelId="{878B078B-1F55-46C2-AB67-B29F2FF34868}" type="presParOf" srcId="{0A3383BE-81D8-497D-B7EB-D7383E692980}" destId="{1B15BCF0-B43E-4423-9E9C-DE9C972D7AF2}" srcOrd="2" destOrd="0" presId="urn:microsoft.com/office/officeart/2016/7/layout/HexagonTimeline"/>
    <dgm:cxn modelId="{6A3905EA-B127-4337-935C-D7238C439277}" type="presParOf" srcId="{0A3383BE-81D8-497D-B7EB-D7383E692980}" destId="{443BC17D-024A-452D-B200-E779784A5DBE}" srcOrd="3" destOrd="0" presId="urn:microsoft.com/office/officeart/2016/7/layout/HexagonTimeline"/>
    <dgm:cxn modelId="{2E22072E-B61A-4A50-9067-CFBA62D9F24A}" type="presParOf" srcId="{0A3383BE-81D8-497D-B7EB-D7383E692980}" destId="{DDEDCD6B-AA1E-413B-A8F0-5DA95B655286}" srcOrd="4" destOrd="0" presId="urn:microsoft.com/office/officeart/2016/7/layout/HexagonTimeline"/>
    <dgm:cxn modelId="{B2321206-7EB8-4473-9250-32C28DDD5C24}" type="presParOf" srcId="{E364E851-BF22-4F9E-B2A1-FF43A56191BF}" destId="{09AA8396-2389-4FA2-B3E0-2B6C8F055DB7}" srcOrd="7" destOrd="0" presId="urn:microsoft.com/office/officeart/2016/7/layout/HexagonTimeline"/>
    <dgm:cxn modelId="{58C7435A-C25A-4268-906C-0775BC1B4498}" type="presParOf" srcId="{E364E851-BF22-4F9E-B2A1-FF43A56191BF}" destId="{2A458536-9858-4F33-8A15-D48C42CEFBAF}" srcOrd="8" destOrd="0" presId="urn:microsoft.com/office/officeart/2016/7/layout/HexagonTimeline"/>
    <dgm:cxn modelId="{3634B6FC-C375-43A3-AD5C-E76EC6A8C270}" type="presParOf" srcId="{2A458536-9858-4F33-8A15-D48C42CEFBAF}" destId="{07B84850-C150-47B1-88A7-88FA69B967E0}" srcOrd="0" destOrd="0" presId="urn:microsoft.com/office/officeart/2016/7/layout/HexagonTimeline"/>
    <dgm:cxn modelId="{C6EB0A68-0DB6-491E-B0E8-BD3AE5910A52}" type="presParOf" srcId="{2A458536-9858-4F33-8A15-D48C42CEFBAF}" destId="{C7F0F4BC-EBF7-4ADF-A9F6-FD8DA9543CA0}" srcOrd="1" destOrd="0" presId="urn:microsoft.com/office/officeart/2016/7/layout/HexagonTimeline"/>
    <dgm:cxn modelId="{49F7F046-B229-46B1-8342-BF67B65331CF}" type="presParOf" srcId="{2A458536-9858-4F33-8A15-D48C42CEFBAF}" destId="{F830329A-90B8-42A1-B732-4F46E7433A9A}" srcOrd="2" destOrd="0" presId="urn:microsoft.com/office/officeart/2016/7/layout/HexagonTimeline"/>
    <dgm:cxn modelId="{0099C8CF-B286-437C-B90E-391898F9FF56}" type="presParOf" srcId="{2A458536-9858-4F33-8A15-D48C42CEFBAF}" destId="{AFA1F98E-7014-4882-A2D3-22D977DB5FA5}" srcOrd="3" destOrd="0" presId="urn:microsoft.com/office/officeart/2016/7/layout/HexagonTimeline"/>
    <dgm:cxn modelId="{A71E2AE0-1FE1-4DFD-80F3-19578CFAE539}" type="presParOf" srcId="{2A458536-9858-4F33-8A15-D48C42CEFBAF}" destId="{E3D1C5EF-5004-4C48-AB79-472CCEBD68A1}"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8EEFA-291E-4A7C-A68E-CC7E9B6B1AE1}">
      <dsp:nvSpPr>
        <dsp:cNvPr id="0" name=""/>
        <dsp:cNvSpPr/>
      </dsp:nvSpPr>
      <dsp:spPr>
        <a:xfrm>
          <a:off x="194299" y="2000543"/>
          <a:ext cx="1367913" cy="541481"/>
        </a:xfrm>
        <a:prstGeom prst="homePlate">
          <a:avLst>
            <a:gd name="adj" fmla="val 4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3840" tIns="243840" rIns="243840" bIns="243840" numCol="1" spcCol="1270" rtlCol="0" anchor="ctr" anchorCtr="0">
          <a:noAutofit/>
        </a:bodyPr>
        <a:lstStyle/>
        <a:p>
          <a:pPr marL="0" lvl="0" indent="0" algn="ctr" defTabSz="1422400" rtl="0">
            <a:lnSpc>
              <a:spcPct val="90000"/>
            </a:lnSpc>
            <a:spcBef>
              <a:spcPct val="0"/>
            </a:spcBef>
            <a:spcAft>
              <a:spcPct val="35000"/>
            </a:spcAft>
            <a:buNone/>
          </a:pPr>
          <a:r>
            <a:rPr lang="tr" sz="3200" kern="1200" noProof="0" dirty="0">
              <a:solidFill>
                <a:schemeClr val="tx1"/>
              </a:solidFill>
            </a:rPr>
            <a:t>636</a:t>
          </a:r>
        </a:p>
      </dsp:txBody>
      <dsp:txXfrm>
        <a:off x="194299" y="2000543"/>
        <a:ext cx="1259617" cy="541481"/>
      </dsp:txXfrm>
    </dsp:sp>
    <dsp:sp modelId="{64FD059F-75BD-4C77-A614-674F56278444}">
      <dsp:nvSpPr>
        <dsp:cNvPr id="0" name=""/>
        <dsp:cNvSpPr/>
      </dsp:nvSpPr>
      <dsp:spPr>
        <a:xfrm>
          <a:off x="-71683" y="15112"/>
          <a:ext cx="1899880" cy="144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rtlCol="0" anchor="b" anchorCtr="1">
          <a:noAutofit/>
        </a:bodyPr>
        <a:lstStyle/>
        <a:p>
          <a:pPr marL="0" lvl="0" indent="0" algn="ctr" defTabSz="1066800" rtl="0">
            <a:lnSpc>
              <a:spcPct val="90000"/>
            </a:lnSpc>
            <a:spcBef>
              <a:spcPct val="0"/>
            </a:spcBef>
            <a:spcAft>
              <a:spcPct val="35000"/>
            </a:spcAft>
            <a:buNone/>
          </a:pPr>
          <a:r>
            <a:rPr lang="tr" sz="2400" kern="1200" noProof="0" dirty="0">
              <a:latin typeface="Franklin Gothic Medium" pitchFamily="34" charset="0"/>
            </a:rPr>
            <a:t>Al-Quds was conqured by Umar in 636</a:t>
          </a:r>
          <a:r>
            <a:rPr lang="tr" sz="1200" kern="1200" noProof="0" dirty="0"/>
            <a:t>.</a:t>
          </a:r>
        </a:p>
      </dsp:txBody>
      <dsp:txXfrm>
        <a:off x="-71683" y="15112"/>
        <a:ext cx="1899880" cy="1443949"/>
      </dsp:txXfrm>
    </dsp:sp>
    <dsp:sp modelId="{55AD9539-5D8D-4E6C-AF5D-120888DD0ED6}">
      <dsp:nvSpPr>
        <dsp:cNvPr id="0" name=""/>
        <dsp:cNvSpPr/>
      </dsp:nvSpPr>
      <dsp:spPr>
        <a:xfrm rot="21514099">
          <a:off x="1562119" y="2263727"/>
          <a:ext cx="604873" cy="0"/>
        </a:xfrm>
        <a:custGeom>
          <a:avLst/>
          <a:gdLst/>
          <a:ahLst/>
          <a:cxnLst/>
          <a:rect l="0" t="0" r="0" b="0"/>
          <a:pathLst>
            <a:path>
              <a:moveTo>
                <a:pt x="0" y="0"/>
              </a:moveTo>
              <a:lnTo>
                <a:pt x="604873"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CEA5E-661F-44C8-87F1-54566FC89C36}">
      <dsp:nvSpPr>
        <dsp:cNvPr id="0" name=""/>
        <dsp:cNvSpPr/>
      </dsp:nvSpPr>
      <dsp:spPr>
        <a:xfrm>
          <a:off x="878256" y="1549309"/>
          <a:ext cx="0" cy="45123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87069CC-1F84-4379-A99A-6EA4134275D5}">
      <dsp:nvSpPr>
        <dsp:cNvPr id="0" name=""/>
        <dsp:cNvSpPr/>
      </dsp:nvSpPr>
      <dsp:spPr>
        <a:xfrm>
          <a:off x="833133" y="1459062"/>
          <a:ext cx="90246" cy="90246"/>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54D360-D2F8-42ED-B023-9602CB8C755E}">
      <dsp:nvSpPr>
        <dsp:cNvPr id="0" name=""/>
        <dsp:cNvSpPr/>
      </dsp:nvSpPr>
      <dsp:spPr>
        <a:xfrm>
          <a:off x="2166898" y="1985430"/>
          <a:ext cx="1367913" cy="54148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tr" sz="2000" kern="1200" noProof="0" dirty="0">
              <a:solidFill>
                <a:schemeClr val="tx1"/>
              </a:solidFill>
              <a:latin typeface="Franklin Gothic Medium" pitchFamily="34" charset="0"/>
            </a:rPr>
            <a:t>1099</a:t>
          </a:r>
        </a:p>
      </dsp:txBody>
      <dsp:txXfrm>
        <a:off x="2353088" y="2059132"/>
        <a:ext cx="995533" cy="394077"/>
      </dsp:txXfrm>
    </dsp:sp>
    <dsp:sp modelId="{F4D7A4B8-FD1E-49FE-ADF0-B8B49099D99B}">
      <dsp:nvSpPr>
        <dsp:cNvPr id="0" name=""/>
        <dsp:cNvSpPr/>
      </dsp:nvSpPr>
      <dsp:spPr>
        <a:xfrm>
          <a:off x="1900915" y="3068392"/>
          <a:ext cx="1899880" cy="144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rtlCol="0" anchor="t" anchorCtr="1">
          <a:noAutofit/>
        </a:bodyPr>
        <a:lstStyle/>
        <a:p>
          <a:pPr marL="0" lvl="0" indent="0" algn="ctr" defTabSz="889000" rtl="0">
            <a:lnSpc>
              <a:spcPct val="90000"/>
            </a:lnSpc>
            <a:spcBef>
              <a:spcPct val="0"/>
            </a:spcBef>
            <a:spcAft>
              <a:spcPct val="35000"/>
            </a:spcAft>
            <a:buNone/>
          </a:pPr>
          <a:r>
            <a:rPr lang="tr" sz="2000" kern="1200" noProof="0" dirty="0">
              <a:latin typeface="Franklin Gothic Medium" pitchFamily="34" charset="0"/>
            </a:rPr>
            <a:t>The crusader army invaded Al-Quds</a:t>
          </a:r>
          <a:r>
            <a:rPr lang="tr" sz="1100" kern="1200" noProof="0" dirty="0"/>
            <a:t>.</a:t>
          </a:r>
        </a:p>
      </dsp:txBody>
      <dsp:txXfrm>
        <a:off x="1900915" y="3068392"/>
        <a:ext cx="1899880" cy="1443949"/>
      </dsp:txXfrm>
    </dsp:sp>
    <dsp:sp modelId="{9503A872-7BC5-4A97-B876-C4FDBC8CC820}">
      <dsp:nvSpPr>
        <dsp:cNvPr id="0" name=""/>
        <dsp:cNvSpPr/>
      </dsp:nvSpPr>
      <dsp:spPr>
        <a:xfrm rot="1162307">
          <a:off x="3517279" y="2358897"/>
          <a:ext cx="619399" cy="0"/>
        </a:xfrm>
        <a:custGeom>
          <a:avLst/>
          <a:gdLst/>
          <a:ahLst/>
          <a:cxnLst/>
          <a:rect l="0" t="0" r="0" b="0"/>
          <a:pathLst>
            <a:path>
              <a:moveTo>
                <a:pt x="0" y="0"/>
              </a:moveTo>
              <a:lnTo>
                <a:pt x="619399"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41BF4-A0A4-46FD-AAC1-40A8388CBD19}">
      <dsp:nvSpPr>
        <dsp:cNvPr id="0" name=""/>
        <dsp:cNvSpPr/>
      </dsp:nvSpPr>
      <dsp:spPr>
        <a:xfrm>
          <a:off x="2850855" y="2526911"/>
          <a:ext cx="0" cy="45123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EA1EF3D-C5D4-4278-A545-0FC4FC506A34}">
      <dsp:nvSpPr>
        <dsp:cNvPr id="0" name=""/>
        <dsp:cNvSpPr/>
      </dsp:nvSpPr>
      <dsp:spPr>
        <a:xfrm>
          <a:off x="2805732" y="2978145"/>
          <a:ext cx="90246" cy="90246"/>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1D472C-B7F8-45E0-B706-6D8C2E4E08AB}">
      <dsp:nvSpPr>
        <dsp:cNvPr id="0" name=""/>
        <dsp:cNvSpPr/>
      </dsp:nvSpPr>
      <dsp:spPr>
        <a:xfrm>
          <a:off x="4119145" y="2123487"/>
          <a:ext cx="1637228" cy="67627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rtl="0">
            <a:lnSpc>
              <a:spcPct val="90000"/>
            </a:lnSpc>
            <a:spcBef>
              <a:spcPct val="0"/>
            </a:spcBef>
            <a:spcAft>
              <a:spcPct val="35000"/>
            </a:spcAft>
            <a:buNone/>
          </a:pPr>
          <a:r>
            <a:rPr lang="tr" sz="2000" kern="1200" noProof="0" dirty="0">
              <a:solidFill>
                <a:schemeClr val="tx1"/>
              </a:solidFill>
              <a:latin typeface="Franklin Gothic Medium" pitchFamily="34" charset="0"/>
            </a:rPr>
            <a:t>1187</a:t>
          </a:r>
        </a:p>
      </dsp:txBody>
      <dsp:txXfrm>
        <a:off x="4345750" y="2217088"/>
        <a:ext cx="1184018" cy="489069"/>
      </dsp:txXfrm>
    </dsp:sp>
    <dsp:sp modelId="{03B57377-53AB-463A-A4A7-C29E1AF0FFBE}">
      <dsp:nvSpPr>
        <dsp:cNvPr id="0" name=""/>
        <dsp:cNvSpPr/>
      </dsp:nvSpPr>
      <dsp:spPr>
        <a:xfrm>
          <a:off x="3800795" y="25731"/>
          <a:ext cx="2273928" cy="180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rtl="0">
            <a:lnSpc>
              <a:spcPct val="90000"/>
            </a:lnSpc>
            <a:spcBef>
              <a:spcPct val="0"/>
            </a:spcBef>
            <a:spcAft>
              <a:spcPct val="35000"/>
            </a:spcAft>
            <a:buNone/>
          </a:pPr>
          <a:r>
            <a:rPr lang="tr" sz="2000" kern="1200" noProof="0" dirty="0">
              <a:latin typeface="Franklin Gothic Medium" pitchFamily="34" charset="0"/>
            </a:rPr>
            <a:t>Al-Quds was conqured by Saladin Ayyubi ,so he is known the conqueror of Al-Quds</a:t>
          </a:r>
          <a:r>
            <a:rPr lang="tr" sz="1100" kern="1200" noProof="0" dirty="0"/>
            <a:t>.</a:t>
          </a:r>
        </a:p>
      </dsp:txBody>
      <dsp:txXfrm>
        <a:off x="3800795" y="25731"/>
        <a:ext cx="2273928" cy="1803391"/>
      </dsp:txXfrm>
    </dsp:sp>
    <dsp:sp modelId="{02A4A300-F6A0-4682-9F86-F5510B773AA5}">
      <dsp:nvSpPr>
        <dsp:cNvPr id="0" name=""/>
        <dsp:cNvSpPr/>
      </dsp:nvSpPr>
      <dsp:spPr>
        <a:xfrm rot="20437693">
          <a:off x="5738841" y="2358897"/>
          <a:ext cx="619399" cy="0"/>
        </a:xfrm>
        <a:custGeom>
          <a:avLst/>
          <a:gdLst/>
          <a:ahLst/>
          <a:cxnLst/>
          <a:rect l="0" t="0" r="0" b="0"/>
          <a:pathLst>
            <a:path>
              <a:moveTo>
                <a:pt x="0" y="0"/>
              </a:moveTo>
              <a:lnTo>
                <a:pt x="619399"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E56DF-2A5B-41DC-87AD-B153470AB98D}">
      <dsp:nvSpPr>
        <dsp:cNvPr id="0" name=""/>
        <dsp:cNvSpPr/>
      </dsp:nvSpPr>
      <dsp:spPr>
        <a:xfrm>
          <a:off x="4937760" y="1683486"/>
          <a:ext cx="0" cy="563559"/>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2013FAB-F884-45DB-96FF-6EA8C4390967}">
      <dsp:nvSpPr>
        <dsp:cNvPr id="0" name=""/>
        <dsp:cNvSpPr/>
      </dsp:nvSpPr>
      <dsp:spPr>
        <a:xfrm>
          <a:off x="4883752" y="1638169"/>
          <a:ext cx="108014" cy="112711"/>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2C7FECE-7794-4225-A78E-6C159942A590}">
      <dsp:nvSpPr>
        <dsp:cNvPr id="0" name=""/>
        <dsp:cNvSpPr/>
      </dsp:nvSpPr>
      <dsp:spPr>
        <a:xfrm>
          <a:off x="6340707" y="1985430"/>
          <a:ext cx="1367913" cy="541481"/>
        </a:xfrm>
        <a:prstGeom prst="hexagon">
          <a:avLst>
            <a:gd name="adj" fmla="val 40000"/>
            <a:gd name="vf" fmla="val 11547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tr" sz="2000" kern="1200" noProof="0" dirty="0">
              <a:solidFill>
                <a:schemeClr val="tx1"/>
              </a:solidFill>
              <a:latin typeface="Franklin Gothic Medium" pitchFamily="34" charset="0"/>
            </a:rPr>
            <a:t>1516</a:t>
          </a:r>
        </a:p>
      </dsp:txBody>
      <dsp:txXfrm>
        <a:off x="6526897" y="2059132"/>
        <a:ext cx="995533" cy="394077"/>
      </dsp:txXfrm>
    </dsp:sp>
    <dsp:sp modelId="{8449CEE9-17DC-49C4-A051-6C65B8B7BE04}">
      <dsp:nvSpPr>
        <dsp:cNvPr id="0" name=""/>
        <dsp:cNvSpPr/>
      </dsp:nvSpPr>
      <dsp:spPr>
        <a:xfrm>
          <a:off x="6074724" y="3068392"/>
          <a:ext cx="1899880" cy="144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t" anchorCtr="1">
          <a:noAutofit/>
        </a:bodyPr>
        <a:lstStyle/>
        <a:p>
          <a:pPr marL="0" lvl="0" indent="0" algn="ctr" defTabSz="622300" rtl="0">
            <a:lnSpc>
              <a:spcPct val="90000"/>
            </a:lnSpc>
            <a:spcBef>
              <a:spcPct val="0"/>
            </a:spcBef>
            <a:spcAft>
              <a:spcPct val="35000"/>
            </a:spcAft>
            <a:buNone/>
          </a:pPr>
          <a:r>
            <a:rPr lang="en-US" sz="1400" kern="1200" noProof="0" dirty="0">
              <a:latin typeface="Franklin Gothic Medium" pitchFamily="34" charset="0"/>
            </a:rPr>
            <a:t>The Ottomans entered Jerusalem on 28 December 1516, under the leadership of </a:t>
          </a:r>
          <a:r>
            <a:rPr lang="en-US" sz="1400" kern="1200" noProof="0" dirty="0" err="1">
              <a:latin typeface="Franklin Gothic Medium" pitchFamily="34" charset="0"/>
            </a:rPr>
            <a:t>Sinan</a:t>
          </a:r>
          <a:r>
            <a:rPr lang="en-US" sz="1400" kern="1200" noProof="0" dirty="0">
              <a:latin typeface="Franklin Gothic Medium" pitchFamily="34" charset="0"/>
            </a:rPr>
            <a:t> Pasha, in the Egyptian Expedition of </a:t>
          </a:r>
          <a:r>
            <a:rPr lang="en-US" sz="1400" kern="1200" noProof="0" dirty="0" err="1">
              <a:latin typeface="Franklin Gothic Medium" pitchFamily="34" charset="0"/>
            </a:rPr>
            <a:t>Yavuz</a:t>
          </a:r>
          <a:r>
            <a:rPr lang="en-US" sz="1400" kern="1200" noProof="0" dirty="0">
              <a:latin typeface="Franklin Gothic Medium" pitchFamily="34" charset="0"/>
            </a:rPr>
            <a:t> Sultan </a:t>
          </a:r>
          <a:r>
            <a:rPr lang="en-US" sz="1400" kern="1200" noProof="0" dirty="0" err="1">
              <a:latin typeface="Franklin Gothic Medium" pitchFamily="34" charset="0"/>
            </a:rPr>
            <a:t>Selim</a:t>
          </a:r>
          <a:r>
            <a:rPr lang="en-US" sz="1100" kern="1200" noProof="0" dirty="0"/>
            <a:t>.</a:t>
          </a:r>
          <a:endParaRPr lang="tr" sz="1100" kern="1200" noProof="0" dirty="0"/>
        </a:p>
      </dsp:txBody>
      <dsp:txXfrm>
        <a:off x="6074724" y="3068392"/>
        <a:ext cx="1899880" cy="1443949"/>
      </dsp:txXfrm>
    </dsp:sp>
    <dsp:sp modelId="{09AA8396-2389-4FA2-B3E0-2B6C8F055DB7}">
      <dsp:nvSpPr>
        <dsp:cNvPr id="0" name=""/>
        <dsp:cNvSpPr/>
      </dsp:nvSpPr>
      <dsp:spPr>
        <a:xfrm>
          <a:off x="7708621" y="2256171"/>
          <a:ext cx="531966" cy="0"/>
        </a:xfrm>
        <a:custGeom>
          <a:avLst/>
          <a:gdLst/>
          <a:ahLst/>
          <a:cxnLst/>
          <a:rect l="0" t="0" r="0" b="0"/>
          <a:pathLst>
            <a:path>
              <a:moveTo>
                <a:pt x="0" y="0"/>
              </a:moveTo>
              <a:lnTo>
                <a:pt x="531966" y="0"/>
              </a:lnTo>
            </a:path>
          </a:pathLst>
        </a:custGeom>
        <a:no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5BCF0-B43E-4423-9E9C-DE9C972D7AF2}">
      <dsp:nvSpPr>
        <dsp:cNvPr id="0" name=""/>
        <dsp:cNvSpPr/>
      </dsp:nvSpPr>
      <dsp:spPr>
        <a:xfrm>
          <a:off x="7024664" y="2526911"/>
          <a:ext cx="0" cy="45123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43BC17D-024A-452D-B200-E779784A5DBE}">
      <dsp:nvSpPr>
        <dsp:cNvPr id="0" name=""/>
        <dsp:cNvSpPr/>
      </dsp:nvSpPr>
      <dsp:spPr>
        <a:xfrm>
          <a:off x="6979541" y="2978145"/>
          <a:ext cx="90246" cy="90246"/>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7B84850-C150-47B1-88A7-88FA69B967E0}">
      <dsp:nvSpPr>
        <dsp:cNvPr id="0" name=""/>
        <dsp:cNvSpPr/>
      </dsp:nvSpPr>
      <dsp:spPr>
        <a:xfrm rot="10800000">
          <a:off x="8240587" y="1985430"/>
          <a:ext cx="1367913" cy="541481"/>
        </a:xfrm>
        <a:prstGeom prst="homePlate">
          <a:avLst>
            <a:gd name="adj" fmla="val 4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tr" sz="2000" kern="1200" noProof="0" dirty="0">
              <a:solidFill>
                <a:schemeClr val="tx1"/>
              </a:solidFill>
              <a:latin typeface="Franklin Gothic Medium" pitchFamily="34" charset="0"/>
            </a:rPr>
            <a:t>1917</a:t>
          </a:r>
        </a:p>
      </dsp:txBody>
      <dsp:txXfrm rot="10800000">
        <a:off x="8348883" y="1985430"/>
        <a:ext cx="1259617" cy="541481"/>
      </dsp:txXfrm>
    </dsp:sp>
    <dsp:sp modelId="{C7F0F4BC-EBF7-4ADF-A9F6-FD8DA9543CA0}">
      <dsp:nvSpPr>
        <dsp:cNvPr id="0" name=""/>
        <dsp:cNvSpPr/>
      </dsp:nvSpPr>
      <dsp:spPr>
        <a:xfrm>
          <a:off x="7974604" y="0"/>
          <a:ext cx="1899880" cy="144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marL="0" lvl="0" indent="0" algn="ctr" defTabSz="622300" rtl="0">
            <a:lnSpc>
              <a:spcPct val="90000"/>
            </a:lnSpc>
            <a:spcBef>
              <a:spcPct val="0"/>
            </a:spcBef>
            <a:spcAft>
              <a:spcPct val="35000"/>
            </a:spcAft>
            <a:buNone/>
          </a:pPr>
          <a:r>
            <a:rPr lang="en-US" sz="1400" kern="1200" noProof="0" dirty="0">
              <a:latin typeface="Franklin Gothic Medium" pitchFamily="34" charset="0"/>
            </a:rPr>
            <a:t>On 09 December 1917, the City of Jerusalem fell into the hands of the British and became the British mandate and became the capital of Palestine</a:t>
          </a:r>
          <a:r>
            <a:rPr lang="en-US" sz="1100" kern="1200" noProof="0" dirty="0"/>
            <a:t>.</a:t>
          </a:r>
          <a:endParaRPr lang="tr" sz="1100" kern="1200" noProof="0" dirty="0"/>
        </a:p>
      </dsp:txBody>
      <dsp:txXfrm>
        <a:off x="7974604" y="0"/>
        <a:ext cx="1899880" cy="1443949"/>
      </dsp:txXfrm>
    </dsp:sp>
    <dsp:sp modelId="{F830329A-90B8-42A1-B732-4F46E7433A9A}">
      <dsp:nvSpPr>
        <dsp:cNvPr id="0" name=""/>
        <dsp:cNvSpPr/>
      </dsp:nvSpPr>
      <dsp:spPr>
        <a:xfrm>
          <a:off x="8924544" y="1534196"/>
          <a:ext cx="0" cy="45123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FA1F98E-7014-4882-A2D3-22D977DB5FA5}">
      <dsp:nvSpPr>
        <dsp:cNvPr id="0" name=""/>
        <dsp:cNvSpPr/>
      </dsp:nvSpPr>
      <dsp:spPr>
        <a:xfrm>
          <a:off x="8879421" y="1443949"/>
          <a:ext cx="90246" cy="90246"/>
        </a:xfrm>
        <a:prstGeom prst="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Altıgen Zaman Çizelgesi"/>
  <dgm:desc val="Olayların listesini kronolojik sırada göstermek için kullanın. Tarihin bir giriş şeklinde görüntülendiği ilk ve son düğüm dışında, tarih altıgenler içinde gösterilirken, görünmez bir kutu açıklamayı içerir. Orta uzunlukta tarih biçimiyle büyük miktarda metin görüntüleyebilir."/>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2458ED-2EE0-420C-B13A-FF92A7E47916}" type="datetime1">
              <a:rPr lang="tr-TR" smtClean="0"/>
              <a:pPr rtl="0"/>
              <a:t>7.05.2020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823BED-889D-4675-B830-85EC3976F687}" type="slidenum">
              <a:rPr lang="tr-TR" smtClean="0"/>
              <a:pPr rtl="0"/>
              <a:t>‹#›</a:t>
            </a:fld>
            <a:endParaRPr lang="tr-TR" dirty="0"/>
          </a:p>
        </p:txBody>
      </p:sp>
    </p:spTree>
    <p:extLst>
      <p:ext uri="{BB962C8B-B14F-4D97-AF65-F5344CB8AC3E}">
        <p14:creationId xmlns:p14="http://schemas.microsoft.com/office/powerpoint/2010/main" val="811022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C2EF3B-3ADA-4C5E-92AB-4CCFD5D0AAD2}" type="datetime1">
              <a:rPr lang="tr-TR" noProof="0" smtClean="0"/>
              <a:pPr rtl="0"/>
              <a:t>7.05.2020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2F7FBCA-4BE8-4FB5-91BD-69C6AC6BDB5D}" type="slidenum">
              <a:rPr lang="tr-TR" noProof="0" smtClean="0"/>
              <a:pPr rtl="0"/>
              <a:t>‹#›</a:t>
            </a:fld>
            <a:endParaRPr lang="tr-TR" noProof="0"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2F7FBCA-4BE8-4FB5-91BD-69C6AC6BDB5D}" type="slidenum">
              <a:rPr lang="tr-TR" smtClean="0"/>
              <a:pPr rtl="0"/>
              <a:t>1</a:t>
            </a:fld>
            <a:endParaRPr lang="tr-TR" dirty="0"/>
          </a:p>
        </p:txBody>
      </p:sp>
    </p:spTree>
    <p:extLst>
      <p:ext uri="{BB962C8B-B14F-4D97-AF65-F5344CB8AC3E}">
        <p14:creationId xmlns:p14="http://schemas.microsoft.com/office/powerpoint/2010/main" val="187554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2F7FBCA-4BE8-4FB5-91BD-69C6AC6BDB5D}" type="slidenum">
              <a:rPr lang="tr-TR" smtClean="0"/>
              <a:pPr rtl="0"/>
              <a:t>4</a:t>
            </a:fld>
            <a:endParaRPr lang="tr-TR" dirty="0"/>
          </a:p>
        </p:txBody>
      </p:sp>
    </p:spTree>
    <p:extLst>
      <p:ext uri="{BB962C8B-B14F-4D97-AF65-F5344CB8AC3E}">
        <p14:creationId xmlns:p14="http://schemas.microsoft.com/office/powerpoint/2010/main" val="259678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lumMod val="75000"/>
          </a:scheme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261872" y="758952"/>
            <a:ext cx="9418320" cy="4041648"/>
          </a:xfrm>
        </p:spPr>
        <p:txBody>
          <a:bodyPr rtlCol="0" anchor="b">
            <a:normAutofit/>
          </a:bodyPr>
          <a:lstStyle>
            <a:lvl1pPr algn="l">
              <a:lnSpc>
                <a:spcPct val="85000"/>
              </a:lnSpc>
              <a:defRPr sz="7200" baseline="0">
                <a:solidFill>
                  <a:schemeClr val="tx1"/>
                </a:solidFill>
              </a:defRPr>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1261872" y="4800600"/>
            <a:ext cx="9418320" cy="1691640"/>
          </a:xfrm>
        </p:spPr>
        <p:txBody>
          <a:bodyPr rtlCol="0">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noProof="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lvl1pPr>
              <a:defRPr>
                <a:solidFill>
                  <a:schemeClr val="tx1">
                    <a:lumMod val="50000"/>
                  </a:schemeClr>
                </a:solidFill>
              </a:defRPr>
            </a:lvl1pPr>
          </a:lstStyle>
          <a:p>
            <a:pPr rtl="0"/>
            <a:fld id="{2F5F207C-91DC-49FB-9362-A35C8FBB57DD}" type="datetime1">
              <a:rPr lang="tr-TR" noProof="0" smtClean="0"/>
              <a:pPr rtl="0"/>
              <a:t>7.05.2020</a:t>
            </a:fld>
            <a:endParaRPr lang="tr-TR" noProof="0" dirty="0"/>
          </a:p>
        </p:txBody>
      </p:sp>
      <p:sp>
        <p:nvSpPr>
          <p:cNvPr id="5" name="Alt Bilgi Yer Tutucusu 4"/>
          <p:cNvSpPr>
            <a:spLocks noGrp="1"/>
          </p:cNvSpPr>
          <p:nvPr>
            <p:ph type="ftr" sz="quarter" idx="11"/>
          </p:nvPr>
        </p:nvSpPr>
        <p:spPr/>
        <p:txBody>
          <a:bodyPr rtlCol="0"/>
          <a:lstStyle>
            <a:lvl1pPr>
              <a:defRPr>
                <a:solidFill>
                  <a:schemeClr val="tx1">
                    <a:lumMod val="65000"/>
                  </a:schemeClr>
                </a:solidFill>
              </a:defRPr>
            </a:lvl1pPr>
          </a:lstStyle>
          <a:p>
            <a:pPr rtl="0"/>
            <a:endParaRPr lang="tr-TR" noProof="0" dirty="0"/>
          </a:p>
        </p:txBody>
      </p:sp>
      <p:sp>
        <p:nvSpPr>
          <p:cNvPr id="6" name="Slayt Numarası Yer Tutucusu 5"/>
          <p:cNvSpPr>
            <a:spLocks noGrp="1"/>
          </p:cNvSpPr>
          <p:nvPr>
            <p:ph type="sldNum" sz="quarter" idx="12"/>
          </p:nvPr>
        </p:nvSpPr>
        <p:spPr/>
        <p:txBody>
          <a:bodyPr rtlCol="0"/>
          <a:lstStyle>
            <a:lvl1pPr>
              <a:defRPr>
                <a:solidFill>
                  <a:schemeClr val="tx1">
                    <a:lumMod val="65000"/>
                  </a:schemeClr>
                </a:solidFill>
              </a:defRPr>
            </a:lvl1pPr>
          </a:lstStyle>
          <a:p>
            <a:pPr rtl="0"/>
            <a:fld id="{4FAB73BC-B049-4115-A692-8D63A059BFB8}" type="slidenum">
              <a:rPr lang="tr-TR" noProof="0" smtClean="0"/>
              <a:pPr rtl="0"/>
              <a:t>‹#›</a:t>
            </a:fld>
            <a:endParaRPr lang="tr-TR" noProof="0" dirty="0"/>
          </a:p>
        </p:txBody>
      </p:sp>
      <p:sp>
        <p:nvSpPr>
          <p:cNvPr id="7" name="Dikdörtgen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FC6F9EAC-8E53-48EE-B5F2-51016B3DE036}" type="datetime1">
              <a:rPr lang="tr-TR" noProof="0" smtClean="0"/>
              <a:pPr rtl="0"/>
              <a:t>7.05.2020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48700" y="381000"/>
            <a:ext cx="2476500" cy="5897562"/>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762000" y="381000"/>
            <a:ext cx="7734300" cy="5897562"/>
          </a:xfrm>
        </p:spPr>
        <p:txBody>
          <a:bodyPr vert="eaVert"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A03D1B7A-F17E-4ED5-9A54-863DA47E8A1C}" type="datetime1">
              <a:rPr lang="tr-TR" noProof="0" smtClean="0"/>
              <a:pPr rtl="0"/>
              <a:t>7.05.2020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09F18F6F-B63B-43FD-9F6B-8C352AA15BB7}" type="datetime1">
              <a:rPr lang="tr-TR" noProof="0" smtClean="0"/>
              <a:pPr rtl="0"/>
              <a:t>7.05.2020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Başlık 1"/>
          <p:cNvSpPr>
            <a:spLocks noGrp="1"/>
          </p:cNvSpPr>
          <p:nvPr>
            <p:ph type="title"/>
          </p:nvPr>
        </p:nvSpPr>
        <p:spPr>
          <a:xfrm>
            <a:off x="1261872" y="758952"/>
            <a:ext cx="9418320" cy="4041648"/>
          </a:xfrm>
        </p:spPr>
        <p:txBody>
          <a:bodyPr rtlCol="0" anchor="b">
            <a:normAutofit/>
          </a:bodyPr>
          <a:lstStyle>
            <a:lvl1pPr>
              <a:lnSpc>
                <a:spcPct val="85000"/>
              </a:lnSpc>
              <a:defRPr sz="7200" b="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261872" y="4800600"/>
            <a:ext cx="9418320" cy="1691640"/>
          </a:xfrm>
        </p:spPr>
        <p:txBody>
          <a:bodyPr rtlCol="0"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düzenlemek için tıklatın</a:t>
            </a:r>
          </a:p>
        </p:txBody>
      </p:sp>
      <p:sp>
        <p:nvSpPr>
          <p:cNvPr id="4" name="Tarih Yer Tutucusu 3"/>
          <p:cNvSpPr>
            <a:spLocks noGrp="1"/>
          </p:cNvSpPr>
          <p:nvPr>
            <p:ph type="dt" sz="half" idx="10"/>
          </p:nvPr>
        </p:nvSpPr>
        <p:spPr/>
        <p:txBody>
          <a:bodyPr rtlCol="0"/>
          <a:lstStyle/>
          <a:p>
            <a:pPr rtl="0"/>
            <a:fld id="{E86030BF-2EF0-4804-9238-265B60C30AAA}" type="datetime1">
              <a:rPr lang="tr-TR" noProof="0" smtClean="0"/>
              <a:pPr rtl="0"/>
              <a:t>7.05.2020</a:t>
            </a:fld>
            <a:endParaRPr lang="tr-TR" noProof="0"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
        <p:nvSpPr>
          <p:cNvPr id="7" name="Dikdörtgen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261872" y="1828800"/>
            <a:ext cx="4480560" cy="4351337"/>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126480" y="1828800"/>
            <a:ext cx="4480560" cy="4351337"/>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pPr rtl="0"/>
            <a:fld id="{DE89A552-40D5-453E-A3AF-E93B8BDD08C9}" type="datetime1">
              <a:rPr lang="tr-TR" noProof="0" smtClean="0"/>
              <a:pPr rtl="0"/>
              <a:t>7.05.2020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261872" y="1713655"/>
            <a:ext cx="4480560" cy="731520"/>
          </a:xfrm>
        </p:spPr>
        <p:txBody>
          <a:bodyPr rtlCol="0"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düzenlemek için tıklatın</a:t>
            </a:r>
          </a:p>
        </p:txBody>
      </p:sp>
      <p:sp>
        <p:nvSpPr>
          <p:cNvPr id="4" name="İçerik Yer Tutucusu 3"/>
          <p:cNvSpPr>
            <a:spLocks noGrp="1"/>
          </p:cNvSpPr>
          <p:nvPr>
            <p:ph sz="half" idx="2"/>
          </p:nvPr>
        </p:nvSpPr>
        <p:spPr>
          <a:xfrm>
            <a:off x="1261872" y="2507550"/>
            <a:ext cx="4480560" cy="366465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126480" y="1713655"/>
            <a:ext cx="4480560" cy="731520"/>
          </a:xfrm>
        </p:spPr>
        <p:txBody>
          <a:bodyPr rtlCol="0"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noProof="0"/>
              <a:t>Asıl metin stillerini düzenlemek için tıklatın</a:t>
            </a:r>
          </a:p>
        </p:txBody>
      </p:sp>
      <p:sp>
        <p:nvSpPr>
          <p:cNvPr id="6" name="İçerik Yer Tutucusu 5"/>
          <p:cNvSpPr>
            <a:spLocks noGrp="1"/>
          </p:cNvSpPr>
          <p:nvPr>
            <p:ph sz="quarter" idx="4"/>
          </p:nvPr>
        </p:nvSpPr>
        <p:spPr>
          <a:xfrm>
            <a:off x="6126480" y="2507550"/>
            <a:ext cx="4480560" cy="366465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p>
            <a:pPr rtl="0"/>
            <a:fld id="{E8F78C46-0F8A-46A1-8290-979D30BA511F}" type="datetime1">
              <a:rPr lang="tr-TR" noProof="0" smtClean="0"/>
              <a:pPr rtl="0"/>
              <a:t>7.05.2020</a:t>
            </a:fld>
            <a:endParaRPr lang="tr-TR" noProof="0"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B636D247-7C5F-497B-9577-7448A3E8FA81}" type="datetime1">
              <a:rPr lang="tr-TR" noProof="0" smtClean="0"/>
              <a:pPr rtl="0"/>
              <a:t>7.05.2020</a:t>
            </a:fld>
            <a:endParaRPr lang="tr-TR" noProof="0"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8244EACF-928B-4FE8-BEC7-52F87FA49D2A}" type="datetime1">
              <a:rPr lang="tr-TR" noProof="0" smtClean="0"/>
              <a:pPr rtl="0"/>
              <a:t>7.05.2020</a:t>
            </a:fld>
            <a:endParaRPr lang="tr-TR" noProof="0"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1248" y="457200"/>
            <a:ext cx="3200400" cy="1600197"/>
          </a:xfrm>
        </p:spPr>
        <p:txBody>
          <a:bodyPr rtlCol="0" anchor="b">
            <a:normAutofit/>
          </a:bodyPr>
          <a:lstStyle>
            <a:lvl1pPr>
              <a:defRPr sz="3200" b="0" baseline="0"/>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4504267" y="685800"/>
            <a:ext cx="6079066" cy="548640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tr-TR" noProof="0"/>
              <a:t>Asıl metin stillerini düzenlemek için tıklatın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841248" y="2099734"/>
            <a:ext cx="3200400" cy="3810001"/>
          </a:xfrm>
        </p:spPr>
        <p:txBody>
          <a:bodyPr rtlCol="0">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p>
            <a:pPr rtl="0"/>
            <a:fld id="{F1975C94-46A4-4E01-8ED2-36AFCA023E8B}" type="datetime1">
              <a:rPr lang="tr-TR" noProof="0" smtClean="0"/>
              <a:pPr rtl="0"/>
              <a:t>7.05.2020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p:cNvSpPr>
            <a:spLocks noGrp="1"/>
          </p:cNvSpPr>
          <p:nvPr>
            <p:ph type="title"/>
          </p:nvPr>
        </p:nvSpPr>
        <p:spPr>
          <a:xfrm>
            <a:off x="914400" y="5257800"/>
            <a:ext cx="9982200" cy="914400"/>
          </a:xfrm>
        </p:spPr>
        <p:txBody>
          <a:bodyPr rtlCol="0" anchor="b">
            <a:normAutofit/>
          </a:bodyPr>
          <a:lstStyle>
            <a:lvl1pPr>
              <a:defRPr sz="2800" b="0">
                <a:solidFill>
                  <a:schemeClr val="bg1"/>
                </a:solidFill>
              </a:defRPr>
            </a:lvl1pPr>
          </a:lstStyle>
          <a:p>
            <a:pPr rtl="0"/>
            <a:r>
              <a:rPr lang="tr-TR" noProof="0"/>
              <a:t>Asıl başlık stili için tıklatın</a:t>
            </a:r>
            <a:endParaRPr lang="tr-TR" noProof="0" dirty="0"/>
          </a:p>
        </p:txBody>
      </p:sp>
      <p:sp>
        <p:nvSpPr>
          <p:cNvPr id="3" name="Resim Yer Tutucusu 2"/>
          <p:cNvSpPr>
            <a:spLocks noGrp="1" noChangeAspect="1"/>
          </p:cNvSpPr>
          <p:nvPr>
            <p:ph type="pic" idx="1"/>
          </p:nvPr>
        </p:nvSpPr>
        <p:spPr>
          <a:xfrm>
            <a:off x="0" y="0"/>
            <a:ext cx="11292840" cy="5128923"/>
          </a:xfrm>
          <a:solidFill>
            <a:schemeClr val="accent1"/>
          </a:solidFill>
        </p:spPr>
        <p:txBody>
          <a:bodyPr rtlCol="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914400" y="6108589"/>
            <a:ext cx="9982200" cy="597011"/>
          </a:xfrm>
        </p:spPr>
        <p:txBody>
          <a:bodyPr rtlCol="0">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düzenlemek için tıklatın</a:t>
            </a:r>
          </a:p>
        </p:txBody>
      </p:sp>
      <p:sp>
        <p:nvSpPr>
          <p:cNvPr id="5" name="Tarih Yer Tutucusu 4"/>
          <p:cNvSpPr>
            <a:spLocks noGrp="1"/>
          </p:cNvSpPr>
          <p:nvPr>
            <p:ph type="dt" sz="half" idx="10"/>
          </p:nvPr>
        </p:nvSpPr>
        <p:spPr/>
        <p:txBody>
          <a:bodyPr rtlCol="0"/>
          <a:lstStyle/>
          <a:p>
            <a:pPr rtl="0"/>
            <a:fld id="{9F4CF6FB-1B3A-4136-A498-89610AC623C9}" type="datetime1">
              <a:rPr lang="tr-TR" noProof="0" smtClean="0"/>
              <a:pPr rtl="0"/>
              <a:t>7.05.2020</a:t>
            </a:fld>
            <a:endParaRPr lang="tr-TR" noProof="0"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4FAB73BC-B049-4115-A692-8D63A059BFB8}" type="slidenum">
              <a:rPr lang="tr-TR" noProof="0" smtClean="0"/>
              <a:pPr rtl="0"/>
              <a:t>‹#›</a:t>
            </a:fld>
            <a:endParaRPr lang="tr-TR"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Yer Tutucusu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pPr rtl="0"/>
            <a:fld id="{3D8B6AE9-020F-495A-ABB9-5E6B2D07FCF3}" type="datetime1">
              <a:rPr lang="tr-TR" noProof="0" smtClean="0"/>
              <a:pPr rtl="0"/>
              <a:t>7.05.2020</a:t>
            </a:fld>
            <a:endParaRPr lang="tr-TR" noProof="0" dirty="0"/>
          </a:p>
        </p:txBody>
      </p:sp>
      <p:sp>
        <p:nvSpPr>
          <p:cNvPr id="5" name="Alt Bilgi Yer Tutucusu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pPr rtl="0"/>
            <a:fld id="{4FAB73BC-B049-4115-A692-8D63A059BFB8}" type="slidenum">
              <a:rPr lang="tr-TR" noProof="0" smtClean="0"/>
              <a:pPr rtl="0"/>
              <a:t>‹#›</a:t>
            </a:fld>
            <a:endParaRPr lang="tr-TR" noProof="0"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ideo" Target="file:///C:\Users\user\AppData\Local\Microsoft\Windows\Temporary%20Internet%20Files\Content.IE5\SNGG1NQO\edited-20200225-205957%5b1%5d.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user\AppData\Local\Microsoft\Windows\Temporary%20Internet%20Files\Content.IE5\OTDH4IAU\VID-20200225-WA0011%5b1%5d.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s://www.tarihiolaylar.com/tarihi-olaylar/hacli-seferleri-76" TargetMode="External"/><Relationship Id="rId13" Type="http://schemas.openxmlformats.org/officeDocument/2006/relationships/hyperlink" Target="https://tr.pinterest.com/pin/425660602266310221/?d=t&amp;mt=login" TargetMode="External"/><Relationship Id="rId18" Type="http://schemas.openxmlformats.org/officeDocument/2006/relationships/hyperlink" Target="http://www.traveltips.usatoday.com/" TargetMode="External"/><Relationship Id="rId3" Type="http://schemas.openxmlformats.org/officeDocument/2006/relationships/hyperlink" Target="https://mirasimiz.org.tr/sayfa/Kudus-Tarihi/24" TargetMode="External"/><Relationship Id="rId7" Type="http://schemas.openxmlformats.org/officeDocument/2006/relationships/hyperlink" Target="https://igoogledisrael.com/the-10-essential-things-to-see-and-do-in-jerusalem/" TargetMode="External"/><Relationship Id="rId12" Type="http://schemas.openxmlformats.org/officeDocument/2006/relationships/hyperlink" Target="https://theculturetrip.com/middle-east/israel/articles/top-10-places-in-jerusalem-for-architecture-lovers/" TargetMode="External"/><Relationship Id="rId17" Type="http://schemas.openxmlformats.org/officeDocument/2006/relationships/hyperlink" Target="http://www.tripadvisor.com.tr/" TargetMode="External"/><Relationship Id="rId2" Type="http://schemas.openxmlformats.org/officeDocument/2006/relationships/hyperlink" Target="https://www.aa.com.tr/en/middle-east/israel-slowly-encroaching-all-of-jerusalem/1270991" TargetMode="External"/><Relationship Id="rId16" Type="http://schemas.openxmlformats.org/officeDocument/2006/relationships/hyperlink" Target="http://www.planetware.com/" TargetMode="External"/><Relationship Id="rId20" Type="http://schemas.openxmlformats.org/officeDocument/2006/relationships/hyperlink" Target="http://www.islamicity.org/" TargetMode="External"/><Relationship Id="rId1" Type="http://schemas.openxmlformats.org/officeDocument/2006/relationships/slideLayout" Target="../slideLayouts/slideLayout3.xml"/><Relationship Id="rId6" Type="http://schemas.openxmlformats.org/officeDocument/2006/relationships/hyperlink" Target="https://www.slideshare.net/recephilmi/kudse-hazr-msn" TargetMode="External"/><Relationship Id="rId11" Type="http://schemas.openxmlformats.org/officeDocument/2006/relationships/hyperlink" Target="https://islamansiklopedisi.org.tr/kudus" TargetMode="External"/><Relationship Id="rId5" Type="http://schemas.openxmlformats.org/officeDocument/2006/relationships/hyperlink" Target="https://www.sozcu.com.tr/2020/gundem/kudusun-tarihi-ve-onemi-kudus-neden-onemli-5594160/" TargetMode="External"/><Relationship Id="rId15" Type="http://schemas.openxmlformats.org/officeDocument/2006/relationships/hyperlink" Target="https://en.wikipedia.org/wiki/List_of_places_in_Jerusalem" TargetMode="External"/><Relationship Id="rId10" Type="http://schemas.openxmlformats.org/officeDocument/2006/relationships/hyperlink" Target="https://www.britannica.com/place/Jerusalem" TargetMode="External"/><Relationship Id="rId19" Type="http://schemas.openxmlformats.org/officeDocument/2006/relationships/hyperlink" Target="http://www.sozcu.com.tr/" TargetMode="External"/><Relationship Id="rId4" Type="http://schemas.openxmlformats.org/officeDocument/2006/relationships/hyperlink" Target="http://worldpopulationreview.com/world-cities/jerusalem-population/" TargetMode="External"/><Relationship Id="rId9" Type="http://schemas.openxmlformats.org/officeDocument/2006/relationships/hyperlink" Target="http://www.cografya.gen.tr/siyasi/devletler/israil.htm" TargetMode="External"/><Relationship Id="rId14" Type="http://schemas.openxmlformats.org/officeDocument/2006/relationships/hyperlink" Target="https://dictionary.cambridge.org/tr/okunu%C5%9F/ingilizce/christian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Resim 4" descr="bir kitabın sayfalarının yakından görünüşü">
            <a:extLst>
              <a:ext uri="{FF2B5EF4-FFF2-40B4-BE49-F238E27FC236}">
                <a16:creationId xmlns:a16="http://schemas.microsoft.com/office/drawing/2014/main" id="{E8B6E499-B9AF-4C9F-9B5A-1EFCE8B402C0}"/>
              </a:ext>
            </a:extLst>
          </p:cNvPr>
          <p:cNvPicPr>
            <a:picLocks noChangeAspect="1"/>
          </p:cNvPicPr>
          <p:nvPr/>
        </p:nvPicPr>
        <p:blipFill rotWithShape="1">
          <a:blip r:embed="rId3"/>
          <a:srcRect l="28740" r="9545"/>
          <a:stretch/>
        </p:blipFill>
        <p:spPr>
          <a:xfrm>
            <a:off x="452761" y="10"/>
            <a:ext cx="5643239" cy="6857990"/>
          </a:xfrm>
          <a:prstGeom prst="rect">
            <a:avLst/>
          </a:prstGeom>
        </p:spPr>
      </p:pic>
      <p:sp>
        <p:nvSpPr>
          <p:cNvPr id="2" name="Başlık 1">
            <a:extLst>
              <a:ext uri="{FF2B5EF4-FFF2-40B4-BE49-F238E27FC236}">
                <a16:creationId xmlns:a16="http://schemas.microsoft.com/office/drawing/2014/main" id="{DAE48B8D-7A59-42A4-A61B-B66E6063DD0D}"/>
              </a:ext>
            </a:extLst>
          </p:cNvPr>
          <p:cNvSpPr>
            <a:spLocks noGrp="1"/>
          </p:cNvSpPr>
          <p:nvPr>
            <p:ph type="ctrTitle"/>
          </p:nvPr>
        </p:nvSpPr>
        <p:spPr>
          <a:xfrm>
            <a:off x="6175716" y="506436"/>
            <a:ext cx="5641145" cy="1705707"/>
          </a:xfrm>
        </p:spPr>
        <p:txBody>
          <a:bodyPr rtlCol="0">
            <a:normAutofit/>
          </a:bodyPr>
          <a:lstStyle/>
          <a:p>
            <a:r>
              <a:rPr lang="tr-TR" sz="7800" dirty="0"/>
              <a:t> </a:t>
            </a:r>
            <a:r>
              <a:rPr lang="tr-TR" sz="8500" dirty="0"/>
              <a:t>AL-QUDS</a:t>
            </a:r>
          </a:p>
        </p:txBody>
      </p:sp>
      <p:pic>
        <p:nvPicPr>
          <p:cNvPr id="7" name="6 Resim" descr="kudüss.jpg"/>
          <p:cNvPicPr>
            <a:picLocks noChangeAspect="1"/>
          </p:cNvPicPr>
          <p:nvPr/>
        </p:nvPicPr>
        <p:blipFill>
          <a:blip r:embed="rId4"/>
          <a:stretch>
            <a:fillRect/>
          </a:stretch>
        </p:blipFill>
        <p:spPr>
          <a:xfrm>
            <a:off x="6105378" y="3193366"/>
            <a:ext cx="6086621" cy="3664634"/>
          </a:xfrm>
          <a:prstGeom prst="rect">
            <a:avLst/>
          </a:prstGeom>
        </p:spPr>
      </p:pic>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aksa.jpg"/>
          <p:cNvPicPr>
            <a:picLocks noChangeAspect="1"/>
          </p:cNvPicPr>
          <p:nvPr/>
        </p:nvPicPr>
        <p:blipFill>
          <a:blip r:embed="rId2"/>
          <a:stretch>
            <a:fillRect/>
          </a:stretch>
        </p:blipFill>
        <p:spPr>
          <a:xfrm>
            <a:off x="738553" y="447162"/>
            <a:ext cx="5043268" cy="3175269"/>
          </a:xfrm>
          <a:prstGeom prst="rect">
            <a:avLst/>
          </a:prstGeom>
        </p:spPr>
      </p:pic>
      <p:pic>
        <p:nvPicPr>
          <p:cNvPr id="3" name="2 Resim" descr="indir (21).jpg"/>
          <p:cNvPicPr>
            <a:picLocks noChangeAspect="1"/>
          </p:cNvPicPr>
          <p:nvPr/>
        </p:nvPicPr>
        <p:blipFill>
          <a:blip r:embed="rId3"/>
          <a:stretch>
            <a:fillRect/>
          </a:stretch>
        </p:blipFill>
        <p:spPr>
          <a:xfrm>
            <a:off x="6302326" y="3791244"/>
            <a:ext cx="5120639" cy="2813538"/>
          </a:xfrm>
          <a:prstGeom prst="rect">
            <a:avLst/>
          </a:prstGeom>
        </p:spPr>
      </p:pic>
      <p:pic>
        <p:nvPicPr>
          <p:cNvPr id="4" name="3 Resim" descr="indir (20).jpg"/>
          <p:cNvPicPr>
            <a:picLocks noChangeAspect="1"/>
          </p:cNvPicPr>
          <p:nvPr/>
        </p:nvPicPr>
        <p:blipFill>
          <a:blip r:embed="rId4"/>
          <a:stretch>
            <a:fillRect/>
          </a:stretch>
        </p:blipFill>
        <p:spPr>
          <a:xfrm>
            <a:off x="6358596" y="365760"/>
            <a:ext cx="5078438" cy="3221503"/>
          </a:xfrm>
          <a:prstGeom prst="rect">
            <a:avLst/>
          </a:prstGeom>
        </p:spPr>
      </p:pic>
      <p:sp>
        <p:nvSpPr>
          <p:cNvPr id="5" name="4 Başlık"/>
          <p:cNvSpPr>
            <a:spLocks noGrp="1"/>
          </p:cNvSpPr>
          <p:nvPr>
            <p:ph type="ctrTitle"/>
          </p:nvPr>
        </p:nvSpPr>
        <p:spPr>
          <a:xfrm>
            <a:off x="548641" y="2816352"/>
            <a:ext cx="7413674" cy="4041648"/>
          </a:xfrm>
        </p:spPr>
        <p:txBody>
          <a:bodyPr/>
          <a:lstStyle/>
          <a:p>
            <a:r>
              <a:rPr lang="tr-TR" dirty="0">
                <a:latin typeface="Aharoni" pitchFamily="2" charset="-79"/>
                <a:cs typeface="Aharoni" pitchFamily="2" charset="-79"/>
              </a:rPr>
              <a:t>THREE BIG        MASJIDS OF ISLAM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dited-20200225-205957[1].mp4">
            <a:hlinkClick r:id="" action="ppaction://media"/>
          </p:cNvPr>
          <p:cNvPicPr>
            <a:picLocks noGrp="1" noRot="1" noChangeAspect="1"/>
          </p:cNvPicPr>
          <p:nvPr>
            <p:ph idx="4294967295"/>
            <a:videoFile r:link="rId1"/>
          </p:nvPr>
        </p:nvPicPr>
        <p:blipFill>
          <a:blip r:embed="rId3"/>
          <a:stretch>
            <a:fillRect/>
          </a:stretch>
        </p:blipFill>
        <p:spPr>
          <a:xfrm>
            <a:off x="3165231" y="590599"/>
            <a:ext cx="6611938" cy="57959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692640" cy="618978"/>
          </a:xfrm>
        </p:spPr>
        <p:txBody>
          <a:bodyPr>
            <a:normAutofit fontScale="90000"/>
          </a:bodyPr>
          <a:lstStyle/>
          <a:p>
            <a:r>
              <a:rPr lang="tr-TR" dirty="0">
                <a:latin typeface="Aharoni" pitchFamily="2" charset="-79"/>
                <a:cs typeface="Aharoni" pitchFamily="2" charset="-79"/>
              </a:rPr>
              <a:t>HANUKKAH  FESTIVAL </a:t>
            </a:r>
          </a:p>
        </p:txBody>
      </p:sp>
      <p:pic>
        <p:nvPicPr>
          <p:cNvPr id="4" name="VID-20200225-WA0011[1].mp4">
            <a:hlinkClick r:id="" action="ppaction://media"/>
          </p:cNvPr>
          <p:cNvPicPr>
            <a:picLocks noGrp="1" noRot="1" noChangeAspect="1"/>
          </p:cNvPicPr>
          <p:nvPr>
            <p:ph idx="1"/>
            <a:videoFile r:link="rId1"/>
          </p:nvPr>
        </p:nvPicPr>
        <p:blipFill>
          <a:blip r:embed="rId3"/>
          <a:stretch>
            <a:fillRect/>
          </a:stretch>
        </p:blipFill>
        <p:spPr>
          <a:xfrm>
            <a:off x="1491175" y="858129"/>
            <a:ext cx="8426548" cy="58310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ndir (16).jpg"/>
          <p:cNvPicPr>
            <a:picLocks noChangeAspect="1"/>
          </p:cNvPicPr>
          <p:nvPr/>
        </p:nvPicPr>
        <p:blipFill>
          <a:blip r:embed="rId2"/>
          <a:stretch>
            <a:fillRect/>
          </a:stretch>
        </p:blipFill>
        <p:spPr>
          <a:xfrm>
            <a:off x="6949440" y="337241"/>
            <a:ext cx="3826412" cy="4698991"/>
          </a:xfrm>
          <a:prstGeom prst="rect">
            <a:avLst/>
          </a:prstGeom>
        </p:spPr>
      </p:pic>
      <p:sp>
        <p:nvSpPr>
          <p:cNvPr id="3" name="2 Başlık"/>
          <p:cNvSpPr>
            <a:spLocks noGrp="1"/>
          </p:cNvSpPr>
          <p:nvPr>
            <p:ph type="title"/>
          </p:nvPr>
        </p:nvSpPr>
        <p:spPr>
          <a:xfrm>
            <a:off x="1575581" y="5943600"/>
            <a:ext cx="9588305" cy="914400"/>
          </a:xfrm>
        </p:spPr>
        <p:txBody>
          <a:bodyPr>
            <a:normAutofit fontScale="90000"/>
          </a:bodyPr>
          <a:lstStyle/>
          <a:p>
            <a:r>
              <a:rPr lang="tr-TR" dirty="0"/>
              <a:t>   </a:t>
            </a:r>
            <a:r>
              <a:rPr lang="tr-TR" sz="8000" dirty="0">
                <a:latin typeface="Showcard Gothic" pitchFamily="82" charset="0"/>
              </a:rPr>
              <a:t>HANZALA </a:t>
            </a:r>
            <a:br>
              <a:rPr lang="tr-TR" sz="8000" dirty="0">
                <a:latin typeface="Showcard Gothic" pitchFamily="82" charset="0"/>
              </a:rPr>
            </a:br>
            <a:r>
              <a:rPr lang="tr-TR" dirty="0"/>
              <a:t> </a:t>
            </a:r>
            <a:endParaRPr lang="tr-TR" sz="6600" dirty="0">
              <a:latin typeface="Showcard Gothic" pitchFamily="82" charset="0"/>
            </a:endParaRPr>
          </a:p>
        </p:txBody>
      </p:sp>
      <p:pic>
        <p:nvPicPr>
          <p:cNvPr id="5" name="4 Resim" descr="indir (18).jpg"/>
          <p:cNvPicPr>
            <a:picLocks noChangeAspect="1"/>
          </p:cNvPicPr>
          <p:nvPr/>
        </p:nvPicPr>
        <p:blipFill>
          <a:blip r:embed="rId3"/>
          <a:stretch>
            <a:fillRect/>
          </a:stretch>
        </p:blipFill>
        <p:spPr>
          <a:xfrm>
            <a:off x="576777" y="759656"/>
            <a:ext cx="5767754" cy="3840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5773" y="168812"/>
            <a:ext cx="9418320" cy="914400"/>
          </a:xfrm>
        </p:spPr>
        <p:txBody>
          <a:bodyPr>
            <a:normAutofit fontScale="90000"/>
          </a:bodyPr>
          <a:lstStyle/>
          <a:p>
            <a:r>
              <a:rPr lang="tr-TR" dirty="0"/>
              <a:t>REFERENCES</a:t>
            </a:r>
          </a:p>
        </p:txBody>
      </p:sp>
      <p:sp>
        <p:nvSpPr>
          <p:cNvPr id="3" name="2 Metin Yer Tutucusu"/>
          <p:cNvSpPr>
            <a:spLocks noGrp="1"/>
          </p:cNvSpPr>
          <p:nvPr>
            <p:ph type="body" idx="1"/>
          </p:nvPr>
        </p:nvSpPr>
        <p:spPr>
          <a:xfrm>
            <a:off x="436098" y="886265"/>
            <a:ext cx="10396025" cy="5605976"/>
          </a:xfrm>
        </p:spPr>
        <p:txBody>
          <a:bodyPr>
            <a:normAutofit fontScale="40000" lnSpcReduction="20000"/>
          </a:bodyPr>
          <a:lstStyle/>
          <a:p>
            <a:pPr>
              <a:buFont typeface="Arial" charset="0"/>
              <a:buChar char="•"/>
            </a:pPr>
            <a:r>
              <a:rPr lang="tr-TR" sz="3800" b="1" dirty="0">
                <a:solidFill>
                  <a:schemeClr val="tx1"/>
                </a:solidFill>
                <a:latin typeface="Aharoni" pitchFamily="2" charset="-79"/>
                <a:cs typeface="Aharoni" pitchFamily="2" charset="-79"/>
                <a:hlinkClick r:id="rId2"/>
              </a:rPr>
              <a:t>https://www.aa.com.tr/en/middle-east/israel-slowly-encroaching-all-of-jerusalem/1270991</a:t>
            </a:r>
            <a:br>
              <a:rPr lang="tr-TR" sz="3800" b="1" dirty="0">
                <a:solidFill>
                  <a:schemeClr val="tx1"/>
                </a:solidFill>
                <a:latin typeface="Aharoni" pitchFamily="2" charset="-79"/>
                <a:cs typeface="Aharoni" pitchFamily="2" charset="-79"/>
              </a:rPr>
            </a:br>
            <a:r>
              <a:rPr lang="tr-TR" sz="3800" dirty="0">
                <a:solidFill>
                  <a:schemeClr val="tx1"/>
                </a:solidFill>
                <a:hlinkClick r:id="rId3"/>
              </a:rPr>
              <a:t> https://mirasimiz.org.tr/sayfa/Kudus-Tarihi/24</a:t>
            </a:r>
            <a:br>
              <a:rPr lang="tr-TR" sz="3800" dirty="0">
                <a:solidFill>
                  <a:schemeClr val="tx1"/>
                </a:solidFill>
              </a:rPr>
            </a:br>
            <a:r>
              <a:rPr lang="tr-TR" sz="3800" dirty="0">
                <a:solidFill>
                  <a:schemeClr val="tx1"/>
                </a:solidFill>
                <a:hlinkClick r:id="rId4"/>
              </a:rPr>
              <a:t>http://worldpopulationreview.com/world-cities/jerusalem-population/</a:t>
            </a:r>
            <a:br>
              <a:rPr lang="tr-TR" sz="3800" dirty="0">
                <a:solidFill>
                  <a:schemeClr val="tx1"/>
                </a:solidFill>
              </a:rPr>
            </a:br>
            <a:r>
              <a:rPr lang="tr-TR" sz="3800" dirty="0">
                <a:solidFill>
                  <a:schemeClr val="tx1"/>
                </a:solidFill>
                <a:hlinkClick r:id="rId5"/>
              </a:rPr>
              <a:t> https://www.sozcu.com.tr/2020/gundem/kudusun-tarihi-ve-onemi-kudus-neden-onemli-5594160/</a:t>
            </a:r>
            <a:br>
              <a:rPr lang="tr-TR" sz="3800" dirty="0">
                <a:solidFill>
                  <a:schemeClr val="tx1"/>
                </a:solidFill>
              </a:rPr>
            </a:br>
            <a:r>
              <a:rPr lang="tr-TR" sz="3800" dirty="0">
                <a:solidFill>
                  <a:schemeClr val="tx1"/>
                </a:solidFill>
                <a:hlinkClick r:id="rId6"/>
              </a:rPr>
              <a:t>https://www.slideshare.net/recephilmi/kudse-hazr-msn</a:t>
            </a:r>
            <a:br>
              <a:rPr lang="tr-TR" sz="3800" dirty="0">
                <a:solidFill>
                  <a:schemeClr val="tx1"/>
                </a:solidFill>
              </a:rPr>
            </a:br>
            <a:r>
              <a:rPr lang="tr-TR" sz="3800" dirty="0">
                <a:solidFill>
                  <a:schemeClr val="tx1"/>
                </a:solidFill>
                <a:hlinkClick r:id="rId7"/>
              </a:rPr>
              <a:t> https://igoogledisrael.com/the-10-essential-things-to-see-and-do-in-jerusalem/</a:t>
            </a:r>
            <a:br>
              <a:rPr lang="tr-TR" sz="3800" dirty="0">
                <a:solidFill>
                  <a:schemeClr val="tx1"/>
                </a:solidFill>
              </a:rPr>
            </a:br>
            <a:r>
              <a:rPr lang="tr-TR" sz="3800" dirty="0">
                <a:solidFill>
                  <a:schemeClr val="tx1"/>
                </a:solidFill>
                <a:hlinkClick r:id="rId8"/>
              </a:rPr>
              <a:t>https://www.tarihiolaylar.com/tarihi-olaylar/hacli-seferleri-76</a:t>
            </a:r>
            <a:br>
              <a:rPr lang="tr-TR" sz="3800" dirty="0">
                <a:solidFill>
                  <a:schemeClr val="tx1"/>
                </a:solidFill>
              </a:rPr>
            </a:br>
            <a:r>
              <a:rPr lang="tr-TR" sz="3800" dirty="0">
                <a:solidFill>
                  <a:schemeClr val="tx1"/>
                </a:solidFill>
                <a:hlinkClick r:id="rId9"/>
              </a:rPr>
              <a:t> http://www.</a:t>
            </a:r>
            <a:r>
              <a:rPr lang="tr-TR" sz="3800" dirty="0" err="1">
                <a:solidFill>
                  <a:schemeClr val="tx1"/>
                </a:solidFill>
                <a:hlinkClick r:id="rId9"/>
              </a:rPr>
              <a:t>cografya</a:t>
            </a:r>
            <a:r>
              <a:rPr lang="tr-TR" sz="3800" dirty="0">
                <a:solidFill>
                  <a:schemeClr val="tx1"/>
                </a:solidFill>
                <a:hlinkClick r:id="rId9"/>
              </a:rPr>
              <a:t>.gen.tr/siyasi/devletler/</a:t>
            </a:r>
            <a:r>
              <a:rPr lang="tr-TR" sz="3800" dirty="0" err="1">
                <a:solidFill>
                  <a:schemeClr val="tx1"/>
                </a:solidFill>
                <a:hlinkClick r:id="rId9"/>
              </a:rPr>
              <a:t>israil</a:t>
            </a:r>
            <a:r>
              <a:rPr lang="tr-TR" sz="3800" dirty="0">
                <a:solidFill>
                  <a:schemeClr val="tx1"/>
                </a:solidFill>
                <a:hlinkClick r:id="rId9"/>
              </a:rPr>
              <a:t>.</a:t>
            </a:r>
            <a:r>
              <a:rPr lang="tr-TR" sz="3800" dirty="0" err="1">
                <a:solidFill>
                  <a:schemeClr val="tx1"/>
                </a:solidFill>
                <a:hlinkClick r:id="rId9"/>
              </a:rPr>
              <a:t>htm</a:t>
            </a:r>
            <a:br>
              <a:rPr lang="tr-TR" sz="3800" dirty="0">
                <a:solidFill>
                  <a:schemeClr val="tx1"/>
                </a:solidFill>
              </a:rPr>
            </a:br>
            <a:r>
              <a:rPr lang="tr-TR" sz="3800" dirty="0">
                <a:solidFill>
                  <a:schemeClr val="tx1"/>
                </a:solidFill>
                <a:hlinkClick r:id="rId10"/>
              </a:rPr>
              <a:t> https://www.britannica.com/place/Jerusalem</a:t>
            </a:r>
            <a:br>
              <a:rPr lang="tr-TR" sz="3800" dirty="0">
                <a:solidFill>
                  <a:schemeClr val="tx1"/>
                </a:solidFill>
              </a:rPr>
            </a:br>
            <a:r>
              <a:rPr lang="tr-TR" sz="3800" dirty="0">
                <a:solidFill>
                  <a:schemeClr val="tx1"/>
                </a:solidFill>
                <a:hlinkClick r:id="rId11"/>
              </a:rPr>
              <a:t> https://islamansiklopedisi.org.tr/kudus</a:t>
            </a:r>
            <a:br>
              <a:rPr lang="tr-TR" sz="3800" dirty="0">
                <a:solidFill>
                  <a:schemeClr val="tx1"/>
                </a:solidFill>
              </a:rPr>
            </a:br>
            <a:r>
              <a:rPr lang="tr-TR" sz="3800" dirty="0">
                <a:solidFill>
                  <a:schemeClr val="tx1"/>
                </a:solidFill>
                <a:hlinkClick r:id="rId12"/>
              </a:rPr>
              <a:t> https://theculturetrip.com/middle-east/israel/articles/top-10-places-in-jerusalem-for-architecture-lovers/</a:t>
            </a:r>
            <a:br>
              <a:rPr lang="tr-TR" sz="3800" dirty="0">
                <a:solidFill>
                  <a:schemeClr val="tx1"/>
                </a:solidFill>
              </a:rPr>
            </a:br>
            <a:r>
              <a:rPr lang="tr-TR" sz="3800" dirty="0">
                <a:solidFill>
                  <a:schemeClr val="tx1"/>
                </a:solidFill>
                <a:hlinkClick r:id="rId13"/>
              </a:rPr>
              <a:t>https://tr.pinterest.com/pin/425660602266310221/?d=t&amp;mt=login</a:t>
            </a:r>
            <a:br>
              <a:rPr lang="tr-TR" sz="3800" dirty="0">
                <a:solidFill>
                  <a:schemeClr val="tx1"/>
                </a:solidFill>
              </a:rPr>
            </a:br>
            <a:r>
              <a:rPr lang="tr-TR" sz="3800" dirty="0">
                <a:solidFill>
                  <a:schemeClr val="tx1"/>
                </a:solidFill>
                <a:hlinkClick r:id="rId14"/>
              </a:rPr>
              <a:t> https://dictionary.cambridge.org/tr/okunu%C5%9F/ingilizce/christianity </a:t>
            </a:r>
            <a:br>
              <a:rPr lang="tr-TR" sz="3800" dirty="0">
                <a:solidFill>
                  <a:schemeClr val="tx1"/>
                </a:solidFill>
              </a:rPr>
            </a:br>
            <a:r>
              <a:rPr lang="tr-TR" sz="3800" dirty="0">
                <a:solidFill>
                  <a:schemeClr val="tx1"/>
                </a:solidFill>
                <a:hlinkClick r:id="rId15"/>
              </a:rPr>
              <a:t>https://en.wikipedia.org/wiki/List_of_places_in_Jerusalem</a:t>
            </a:r>
            <a:br>
              <a:rPr lang="tr-TR" sz="3800" dirty="0">
                <a:solidFill>
                  <a:schemeClr val="tx1"/>
                </a:solidFill>
              </a:rPr>
            </a:br>
            <a:r>
              <a:rPr lang="tr-TR" sz="3800" dirty="0">
                <a:solidFill>
                  <a:schemeClr val="tx1"/>
                </a:solidFill>
              </a:rPr>
              <a:t> </a:t>
            </a:r>
            <a:r>
              <a:rPr lang="tr-TR" sz="3800" dirty="0">
                <a:solidFill>
                  <a:schemeClr val="tx1"/>
                </a:solidFill>
                <a:hlinkClick r:id="rId16"/>
              </a:rPr>
              <a:t>www.</a:t>
            </a:r>
            <a:r>
              <a:rPr lang="tr-TR" sz="3800" dirty="0" err="1">
                <a:solidFill>
                  <a:schemeClr val="tx1"/>
                </a:solidFill>
                <a:hlinkClick r:id="rId16"/>
              </a:rPr>
              <a:t>planetware</a:t>
            </a:r>
            <a:r>
              <a:rPr lang="tr-TR" sz="3800" dirty="0">
                <a:solidFill>
                  <a:schemeClr val="tx1"/>
                </a:solidFill>
                <a:hlinkClick r:id="rId16"/>
              </a:rPr>
              <a:t>.com</a:t>
            </a:r>
            <a:br>
              <a:rPr lang="tr-TR" sz="3800" dirty="0">
                <a:solidFill>
                  <a:schemeClr val="tx1"/>
                </a:solidFill>
              </a:rPr>
            </a:br>
            <a:r>
              <a:rPr lang="tr-TR" sz="3800" dirty="0">
                <a:solidFill>
                  <a:schemeClr val="tx1"/>
                </a:solidFill>
              </a:rPr>
              <a:t> </a:t>
            </a:r>
            <a:r>
              <a:rPr lang="tr-TR" sz="3800" dirty="0">
                <a:solidFill>
                  <a:schemeClr val="tx1"/>
                </a:solidFill>
                <a:hlinkClick r:id="rId17"/>
              </a:rPr>
              <a:t>www.</a:t>
            </a:r>
            <a:r>
              <a:rPr lang="tr-TR" sz="3800" dirty="0" err="1">
                <a:solidFill>
                  <a:schemeClr val="tx1"/>
                </a:solidFill>
                <a:hlinkClick r:id="rId17"/>
              </a:rPr>
              <a:t>tripadvisor</a:t>
            </a:r>
            <a:r>
              <a:rPr lang="tr-TR" sz="3800" dirty="0">
                <a:solidFill>
                  <a:schemeClr val="tx1"/>
                </a:solidFill>
                <a:hlinkClick r:id="rId17"/>
              </a:rPr>
              <a:t>.com.tr</a:t>
            </a:r>
            <a:br>
              <a:rPr lang="tr-TR" sz="3800" dirty="0">
                <a:solidFill>
                  <a:schemeClr val="tx1"/>
                </a:solidFill>
              </a:rPr>
            </a:br>
            <a:r>
              <a:rPr lang="tr-TR" sz="3800" dirty="0">
                <a:solidFill>
                  <a:schemeClr val="tx1"/>
                </a:solidFill>
                <a:hlinkClick r:id="rId18"/>
              </a:rPr>
              <a:t>www.</a:t>
            </a:r>
            <a:r>
              <a:rPr lang="tr-TR" sz="3800" dirty="0" err="1">
                <a:solidFill>
                  <a:schemeClr val="tx1"/>
                </a:solidFill>
                <a:hlinkClick r:id="rId18"/>
              </a:rPr>
              <a:t>traveltips</a:t>
            </a:r>
            <a:r>
              <a:rPr lang="tr-TR" sz="3800" dirty="0">
                <a:solidFill>
                  <a:schemeClr val="tx1"/>
                </a:solidFill>
                <a:hlinkClick r:id="rId18"/>
              </a:rPr>
              <a:t>.</a:t>
            </a:r>
            <a:r>
              <a:rPr lang="tr-TR" sz="3800" dirty="0" err="1">
                <a:solidFill>
                  <a:schemeClr val="tx1"/>
                </a:solidFill>
                <a:hlinkClick r:id="rId18"/>
              </a:rPr>
              <a:t>usatoday</a:t>
            </a:r>
            <a:r>
              <a:rPr lang="tr-TR" sz="3800" dirty="0">
                <a:solidFill>
                  <a:schemeClr val="tx1"/>
                </a:solidFill>
                <a:hlinkClick r:id="rId18"/>
              </a:rPr>
              <a:t>.com</a:t>
            </a:r>
            <a:br>
              <a:rPr lang="tr-TR" sz="3800" dirty="0">
                <a:solidFill>
                  <a:schemeClr val="tx1"/>
                </a:solidFill>
              </a:rPr>
            </a:br>
            <a:r>
              <a:rPr lang="tr-TR" sz="3800" dirty="0">
                <a:solidFill>
                  <a:schemeClr val="tx1"/>
                </a:solidFill>
              </a:rPr>
              <a:t>www.en.</a:t>
            </a:r>
            <a:r>
              <a:rPr lang="tr-TR" sz="3800" dirty="0" err="1">
                <a:solidFill>
                  <a:schemeClr val="tx1"/>
                </a:solidFill>
              </a:rPr>
              <a:t>wikipedia</a:t>
            </a:r>
            <a:r>
              <a:rPr lang="tr-TR" sz="3800" dirty="0">
                <a:solidFill>
                  <a:schemeClr val="tx1"/>
                </a:solidFill>
              </a:rPr>
              <a:t>.org </a:t>
            </a:r>
            <a:br>
              <a:rPr lang="tr-TR" sz="3800" dirty="0">
                <a:solidFill>
                  <a:schemeClr val="tx1"/>
                </a:solidFill>
              </a:rPr>
            </a:br>
            <a:r>
              <a:rPr lang="tr-TR" sz="3800" dirty="0">
                <a:solidFill>
                  <a:schemeClr val="tx1"/>
                </a:solidFill>
                <a:hlinkClick r:id="rId19"/>
              </a:rPr>
              <a:t>www.</a:t>
            </a:r>
            <a:r>
              <a:rPr lang="tr-TR" sz="3800" dirty="0" err="1">
                <a:solidFill>
                  <a:schemeClr val="tx1"/>
                </a:solidFill>
                <a:hlinkClick r:id="rId19"/>
              </a:rPr>
              <a:t>sozcu</a:t>
            </a:r>
            <a:r>
              <a:rPr lang="tr-TR" sz="3800" dirty="0">
                <a:solidFill>
                  <a:schemeClr val="tx1"/>
                </a:solidFill>
                <a:hlinkClick r:id="rId19"/>
              </a:rPr>
              <a:t>.com.tr</a:t>
            </a:r>
            <a:br>
              <a:rPr lang="tr-TR" sz="3800" dirty="0">
                <a:solidFill>
                  <a:schemeClr val="tx1"/>
                </a:solidFill>
              </a:rPr>
            </a:br>
            <a:r>
              <a:rPr lang="tr-TR" sz="3800" dirty="0">
                <a:solidFill>
                  <a:schemeClr val="tx1"/>
                </a:solidFill>
              </a:rPr>
              <a:t>www.</a:t>
            </a:r>
            <a:r>
              <a:rPr lang="tr-TR" sz="3800" dirty="0" err="1">
                <a:solidFill>
                  <a:schemeClr val="tx1"/>
                </a:solidFill>
              </a:rPr>
              <a:t>cnnturk</a:t>
            </a:r>
            <a:r>
              <a:rPr lang="tr-TR" sz="3800" dirty="0">
                <a:solidFill>
                  <a:schemeClr val="tx1"/>
                </a:solidFill>
              </a:rPr>
              <a:t>.com </a:t>
            </a:r>
            <a:br>
              <a:rPr lang="tr-TR" sz="3800" dirty="0">
                <a:solidFill>
                  <a:schemeClr val="tx1"/>
                </a:solidFill>
              </a:rPr>
            </a:br>
            <a:r>
              <a:rPr lang="tr-TR" sz="3800" dirty="0">
                <a:solidFill>
                  <a:schemeClr val="tx1"/>
                </a:solidFill>
              </a:rPr>
              <a:t>www.</a:t>
            </a:r>
            <a:r>
              <a:rPr lang="tr-TR" sz="3800" dirty="0" err="1">
                <a:solidFill>
                  <a:schemeClr val="tx1"/>
                </a:solidFill>
              </a:rPr>
              <a:t>history</a:t>
            </a:r>
            <a:r>
              <a:rPr lang="tr-TR" sz="3800" dirty="0">
                <a:solidFill>
                  <a:schemeClr val="tx1"/>
                </a:solidFill>
              </a:rPr>
              <a:t>.com </a:t>
            </a:r>
            <a:br>
              <a:rPr lang="tr-TR" sz="3800" dirty="0">
                <a:solidFill>
                  <a:schemeClr val="tx1"/>
                </a:solidFill>
              </a:rPr>
            </a:br>
            <a:r>
              <a:rPr lang="tr-TR" sz="3800" dirty="0">
                <a:solidFill>
                  <a:schemeClr val="tx1"/>
                </a:solidFill>
                <a:hlinkClick r:id="rId20"/>
              </a:rPr>
              <a:t>www.</a:t>
            </a:r>
            <a:r>
              <a:rPr lang="tr-TR" sz="3800" dirty="0" err="1">
                <a:solidFill>
                  <a:schemeClr val="tx1"/>
                </a:solidFill>
                <a:hlinkClick r:id="rId20"/>
              </a:rPr>
              <a:t>islamicity</a:t>
            </a:r>
            <a:r>
              <a:rPr lang="tr-TR" sz="3800" dirty="0">
                <a:solidFill>
                  <a:schemeClr val="tx1"/>
                </a:solidFill>
                <a:hlinkClick r:id="rId20"/>
              </a:rPr>
              <a:t>.org</a:t>
            </a:r>
            <a:br>
              <a:rPr lang="tr-TR" sz="3800" dirty="0">
                <a:solidFill>
                  <a:schemeClr val="tx1"/>
                </a:solidFill>
              </a:rPr>
            </a:br>
            <a:r>
              <a:rPr lang="tr-TR" sz="3800" dirty="0" err="1">
                <a:solidFill>
                  <a:schemeClr val="tx1"/>
                </a:solidFill>
              </a:rPr>
              <a:t>historic</a:t>
            </a:r>
            <a:r>
              <a:rPr lang="tr-TR" sz="3800" dirty="0">
                <a:solidFill>
                  <a:schemeClr val="tx1"/>
                </a:solidFill>
              </a:rPr>
              <a:t> </a:t>
            </a:r>
            <a:r>
              <a:rPr lang="tr-TR" sz="3800" dirty="0" err="1">
                <a:solidFill>
                  <a:schemeClr val="tx1"/>
                </a:solidFill>
              </a:rPr>
              <a:t>cities</a:t>
            </a:r>
            <a:r>
              <a:rPr lang="tr-TR" sz="3800" dirty="0">
                <a:solidFill>
                  <a:schemeClr val="tx1"/>
                </a:solidFill>
              </a:rPr>
              <a:t> of </a:t>
            </a:r>
            <a:r>
              <a:rPr lang="tr-TR" sz="3800" dirty="0" err="1">
                <a:solidFill>
                  <a:schemeClr val="tx1"/>
                </a:solidFill>
              </a:rPr>
              <a:t>the</a:t>
            </a:r>
            <a:r>
              <a:rPr lang="tr-TR" sz="3800" dirty="0">
                <a:solidFill>
                  <a:schemeClr val="tx1"/>
                </a:solidFill>
              </a:rPr>
              <a:t> </a:t>
            </a:r>
            <a:r>
              <a:rPr lang="tr-TR" sz="3800" dirty="0" err="1">
                <a:solidFill>
                  <a:schemeClr val="tx1"/>
                </a:solidFill>
              </a:rPr>
              <a:t>islamic</a:t>
            </a:r>
            <a:r>
              <a:rPr lang="tr-TR" sz="3800" dirty="0">
                <a:solidFill>
                  <a:schemeClr val="tx1"/>
                </a:solidFill>
              </a:rPr>
              <a:t> </a:t>
            </a:r>
            <a:r>
              <a:rPr lang="tr-TR" sz="3800" dirty="0" err="1">
                <a:solidFill>
                  <a:schemeClr val="tx1"/>
                </a:solidFill>
              </a:rPr>
              <a:t>world</a:t>
            </a:r>
            <a:r>
              <a:rPr lang="tr-TR" sz="3800" dirty="0">
                <a:solidFill>
                  <a:schemeClr val="tx1"/>
                </a:solidFill>
              </a:rPr>
              <a:t> </a:t>
            </a:r>
            <a:r>
              <a:rPr lang="tr-TR" sz="3800" dirty="0" err="1">
                <a:solidFill>
                  <a:schemeClr val="tx1"/>
                </a:solidFill>
              </a:rPr>
              <a:t>book</a:t>
            </a:r>
            <a:br>
              <a:rPr lang="tr-TR" sz="3800" dirty="0">
                <a:solidFill>
                  <a:schemeClr val="tx1"/>
                </a:solidFill>
              </a:rPr>
            </a:br>
            <a:r>
              <a:rPr lang="tr-TR" sz="3800" dirty="0" err="1">
                <a:solidFill>
                  <a:schemeClr val="tx1"/>
                </a:solidFill>
              </a:rPr>
              <a:t>ömer</a:t>
            </a:r>
            <a:r>
              <a:rPr lang="tr-TR" sz="3800" dirty="0">
                <a:solidFill>
                  <a:schemeClr val="tx1"/>
                </a:solidFill>
              </a:rPr>
              <a:t> </a:t>
            </a:r>
            <a:r>
              <a:rPr lang="tr-TR" sz="3800" dirty="0" err="1">
                <a:solidFill>
                  <a:schemeClr val="tx1"/>
                </a:solidFill>
              </a:rPr>
              <a:t>faruk</a:t>
            </a:r>
            <a:r>
              <a:rPr lang="tr-TR" sz="3800" dirty="0">
                <a:solidFill>
                  <a:schemeClr val="tx1"/>
                </a:solidFill>
              </a:rPr>
              <a:t> harman</a:t>
            </a:r>
            <a:br>
              <a:rPr lang="tr-TR" sz="3800" dirty="0">
                <a:solidFill>
                  <a:schemeClr val="tx1"/>
                </a:solidFill>
              </a:rPr>
            </a:br>
            <a:r>
              <a:rPr lang="tr-TR" sz="2900" dirty="0" err="1">
                <a:solidFill>
                  <a:schemeClr val="tx1"/>
                </a:solidFill>
              </a:rPr>
              <a:t>some</a:t>
            </a:r>
            <a:r>
              <a:rPr lang="tr-TR" sz="2900" dirty="0">
                <a:solidFill>
                  <a:schemeClr val="tx1"/>
                </a:solidFill>
              </a:rPr>
              <a:t> </a:t>
            </a:r>
            <a:r>
              <a:rPr lang="tr-TR" sz="2900" dirty="0" err="1">
                <a:solidFill>
                  <a:schemeClr val="tx1"/>
                </a:solidFill>
              </a:rPr>
              <a:t>twitter</a:t>
            </a:r>
            <a:r>
              <a:rPr lang="tr-TR" sz="2900" dirty="0">
                <a:solidFill>
                  <a:schemeClr val="tx1"/>
                </a:solidFill>
              </a:rPr>
              <a:t> </a:t>
            </a:r>
            <a:r>
              <a:rPr lang="tr-TR" sz="2900" dirty="0" err="1">
                <a:solidFill>
                  <a:schemeClr val="tx1"/>
                </a:solidFill>
              </a:rPr>
              <a:t>pages</a:t>
            </a:r>
            <a:br>
              <a:rPr lang="tr-TR" sz="2900">
                <a:solidFill>
                  <a:schemeClr val="tx1"/>
                </a:solidFill>
              </a:rPr>
            </a:br>
            <a:br>
              <a:rPr lang="tr-TR" sz="2900">
                <a:solidFill>
                  <a:schemeClr val="tx1"/>
                </a:solidFill>
              </a:rPr>
            </a:br>
            <a:br>
              <a:rPr lang="tr-TR" sz="2900">
                <a:solidFill>
                  <a:schemeClr val="tx1"/>
                </a:solidFill>
              </a:rPr>
            </a:br>
            <a:br>
              <a:rPr lang="tr-TR" sz="2900">
                <a:solidFill>
                  <a:schemeClr val="tx1"/>
                </a:solidFill>
              </a:rPr>
            </a:br>
            <a:br>
              <a:rPr lang="tr-TR" sz="2900">
                <a:solidFill>
                  <a:schemeClr val="tx1"/>
                </a:solidFill>
              </a:rPr>
            </a:br>
            <a:r>
              <a:rPr lang="tr-TR" sz="4800">
                <a:solidFill>
                  <a:schemeClr val="tx1"/>
                </a:solidFill>
              </a:rPr>
              <a:t>ESRA KOCA - 18070257</a:t>
            </a:r>
            <a:endParaRPr lang="tr-TR" sz="2900" dirty="0"/>
          </a:p>
          <a:p>
            <a:pPr>
              <a:buFont typeface="Arial" charset="0"/>
              <a:buChar char="•"/>
            </a:pPr>
            <a:endParaRPr lang="tr-TR" b="1" dirty="0">
              <a:solidFill>
                <a:schemeClr val="tx1"/>
              </a:solidFill>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9317" y="758952"/>
            <a:ext cx="10480432" cy="830697"/>
          </a:xfrm>
        </p:spPr>
        <p:txBody>
          <a:bodyPr>
            <a:normAutofit/>
          </a:bodyPr>
          <a:lstStyle/>
          <a:p>
            <a:r>
              <a:rPr lang="tr-TR" sz="5400" dirty="0"/>
              <a:t>GENERAL   INFORMATIONS </a:t>
            </a:r>
          </a:p>
        </p:txBody>
      </p:sp>
      <p:sp>
        <p:nvSpPr>
          <p:cNvPr id="3" name="2 Alt Başlık"/>
          <p:cNvSpPr>
            <a:spLocks noGrp="1"/>
          </p:cNvSpPr>
          <p:nvPr>
            <p:ph type="subTitle" idx="1"/>
          </p:nvPr>
        </p:nvSpPr>
        <p:spPr>
          <a:xfrm>
            <a:off x="633045" y="1730326"/>
            <a:ext cx="10677379" cy="4761914"/>
          </a:xfrm>
        </p:spPr>
        <p:txBody>
          <a:bodyPr/>
          <a:lstStyle/>
          <a:p>
            <a:r>
              <a:rPr lang="tr-TR" dirty="0">
                <a:solidFill>
                  <a:srgbClr val="FFFF00"/>
                </a:solidFill>
              </a:rPr>
              <a:t>COUNTRY: </a:t>
            </a:r>
            <a:r>
              <a:rPr lang="tr-TR" dirty="0">
                <a:solidFill>
                  <a:schemeClr val="tx1"/>
                </a:solidFill>
              </a:rPr>
              <a:t>PALESTİNA </a:t>
            </a:r>
            <a:br>
              <a:rPr lang="tr-TR" dirty="0">
                <a:solidFill>
                  <a:srgbClr val="FFFF00"/>
                </a:solidFill>
              </a:rPr>
            </a:br>
            <a:r>
              <a:rPr lang="tr-TR" dirty="0">
                <a:solidFill>
                  <a:srgbClr val="FFFF00"/>
                </a:solidFill>
              </a:rPr>
              <a:t>POPULATION:</a:t>
            </a:r>
            <a:r>
              <a:rPr lang="tr-TR" dirty="0">
                <a:solidFill>
                  <a:schemeClr val="tx1"/>
                </a:solidFill>
              </a:rPr>
              <a:t>931.756</a:t>
            </a:r>
            <a:br>
              <a:rPr lang="tr-TR" dirty="0">
                <a:solidFill>
                  <a:srgbClr val="FFFF00"/>
                </a:solidFill>
              </a:rPr>
            </a:br>
            <a:r>
              <a:rPr lang="tr-TR" dirty="0">
                <a:solidFill>
                  <a:srgbClr val="FFFF00"/>
                </a:solidFill>
              </a:rPr>
              <a:t>RELIGION:</a:t>
            </a:r>
            <a:r>
              <a:rPr lang="tr-TR" dirty="0">
                <a:solidFill>
                  <a:schemeClr val="tx1"/>
                </a:solidFill>
              </a:rPr>
              <a:t>ISLAM, CHRISTIANITY, JUDAISM, </a:t>
            </a:r>
            <a:br>
              <a:rPr lang="tr-TR" dirty="0">
                <a:solidFill>
                  <a:srgbClr val="FFFF00"/>
                </a:solidFill>
              </a:rPr>
            </a:br>
            <a:r>
              <a:rPr lang="tr-TR" dirty="0">
                <a:solidFill>
                  <a:srgbClr val="FFFF00"/>
                </a:solidFill>
              </a:rPr>
              <a:t>ETHNİCITY:</a:t>
            </a:r>
            <a:r>
              <a:rPr lang="tr-TR" dirty="0">
                <a:solidFill>
                  <a:schemeClr val="tx1"/>
                </a:solidFill>
              </a:rPr>
              <a:t>MUSLIM ARAB, JEWISH, CHRISTIAN</a:t>
            </a:r>
            <a:br>
              <a:rPr lang="tr-TR" dirty="0">
                <a:solidFill>
                  <a:schemeClr val="tx1"/>
                </a:solidFill>
              </a:rPr>
            </a:br>
            <a:r>
              <a:rPr lang="tr-TR" dirty="0">
                <a:solidFill>
                  <a:srgbClr val="FFFF00"/>
                </a:solidFill>
              </a:rPr>
              <a:t>THE NAME OF HISTORY:</a:t>
            </a:r>
            <a:r>
              <a:rPr lang="tr-TR" dirty="0">
                <a:solidFill>
                  <a:schemeClr val="tx1"/>
                </a:solidFill>
              </a:rPr>
              <a:t>JARUSELAM IN HEBREW,</a:t>
            </a:r>
            <a:br>
              <a:rPr lang="tr-TR" dirty="0">
                <a:solidFill>
                  <a:schemeClr val="tx1"/>
                </a:solidFill>
              </a:rPr>
            </a:br>
            <a:r>
              <a:rPr lang="tr-TR" dirty="0">
                <a:solidFill>
                  <a:schemeClr val="tx1"/>
                </a:solidFill>
              </a:rPr>
              <a:t>YERUSHALAYIM , IN ARABIC al-QUDS OR BAYT</a:t>
            </a:r>
            <a:br>
              <a:rPr lang="tr-TR" dirty="0">
                <a:solidFill>
                  <a:schemeClr val="tx1"/>
                </a:solidFill>
              </a:rPr>
            </a:br>
            <a:r>
              <a:rPr lang="tr-TR" dirty="0">
                <a:solidFill>
                  <a:schemeClr val="tx1"/>
                </a:solidFill>
              </a:rPr>
              <a:t> al-MAQDIS.</a:t>
            </a:r>
            <a:br>
              <a:rPr lang="tr-TR" dirty="0">
                <a:solidFill>
                  <a:srgbClr val="FFFF00"/>
                </a:solidFill>
              </a:rPr>
            </a:br>
            <a:endParaRPr lang="tr-TR" dirty="0">
              <a:solidFill>
                <a:srgbClr val="FFFF00"/>
              </a:solidFill>
            </a:endParaRPr>
          </a:p>
          <a:p>
            <a:endParaRPr lang="tr-TR" dirty="0">
              <a:solidFill>
                <a:srgbClr val="FFFF00"/>
              </a:solidFill>
            </a:endParaRPr>
          </a:p>
          <a:p>
            <a:endParaRPr lang="tr-TR" dirty="0">
              <a:solidFill>
                <a:srgbClr val="FFFF00"/>
              </a:solidFill>
            </a:endParaRPr>
          </a:p>
        </p:txBody>
      </p:sp>
      <p:pic>
        <p:nvPicPr>
          <p:cNvPr id="4" name="3 Resim" descr="unnamed.jpg"/>
          <p:cNvPicPr>
            <a:picLocks noChangeAspect="1"/>
          </p:cNvPicPr>
          <p:nvPr/>
        </p:nvPicPr>
        <p:blipFill>
          <a:blip r:embed="rId2"/>
          <a:stretch>
            <a:fillRect/>
          </a:stretch>
        </p:blipFill>
        <p:spPr>
          <a:xfrm>
            <a:off x="7920111" y="1981200"/>
            <a:ext cx="4271889" cy="4876800"/>
          </a:xfrm>
          <a:prstGeom prst="rect">
            <a:avLst/>
          </a:prstGeom>
        </p:spPr>
      </p:pic>
      <p:pic>
        <p:nvPicPr>
          <p:cNvPr id="5" name="4 Resim" descr="hhj.png"/>
          <p:cNvPicPr>
            <a:picLocks noChangeAspect="1"/>
          </p:cNvPicPr>
          <p:nvPr/>
        </p:nvPicPr>
        <p:blipFill>
          <a:blip r:embed="rId3"/>
          <a:stretch>
            <a:fillRect/>
          </a:stretch>
        </p:blipFill>
        <p:spPr>
          <a:xfrm>
            <a:off x="450166" y="4206239"/>
            <a:ext cx="7484011" cy="26517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afik"/>
          <p:cNvGraphicFramePr/>
          <p:nvPr/>
        </p:nvGraphicFramePr>
        <p:xfrm>
          <a:off x="211015" y="0"/>
          <a:ext cx="5416062" cy="6590713"/>
        </p:xfrm>
        <a:graphic>
          <a:graphicData uri="http://schemas.openxmlformats.org/drawingml/2006/chart">
            <c:chart xmlns:c="http://schemas.openxmlformats.org/drawingml/2006/chart" xmlns:r="http://schemas.openxmlformats.org/officeDocument/2006/relationships" r:id="rId2"/>
          </a:graphicData>
        </a:graphic>
      </p:graphicFrame>
      <p:sp>
        <p:nvSpPr>
          <p:cNvPr id="4" name="3 Dikdörtgen"/>
          <p:cNvSpPr/>
          <p:nvPr/>
        </p:nvSpPr>
        <p:spPr>
          <a:xfrm>
            <a:off x="5809957" y="717451"/>
            <a:ext cx="5528603" cy="5109091"/>
          </a:xfrm>
          <a:prstGeom prst="rect">
            <a:avLst/>
          </a:prstGeom>
        </p:spPr>
        <p:txBody>
          <a:bodyPr wrap="square">
            <a:spAutoFit/>
          </a:bodyPr>
          <a:lstStyle/>
          <a:p>
            <a:r>
              <a:rPr lang="en-US" sz="2800" dirty="0">
                <a:latin typeface="Franklin Gothic Medium" pitchFamily="34" charset="0"/>
              </a:rPr>
              <a:t>Given its history, Jerusalem is a very religious city. At 64%, the majority of the population is Jewish, although there are of course different levels of adherence to the Jewish faith. The Muslim faith is the second most practiced religion in Jerusalem, representing 34% of the population. 2% of the population identifies as Christian.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B5BABA-6BFF-4FE1-92EC-96E5906F5BC4}"/>
              </a:ext>
            </a:extLst>
          </p:cNvPr>
          <p:cNvSpPr>
            <a:spLocks noGrp="1"/>
          </p:cNvSpPr>
          <p:nvPr>
            <p:ph type="title"/>
          </p:nvPr>
        </p:nvSpPr>
        <p:spPr>
          <a:xfrm>
            <a:off x="337624" y="168812"/>
            <a:ext cx="10504346" cy="1325562"/>
          </a:xfrm>
        </p:spPr>
        <p:txBody>
          <a:bodyPr rtlCol="0">
            <a:normAutofit/>
          </a:bodyPr>
          <a:lstStyle/>
          <a:p>
            <a:pPr rtl="0"/>
            <a:r>
              <a:rPr lang="tr-TR" dirty="0">
                <a:solidFill>
                  <a:srgbClr val="008000"/>
                </a:solidFill>
                <a:latin typeface="Arial Rounded MT Bold" pitchFamily="34" charset="0"/>
              </a:rPr>
              <a:t>SIGNIFICANT  DATES  FOR  AL-QUDS</a:t>
            </a:r>
          </a:p>
        </p:txBody>
      </p:sp>
      <p:graphicFrame>
        <p:nvGraphicFramePr>
          <p:cNvPr id="18" name="İçerik Yer Tutucusu 2" descr="SmartArt zaman çizelgesi yer tutucusu">
            <a:extLst>
              <a:ext uri="{FF2B5EF4-FFF2-40B4-BE49-F238E27FC236}">
                <a16:creationId xmlns:a16="http://schemas.microsoft.com/office/drawing/2014/main" id="{41635FE1-4BC0-4C3E-B8B9-458DE49C09DE}"/>
              </a:ext>
            </a:extLst>
          </p:cNvPr>
          <p:cNvGraphicFramePr>
            <a:graphicFrameLocks noGrp="1"/>
          </p:cNvGraphicFramePr>
          <p:nvPr>
            <p:ph idx="1"/>
            <p:extLst>
              <p:ext uri="{D42A27DB-BD31-4B8C-83A1-F6EECF244321}">
                <p14:modId xmlns:p14="http://schemas.microsoft.com/office/powerpoint/2010/main" val="3058813600"/>
              </p:ext>
            </p:extLst>
          </p:nvPr>
        </p:nvGraphicFramePr>
        <p:xfrm>
          <a:off x="534571" y="1730328"/>
          <a:ext cx="9875520" cy="451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09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8978" y="196244"/>
            <a:ext cx="10075281" cy="1238660"/>
          </a:xfrm>
        </p:spPr>
        <p:txBody>
          <a:bodyPr>
            <a:normAutofit/>
          </a:bodyPr>
          <a:lstStyle/>
          <a:p>
            <a:r>
              <a:rPr lang="tr-TR" sz="6000" dirty="0">
                <a:solidFill>
                  <a:srgbClr val="002060"/>
                </a:solidFill>
              </a:rPr>
              <a:t>AT THE TİME OF UMAR</a:t>
            </a:r>
          </a:p>
        </p:txBody>
      </p:sp>
      <p:sp>
        <p:nvSpPr>
          <p:cNvPr id="3" name="2 Metin Yer Tutucusu"/>
          <p:cNvSpPr>
            <a:spLocks noGrp="1"/>
          </p:cNvSpPr>
          <p:nvPr>
            <p:ph type="body" idx="1"/>
          </p:nvPr>
        </p:nvSpPr>
        <p:spPr>
          <a:xfrm>
            <a:off x="872197" y="1420837"/>
            <a:ext cx="9807995" cy="5071403"/>
          </a:xfrm>
        </p:spPr>
        <p:txBody>
          <a:bodyPr/>
          <a:lstStyle/>
          <a:p>
            <a:r>
              <a:rPr lang="tr-TR" dirty="0"/>
              <a:t>  </a:t>
            </a:r>
          </a:p>
        </p:txBody>
      </p:sp>
      <p:sp>
        <p:nvSpPr>
          <p:cNvPr id="4" name="3 Dikdörtgen"/>
          <p:cNvSpPr/>
          <p:nvPr/>
        </p:nvSpPr>
        <p:spPr>
          <a:xfrm>
            <a:off x="1111348" y="1582341"/>
            <a:ext cx="9031458" cy="4154984"/>
          </a:xfrm>
          <a:prstGeom prst="rect">
            <a:avLst/>
          </a:prstGeom>
        </p:spPr>
        <p:txBody>
          <a:bodyPr wrap="square">
            <a:spAutoFit/>
          </a:bodyPr>
          <a:lstStyle/>
          <a:p>
            <a:r>
              <a:rPr lang="en-US" sz="2400" dirty="0">
                <a:latin typeface="Franklin Gothic Medium" pitchFamily="34" charset="0"/>
              </a:rPr>
              <a:t>The  </a:t>
            </a:r>
            <a:r>
              <a:rPr lang="en-US" sz="2400" b="1" dirty="0">
                <a:latin typeface="Franklin Gothic Medium" pitchFamily="34" charset="0"/>
              </a:rPr>
              <a:t>Siege of </a:t>
            </a:r>
            <a:r>
              <a:rPr lang="tr-TR" sz="2400" b="1" dirty="0">
                <a:latin typeface="Franklin Gothic Medium" pitchFamily="34" charset="0"/>
              </a:rPr>
              <a:t>Al-</a:t>
            </a:r>
            <a:r>
              <a:rPr lang="tr-TR" sz="2400" b="1" dirty="0" err="1">
                <a:latin typeface="Franklin Gothic Medium" pitchFamily="34" charset="0"/>
              </a:rPr>
              <a:t>Quds</a:t>
            </a:r>
            <a:r>
              <a:rPr lang="tr-TR" sz="2400" b="1" dirty="0">
                <a:latin typeface="Franklin Gothic Medium" pitchFamily="34" charset="0"/>
              </a:rPr>
              <a:t>  </a:t>
            </a:r>
            <a:r>
              <a:rPr lang="en-US" sz="2400" dirty="0">
                <a:latin typeface="Franklin Gothic Medium" pitchFamily="34" charset="0"/>
              </a:rPr>
              <a:t>was part of a military conflict which took place in the year 63</a:t>
            </a:r>
            <a:r>
              <a:rPr lang="tr-TR" sz="2400" dirty="0">
                <a:latin typeface="Franklin Gothic Medium" pitchFamily="34" charset="0"/>
              </a:rPr>
              <a:t>6</a:t>
            </a:r>
            <a:r>
              <a:rPr lang="en-US" sz="2400" dirty="0">
                <a:latin typeface="Franklin Gothic Medium" pitchFamily="34" charset="0"/>
              </a:rPr>
              <a:t> between the </a:t>
            </a:r>
            <a:r>
              <a:rPr lang="tr-TR" sz="2400" dirty="0" err="1">
                <a:latin typeface="Franklin Gothic Medium" pitchFamily="34" charset="0"/>
              </a:rPr>
              <a:t>Bayzantine</a:t>
            </a:r>
            <a:r>
              <a:rPr lang="tr-TR" sz="2400" dirty="0">
                <a:latin typeface="Franklin Gothic Medium" pitchFamily="34" charset="0"/>
              </a:rPr>
              <a:t> </a:t>
            </a:r>
            <a:r>
              <a:rPr lang="en-US" sz="2400" dirty="0">
                <a:latin typeface="Franklin Gothic Medium" pitchFamily="34" charset="0"/>
              </a:rPr>
              <a:t> </a:t>
            </a:r>
            <a:r>
              <a:rPr lang="en-US" sz="2400" dirty="0" err="1">
                <a:latin typeface="Franklin Gothic Medium" pitchFamily="34" charset="0"/>
              </a:rPr>
              <a:t>Empi</a:t>
            </a:r>
            <a:r>
              <a:rPr lang="tr-TR" sz="2400" dirty="0">
                <a:latin typeface="Franklin Gothic Medium" pitchFamily="34" charset="0"/>
              </a:rPr>
              <a:t>re</a:t>
            </a:r>
            <a:r>
              <a:rPr lang="en-US" sz="2400" dirty="0">
                <a:latin typeface="Franklin Gothic Medium" pitchFamily="34" charset="0"/>
              </a:rPr>
              <a:t> and the </a:t>
            </a:r>
            <a:r>
              <a:rPr lang="tr-TR" sz="2400" dirty="0" err="1">
                <a:latin typeface="Franklin Gothic Medium" pitchFamily="34" charset="0"/>
              </a:rPr>
              <a:t>Rashidun</a:t>
            </a:r>
            <a:r>
              <a:rPr lang="en-US" sz="2400" dirty="0">
                <a:solidFill>
                  <a:schemeClr val="tx1">
                    <a:lumMod val="75000"/>
                    <a:lumOff val="25000"/>
                  </a:schemeClr>
                </a:solidFill>
                <a:latin typeface="Franklin Gothic Medium" pitchFamily="34" charset="0"/>
              </a:rPr>
              <a:t> </a:t>
            </a:r>
            <a:r>
              <a:rPr lang="tr-TR" sz="2400" dirty="0" err="1">
                <a:latin typeface="Franklin Gothic Medium" pitchFamily="34" charset="0"/>
              </a:rPr>
              <a:t>cliphate</a:t>
            </a:r>
            <a:r>
              <a:rPr lang="en-US" sz="2400" dirty="0">
                <a:latin typeface="Franklin Gothic Medium" pitchFamily="34" charset="0"/>
              </a:rPr>
              <a:t>. It began when the </a:t>
            </a:r>
            <a:r>
              <a:rPr lang="en-US" sz="2400" dirty="0" err="1">
                <a:latin typeface="Franklin Gothic Medium" pitchFamily="34" charset="0"/>
              </a:rPr>
              <a:t>Rashidun</a:t>
            </a:r>
            <a:r>
              <a:rPr lang="en-US" sz="2400" dirty="0">
                <a:latin typeface="Franklin Gothic Medium" pitchFamily="34" charset="0"/>
              </a:rPr>
              <a:t> army, under the command of </a:t>
            </a:r>
            <a:r>
              <a:rPr lang="tr-TR" sz="2400" dirty="0">
                <a:latin typeface="Franklin Gothic Medium" pitchFamily="34" charset="0"/>
              </a:rPr>
              <a:t>Abu</a:t>
            </a:r>
            <a:r>
              <a:rPr lang="en-US" sz="2400" dirty="0">
                <a:latin typeface="Franklin Gothic Medium" pitchFamily="34" charset="0"/>
              </a:rPr>
              <a:t> </a:t>
            </a:r>
            <a:r>
              <a:rPr lang="tr-TR" sz="2400" dirty="0" err="1">
                <a:latin typeface="Franklin Gothic Medium" pitchFamily="34" charset="0"/>
              </a:rPr>
              <a:t>Ubai</a:t>
            </a:r>
            <a:r>
              <a:rPr lang="en-US" sz="2400" dirty="0">
                <a:latin typeface="Franklin Gothic Medium" pitchFamily="34" charset="0"/>
              </a:rPr>
              <a:t>d</a:t>
            </a:r>
            <a:r>
              <a:rPr lang="tr-TR" sz="2400" dirty="0">
                <a:latin typeface="Franklin Gothic Medium" pitchFamily="34" charset="0"/>
              </a:rPr>
              <a:t>ah</a:t>
            </a:r>
            <a:r>
              <a:rPr lang="en-US" sz="2400" dirty="0">
                <a:latin typeface="Franklin Gothic Medium" pitchFamily="34" charset="0"/>
              </a:rPr>
              <a:t>, besieged </a:t>
            </a:r>
            <a:r>
              <a:rPr lang="en-US" sz="2400" dirty="0" err="1">
                <a:latin typeface="Franklin Gothic Medium" pitchFamily="34" charset="0"/>
              </a:rPr>
              <a:t>Jeru</a:t>
            </a:r>
            <a:r>
              <a:rPr lang="tr-TR" sz="2400" dirty="0">
                <a:latin typeface="Franklin Gothic Medium" pitchFamily="34" charset="0"/>
              </a:rPr>
              <a:t>s</a:t>
            </a:r>
            <a:r>
              <a:rPr lang="en-US" sz="2400" dirty="0">
                <a:latin typeface="Franklin Gothic Medium" pitchFamily="34" charset="0"/>
              </a:rPr>
              <a:t>al</a:t>
            </a:r>
            <a:r>
              <a:rPr lang="tr-TR" sz="2400" dirty="0">
                <a:latin typeface="Franklin Gothic Medium" pitchFamily="34" charset="0"/>
              </a:rPr>
              <a:t>em</a:t>
            </a:r>
            <a:r>
              <a:rPr lang="en-US" sz="2400" dirty="0">
                <a:latin typeface="Franklin Gothic Medium" pitchFamily="34" charset="0"/>
              </a:rPr>
              <a:t> in November 636. After six months, the Patriarch </a:t>
            </a:r>
            <a:r>
              <a:rPr lang="tr-TR" sz="2400" dirty="0" err="1">
                <a:latin typeface="Franklin Gothic Medium" pitchFamily="34" charset="0"/>
              </a:rPr>
              <a:t>Sophronius</a:t>
            </a:r>
            <a:r>
              <a:rPr lang="en-US" sz="2400" dirty="0">
                <a:latin typeface="Franklin Gothic Medium" pitchFamily="34" charset="0"/>
              </a:rPr>
              <a:t> agreed to surrender, on condition that he submit only to the </a:t>
            </a:r>
            <a:r>
              <a:rPr lang="tr-TR" sz="2400" dirty="0" err="1">
                <a:latin typeface="Franklin Gothic Medium" pitchFamily="34" charset="0"/>
              </a:rPr>
              <a:t>Caliph</a:t>
            </a:r>
            <a:r>
              <a:rPr lang="en-US" sz="2400" dirty="0">
                <a:latin typeface="Franklin Gothic Medium" pitchFamily="34" charset="0"/>
              </a:rPr>
              <a:t>. In April 63</a:t>
            </a:r>
            <a:r>
              <a:rPr lang="tr-TR" sz="2400" dirty="0">
                <a:latin typeface="Franklin Gothic Medium" pitchFamily="34" charset="0"/>
              </a:rPr>
              <a:t>6</a:t>
            </a:r>
            <a:r>
              <a:rPr lang="en-US" sz="2400" dirty="0">
                <a:latin typeface="Franklin Gothic Medium" pitchFamily="34" charset="0"/>
              </a:rPr>
              <a:t>, Caliph Um</a:t>
            </a:r>
            <a:r>
              <a:rPr lang="tr-TR" sz="2400" dirty="0">
                <a:latin typeface="Franklin Gothic Medium" pitchFamily="34" charset="0"/>
              </a:rPr>
              <a:t>ar</a:t>
            </a:r>
            <a:r>
              <a:rPr lang="en-US" sz="2400" dirty="0">
                <a:latin typeface="Franklin Gothic Medium" pitchFamily="34" charset="0"/>
              </a:rPr>
              <a:t> traveled to Jerusalem in person to receive the submission of the city. The Patriarch thus surrendered to him.</a:t>
            </a:r>
          </a:p>
          <a:p>
            <a:r>
              <a:rPr lang="en-US" sz="2400" dirty="0">
                <a:latin typeface="Franklin Gothic Medium" pitchFamily="34" charset="0"/>
              </a:rPr>
              <a:t>The Muslim conquest of the city solidified Arab control over </a:t>
            </a:r>
            <a:r>
              <a:rPr lang="en-US" sz="2400" dirty="0" err="1">
                <a:latin typeface="Franklin Gothic Medium" pitchFamily="34" charset="0"/>
              </a:rPr>
              <a:t>Palestin</a:t>
            </a:r>
            <a:r>
              <a:rPr lang="tr-TR" sz="2400" dirty="0">
                <a:latin typeface="Franklin Gothic Medium" pitchFamily="34" charset="0"/>
              </a:rPr>
              <a:t>e</a:t>
            </a:r>
            <a:r>
              <a:rPr lang="en-US" sz="2400" dirty="0">
                <a:latin typeface="Franklin Gothic Medium" pitchFamily="34" charset="0"/>
              </a:rPr>
              <a:t>, which would not again be threatened until the First Crusade in the late 11th century.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44061" y="365761"/>
            <a:ext cx="9878334" cy="1041010"/>
          </a:xfrm>
        </p:spPr>
        <p:txBody>
          <a:bodyPr>
            <a:normAutofit/>
          </a:bodyPr>
          <a:lstStyle/>
          <a:p>
            <a:r>
              <a:rPr lang="tr-TR" dirty="0"/>
              <a:t> </a:t>
            </a:r>
            <a:r>
              <a:rPr lang="tr-TR" sz="6000" dirty="0">
                <a:solidFill>
                  <a:srgbClr val="FF0066"/>
                </a:solidFill>
                <a:latin typeface="Franklin Gothic Medium" pitchFamily="34" charset="0"/>
              </a:rPr>
              <a:t>THE FIRST CRUSADES(1099</a:t>
            </a:r>
            <a:r>
              <a:rPr lang="tr-TR" sz="6700" dirty="0">
                <a:solidFill>
                  <a:srgbClr val="FF0066"/>
                </a:solidFill>
                <a:latin typeface="Franklin Gothic Medium" pitchFamily="34" charset="0"/>
              </a:rPr>
              <a:t>)</a:t>
            </a:r>
          </a:p>
        </p:txBody>
      </p:sp>
      <p:sp>
        <p:nvSpPr>
          <p:cNvPr id="3" name="2 Metin Yer Tutucusu"/>
          <p:cNvSpPr>
            <a:spLocks noGrp="1"/>
          </p:cNvSpPr>
          <p:nvPr>
            <p:ph type="body" idx="1"/>
          </p:nvPr>
        </p:nvSpPr>
        <p:spPr>
          <a:xfrm>
            <a:off x="928469" y="1392702"/>
            <a:ext cx="9779860" cy="4804117"/>
          </a:xfrm>
        </p:spPr>
        <p:txBody>
          <a:bodyPr>
            <a:normAutofit/>
          </a:bodyPr>
          <a:lstStyle/>
          <a:p>
            <a:r>
              <a:rPr lang="tr-TR" sz="2400" dirty="0">
                <a:solidFill>
                  <a:schemeClr val="tx1"/>
                </a:solidFill>
                <a:latin typeface="Franklin Gothic Medium" pitchFamily="34" charset="0"/>
              </a:rPr>
              <a:t>    </a:t>
            </a:r>
            <a:r>
              <a:rPr lang="en-US" sz="2400" dirty="0">
                <a:solidFill>
                  <a:schemeClr val="tx1"/>
                </a:solidFill>
                <a:latin typeface="Franklin Gothic Medium" pitchFamily="34" charset="0"/>
              </a:rPr>
              <a:t>The Middle Ages are times when wars become frequent for Jerusalem. After the indigenous Christians were expelled from the city, Christians made their first crusade and massacred many of the Muslims and Jews in the city. Later, the Kingdom of Jerusalem was established by the Crusaders. Christian communities were placed in the area to prevent Muslims and Jews from returning to the city.</a:t>
            </a:r>
            <a:endParaRPr lang="tr-TR" sz="2400" dirty="0">
              <a:solidFill>
                <a:schemeClr val="tx1"/>
              </a:solidFill>
              <a:latin typeface="Franklin Gothic Medium" pitchFamily="34" charset="0"/>
            </a:endParaRPr>
          </a:p>
        </p:txBody>
      </p:sp>
      <p:pic>
        <p:nvPicPr>
          <p:cNvPr id="4" name="3 Resim" descr="display_image[1].jpg"/>
          <p:cNvPicPr>
            <a:picLocks noChangeAspect="1"/>
          </p:cNvPicPr>
          <p:nvPr/>
        </p:nvPicPr>
        <p:blipFill>
          <a:blip r:embed="rId2"/>
          <a:stretch>
            <a:fillRect/>
          </a:stretch>
        </p:blipFill>
        <p:spPr>
          <a:xfrm>
            <a:off x="1659989" y="3601330"/>
            <a:ext cx="8398412" cy="3256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33869"/>
            <a:ext cx="9892401" cy="760359"/>
          </a:xfrm>
        </p:spPr>
        <p:txBody>
          <a:bodyPr>
            <a:noAutofit/>
          </a:bodyPr>
          <a:lstStyle/>
          <a:p>
            <a:r>
              <a:rPr lang="tr-TR" sz="6000" dirty="0">
                <a:solidFill>
                  <a:srgbClr val="CC3300"/>
                </a:solidFill>
                <a:latin typeface="Franklin Gothic Medium" pitchFamily="34" charset="0"/>
              </a:rPr>
              <a:t>SALADIN AYYUBI TOOK BACK </a:t>
            </a:r>
          </a:p>
        </p:txBody>
      </p:sp>
      <p:sp>
        <p:nvSpPr>
          <p:cNvPr id="3" name="2 Metin Yer Tutucusu"/>
          <p:cNvSpPr>
            <a:spLocks noGrp="1"/>
          </p:cNvSpPr>
          <p:nvPr>
            <p:ph type="body" idx="1"/>
          </p:nvPr>
        </p:nvSpPr>
        <p:spPr>
          <a:xfrm>
            <a:off x="1022722" y="1491176"/>
            <a:ext cx="9418320" cy="3650566"/>
          </a:xfrm>
        </p:spPr>
        <p:txBody>
          <a:bodyPr>
            <a:normAutofit/>
          </a:bodyPr>
          <a:lstStyle/>
          <a:p>
            <a:pPr lvl="0"/>
            <a:r>
              <a:rPr lang="en-US" sz="2400" dirty="0">
                <a:solidFill>
                  <a:schemeClr val="tx1"/>
                </a:solidFill>
                <a:latin typeface="Franklin Gothic Medium" pitchFamily="34" charset="0"/>
              </a:rPr>
              <a:t>S</a:t>
            </a:r>
            <a:r>
              <a:rPr lang="tr-TR" sz="2400" dirty="0" err="1">
                <a:solidFill>
                  <a:schemeClr val="tx1"/>
                </a:solidFill>
                <a:latin typeface="Franklin Gothic Medium" pitchFamily="34" charset="0"/>
              </a:rPr>
              <a:t>aladin</a:t>
            </a:r>
            <a:r>
              <a:rPr lang="tr-TR" sz="2400" dirty="0">
                <a:solidFill>
                  <a:schemeClr val="tx1"/>
                </a:solidFill>
                <a:latin typeface="Franklin Gothic Medium" pitchFamily="34" charset="0"/>
              </a:rPr>
              <a:t> </a:t>
            </a:r>
            <a:r>
              <a:rPr lang="tr-TR" sz="2400" dirty="0" err="1">
                <a:solidFill>
                  <a:schemeClr val="tx1"/>
                </a:solidFill>
                <a:latin typeface="Franklin Gothic Medium" pitchFamily="34" charset="0"/>
              </a:rPr>
              <a:t>Ayyubi</a:t>
            </a:r>
            <a:r>
              <a:rPr lang="en-US" sz="2400" dirty="0">
                <a:solidFill>
                  <a:schemeClr val="tx1"/>
                </a:solidFill>
                <a:latin typeface="Franklin Gothic Medium" pitchFamily="34" charset="0"/>
              </a:rPr>
              <a:t> finished the end of the Jerusalem Kingdom in 1187. </a:t>
            </a:r>
            <a:r>
              <a:rPr lang="tr-TR" sz="2400" dirty="0">
                <a:solidFill>
                  <a:schemeClr val="tx1"/>
                </a:solidFill>
                <a:latin typeface="Franklin Gothic Medium" pitchFamily="34" charset="0"/>
              </a:rPr>
              <a:t>he</a:t>
            </a:r>
            <a:r>
              <a:rPr lang="en-US" sz="2400" dirty="0">
                <a:solidFill>
                  <a:schemeClr val="tx1"/>
                </a:solidFill>
                <a:latin typeface="Franklin Gothic Medium" pitchFamily="34" charset="0"/>
              </a:rPr>
              <a:t> took Jerusalem back, allowed the Muslims and Jew</a:t>
            </a:r>
            <a:r>
              <a:rPr lang="tr-TR" sz="2400" dirty="0">
                <a:solidFill>
                  <a:schemeClr val="tx1"/>
                </a:solidFill>
                <a:latin typeface="Franklin Gothic Medium" pitchFamily="34" charset="0"/>
              </a:rPr>
              <a:t>i</a:t>
            </a:r>
            <a:r>
              <a:rPr lang="en-US" sz="2400" dirty="0">
                <a:solidFill>
                  <a:schemeClr val="tx1"/>
                </a:solidFill>
                <a:latin typeface="Franklin Gothic Medium" pitchFamily="34" charset="0"/>
              </a:rPr>
              <a:t>s</a:t>
            </a:r>
            <a:r>
              <a:rPr lang="tr-TR" sz="2400" dirty="0">
                <a:solidFill>
                  <a:schemeClr val="tx1"/>
                </a:solidFill>
                <a:latin typeface="Franklin Gothic Medium" pitchFamily="34" charset="0"/>
              </a:rPr>
              <a:t>h</a:t>
            </a:r>
            <a:r>
              <a:rPr lang="en-US" sz="2400" dirty="0">
                <a:solidFill>
                  <a:schemeClr val="tx1"/>
                </a:solidFill>
                <a:latin typeface="Franklin Gothic Medium" pitchFamily="34" charset="0"/>
              </a:rPr>
              <a:t> to return to the city. Although </a:t>
            </a:r>
            <a:r>
              <a:rPr lang="tr-TR" sz="2400" dirty="0">
                <a:solidFill>
                  <a:schemeClr val="tx1"/>
                </a:solidFill>
                <a:latin typeface="Franklin Gothic Medium" pitchFamily="34" charset="0"/>
              </a:rPr>
              <a:t>he</a:t>
            </a:r>
            <a:r>
              <a:rPr lang="en-US" sz="2400" dirty="0">
                <a:solidFill>
                  <a:schemeClr val="tx1"/>
                </a:solidFill>
                <a:latin typeface="Franklin Gothic Medium" pitchFamily="34" charset="0"/>
              </a:rPr>
              <a:t> struggled for the development of </a:t>
            </a:r>
            <a:r>
              <a:rPr lang="tr-TR" sz="2400" dirty="0">
                <a:solidFill>
                  <a:schemeClr val="tx1"/>
                </a:solidFill>
                <a:latin typeface="Franklin Gothic Medium" pitchFamily="34" charset="0"/>
              </a:rPr>
              <a:t>Al-</a:t>
            </a:r>
            <a:r>
              <a:rPr lang="tr-TR" sz="2400" dirty="0" err="1">
                <a:solidFill>
                  <a:schemeClr val="tx1"/>
                </a:solidFill>
                <a:latin typeface="Franklin Gothic Medium" pitchFamily="34" charset="0"/>
              </a:rPr>
              <a:t>Quds</a:t>
            </a:r>
            <a:r>
              <a:rPr lang="en-US" sz="2400" dirty="0">
                <a:solidFill>
                  <a:schemeClr val="tx1"/>
                </a:solidFill>
                <a:latin typeface="Franklin Gothic Medium" pitchFamily="34" charset="0"/>
              </a:rPr>
              <a:t>, the interest in the region decreased due to the wars in the region. During this period, many wars took place between the </a:t>
            </a:r>
            <a:r>
              <a:rPr lang="en-US" sz="2400" dirty="0" err="1">
                <a:solidFill>
                  <a:schemeClr val="tx1"/>
                </a:solidFill>
                <a:latin typeface="Franklin Gothic Medium" pitchFamily="34" charset="0"/>
              </a:rPr>
              <a:t>Mamluks</a:t>
            </a:r>
            <a:r>
              <a:rPr lang="en-US" sz="2400" dirty="0">
                <a:solidFill>
                  <a:schemeClr val="tx1"/>
                </a:solidFill>
                <a:latin typeface="Franklin Gothic Medium" pitchFamily="34" charset="0"/>
              </a:rPr>
              <a:t> and the Crusaders for </a:t>
            </a:r>
            <a:r>
              <a:rPr lang="tr-TR" sz="2400" dirty="0">
                <a:solidFill>
                  <a:schemeClr val="tx1"/>
                </a:solidFill>
                <a:latin typeface="Franklin Gothic Medium" pitchFamily="34" charset="0"/>
              </a:rPr>
              <a:t>Al-</a:t>
            </a:r>
            <a:r>
              <a:rPr lang="tr-TR" sz="2400" dirty="0" err="1">
                <a:solidFill>
                  <a:schemeClr val="tx1"/>
                </a:solidFill>
                <a:latin typeface="Franklin Gothic Medium" pitchFamily="34" charset="0"/>
              </a:rPr>
              <a:t>Quds</a:t>
            </a:r>
            <a:r>
              <a:rPr lang="tr-TR" sz="2400" dirty="0">
                <a:solidFill>
                  <a:schemeClr val="tx1"/>
                </a:solidFill>
                <a:latin typeface="Franklin Gothic Medium" pitchFamily="34" charset="0"/>
              </a:rPr>
              <a:t>.</a:t>
            </a:r>
            <a:br>
              <a:rPr lang="tr-TR" sz="2400" dirty="0">
                <a:solidFill>
                  <a:schemeClr val="tx1"/>
                </a:solidFill>
                <a:latin typeface="Franklin Gothic Medium" pitchFamily="34" charset="0"/>
              </a:rPr>
            </a:br>
            <a:r>
              <a:rPr lang="tr-TR" sz="2400" dirty="0">
                <a:solidFill>
                  <a:schemeClr val="tx1"/>
                </a:solidFill>
                <a:latin typeface="Franklin Gothic Medium" pitchFamily="34" charset="0"/>
              </a:rPr>
              <a:t>  </a:t>
            </a:r>
            <a:r>
              <a:rPr lang="tr-TR" sz="2400" dirty="0" err="1">
                <a:solidFill>
                  <a:schemeClr val="tx1"/>
                </a:solidFill>
                <a:latin typeface="Franklin Gothic Medium" pitchFamily="34" charset="0"/>
              </a:rPr>
              <a:t>In</a:t>
            </a:r>
            <a:r>
              <a:rPr lang="tr-TR" sz="2400" dirty="0">
                <a:solidFill>
                  <a:schemeClr val="tx1"/>
                </a:solidFill>
                <a:latin typeface="Franklin Gothic Medium" pitchFamily="34" charset="0"/>
              </a:rPr>
              <a:t> </a:t>
            </a:r>
            <a:r>
              <a:rPr lang="tr-TR" sz="2400" dirty="0" err="1">
                <a:solidFill>
                  <a:schemeClr val="tx1"/>
                </a:solidFill>
                <a:latin typeface="Franklin Gothic Medium" pitchFamily="34" charset="0"/>
              </a:rPr>
              <a:t>addition</a:t>
            </a:r>
            <a:r>
              <a:rPr lang="tr-TR" sz="2400" dirty="0">
                <a:solidFill>
                  <a:schemeClr val="tx1"/>
                </a:solidFill>
                <a:latin typeface="Franklin Gothic Medium" pitchFamily="34" charset="0"/>
              </a:rPr>
              <a:t>, he is </a:t>
            </a:r>
            <a:r>
              <a:rPr lang="tr-TR" sz="2400" dirty="0" err="1">
                <a:solidFill>
                  <a:schemeClr val="tx1"/>
                </a:solidFill>
                <a:latin typeface="Franklin Gothic Medium" pitchFamily="34" charset="0"/>
              </a:rPr>
              <a:t>known</a:t>
            </a:r>
            <a:r>
              <a:rPr lang="tr-TR" sz="2400" dirty="0">
                <a:solidFill>
                  <a:schemeClr val="tx1"/>
                </a:solidFill>
                <a:latin typeface="Franklin Gothic Medium" pitchFamily="34" charset="0"/>
              </a:rPr>
              <a:t> </a:t>
            </a:r>
            <a:r>
              <a:rPr lang="tr" sz="2400" dirty="0">
                <a:solidFill>
                  <a:schemeClr val="tx1"/>
                </a:solidFill>
                <a:latin typeface="Franklin Gothic Medium" pitchFamily="34" charset="0"/>
              </a:rPr>
              <a:t>the conqueror of Al-Quds.</a:t>
            </a:r>
            <a:endParaRPr lang="tr-TR" sz="2400" dirty="0">
              <a:solidFill>
                <a:schemeClr val="tx1"/>
              </a:solidFill>
              <a:latin typeface="Franklin Gothic Medium" pitchFamily="34" charset="0"/>
            </a:endParaRPr>
          </a:p>
          <a:p>
            <a:endParaRPr lang="tr-TR" sz="2400" dirty="0">
              <a:solidFill>
                <a:schemeClr val="tx1"/>
              </a:solidFill>
              <a:latin typeface="Franklin Gothic Medium" pitchFamily="34" charset="0"/>
            </a:endParaRPr>
          </a:p>
        </p:txBody>
      </p:sp>
      <p:pic>
        <p:nvPicPr>
          <p:cNvPr id="4" name="3 Resim" descr="indir (1).jpg"/>
          <p:cNvPicPr>
            <a:picLocks noChangeAspect="1"/>
          </p:cNvPicPr>
          <p:nvPr/>
        </p:nvPicPr>
        <p:blipFill>
          <a:blip r:embed="rId2"/>
          <a:stretch>
            <a:fillRect/>
          </a:stretch>
        </p:blipFill>
        <p:spPr>
          <a:xfrm>
            <a:off x="2644725" y="4051495"/>
            <a:ext cx="6274191" cy="26306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337624"/>
            <a:ext cx="9793927" cy="984739"/>
          </a:xfrm>
        </p:spPr>
        <p:txBody>
          <a:bodyPr>
            <a:normAutofit/>
          </a:bodyPr>
          <a:lstStyle/>
          <a:p>
            <a:r>
              <a:rPr lang="tr-TR" sz="4800" dirty="0">
                <a:solidFill>
                  <a:srgbClr val="009900"/>
                </a:solidFill>
                <a:latin typeface="Franklin Gothic Medium" pitchFamily="34" charset="0"/>
              </a:rPr>
              <a:t>OTTOMAN EMPİRE IN Al-QUDS</a:t>
            </a:r>
          </a:p>
        </p:txBody>
      </p:sp>
      <p:sp>
        <p:nvSpPr>
          <p:cNvPr id="3" name="2 Metin Yer Tutucusu"/>
          <p:cNvSpPr>
            <a:spLocks noGrp="1"/>
          </p:cNvSpPr>
          <p:nvPr>
            <p:ph type="body" idx="1"/>
          </p:nvPr>
        </p:nvSpPr>
        <p:spPr>
          <a:xfrm>
            <a:off x="896112" y="1705708"/>
            <a:ext cx="9418320" cy="1691640"/>
          </a:xfrm>
        </p:spPr>
        <p:txBody>
          <a:bodyPr>
            <a:noAutofit/>
          </a:bodyPr>
          <a:lstStyle/>
          <a:p>
            <a:r>
              <a:rPr lang="tr-TR" sz="2000" dirty="0" err="1">
                <a:solidFill>
                  <a:schemeClr val="tx1"/>
                </a:solidFill>
                <a:latin typeface="Franklin Gothic Medium" pitchFamily="34" charset="0"/>
              </a:rPr>
              <a:t>Ottoman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Empire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entered</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 on 28 </a:t>
            </a:r>
            <a:r>
              <a:rPr lang="tr-TR" sz="2000" dirty="0" err="1">
                <a:solidFill>
                  <a:schemeClr val="tx1"/>
                </a:solidFill>
                <a:latin typeface="Franklin Gothic Medium" pitchFamily="34" charset="0"/>
              </a:rPr>
              <a:t>December</a:t>
            </a:r>
            <a:r>
              <a:rPr lang="tr-TR" sz="2000" dirty="0">
                <a:solidFill>
                  <a:schemeClr val="tx1"/>
                </a:solidFill>
                <a:latin typeface="Franklin Gothic Medium" pitchFamily="34" charset="0"/>
              </a:rPr>
              <a:t> 1516, </a:t>
            </a:r>
            <a:r>
              <a:rPr lang="tr-TR" sz="2000" dirty="0" err="1">
                <a:solidFill>
                  <a:schemeClr val="tx1"/>
                </a:solidFill>
                <a:latin typeface="Franklin Gothic Medium" pitchFamily="34" charset="0"/>
              </a:rPr>
              <a:t>under</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the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leadership</a:t>
            </a:r>
            <a:r>
              <a:rPr lang="tr-TR" sz="2000" dirty="0">
                <a:solidFill>
                  <a:schemeClr val="tx1"/>
                </a:solidFill>
                <a:latin typeface="Franklin Gothic Medium" pitchFamily="34" charset="0"/>
              </a:rPr>
              <a:t> of Sinan </a:t>
            </a:r>
            <a:r>
              <a:rPr lang="tr-TR" sz="2000" dirty="0" err="1">
                <a:solidFill>
                  <a:schemeClr val="tx1"/>
                </a:solidFill>
                <a:latin typeface="Franklin Gothic Medium" pitchFamily="34" charset="0"/>
              </a:rPr>
              <a:t>Pasha</a:t>
            </a:r>
            <a:r>
              <a:rPr lang="tr-TR" sz="2000" dirty="0">
                <a:solidFill>
                  <a:schemeClr val="tx1"/>
                </a:solidFill>
                <a:latin typeface="Franklin Gothic Medium" pitchFamily="34" charset="0"/>
              </a:rPr>
              <a:t>, in </a:t>
            </a:r>
            <a:r>
              <a:rPr lang="tr-TR" sz="2000" dirty="0" err="1">
                <a:solidFill>
                  <a:schemeClr val="tx1"/>
                </a:solidFill>
                <a:latin typeface="Franklin Gothic Medium" pitchFamily="34" charset="0"/>
              </a:rPr>
              <a:t>the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Egyptian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Expedition</a:t>
            </a:r>
            <a:r>
              <a:rPr lang="tr-TR" sz="2000" dirty="0">
                <a:solidFill>
                  <a:schemeClr val="tx1"/>
                </a:solidFill>
                <a:latin typeface="Franklin Gothic Medium" pitchFamily="34" charset="0"/>
              </a:rPr>
              <a:t> of Yavuz Sultan Selim. He </a:t>
            </a:r>
            <a:r>
              <a:rPr lang="tr-TR" sz="2000" dirty="0" err="1">
                <a:solidFill>
                  <a:schemeClr val="tx1"/>
                </a:solidFill>
                <a:latin typeface="Franklin Gothic Medium" pitchFamily="34" charset="0"/>
              </a:rPr>
              <a:t>visited</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 on 31 </a:t>
            </a:r>
            <a:r>
              <a:rPr lang="tr-TR" sz="2000" dirty="0" err="1">
                <a:solidFill>
                  <a:schemeClr val="tx1"/>
                </a:solidFill>
                <a:latin typeface="Franklin Gothic Medium" pitchFamily="34" charset="0"/>
              </a:rPr>
              <a:t>December</a:t>
            </a:r>
            <a:r>
              <a:rPr lang="tr-TR" sz="2000" dirty="0">
                <a:solidFill>
                  <a:schemeClr val="tx1"/>
                </a:solidFill>
                <a:latin typeface="Franklin Gothic Medium" pitchFamily="34" charset="0"/>
              </a:rPr>
              <a:t> , 1516 </a:t>
            </a:r>
            <a:r>
              <a:rPr lang="tr-TR" sz="2000" dirty="0" err="1">
                <a:solidFill>
                  <a:schemeClr val="tx1"/>
                </a:solidFill>
                <a:latin typeface="Franklin Gothic Medium" pitchFamily="34" charset="0"/>
              </a:rPr>
              <a:t>and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changed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the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city's</a:t>
            </a:r>
            <a:r>
              <a:rPr lang="tr-TR" sz="2000" dirty="0">
                <a:solidFill>
                  <a:schemeClr val="tx1"/>
                </a:solidFill>
                <a:latin typeface="Franklin Gothic Medium" pitchFamily="34" charset="0"/>
              </a:rPr>
              <a:t> name  </a:t>
            </a:r>
            <a:r>
              <a:rPr lang="tr-TR" sz="2000" dirty="0" err="1">
                <a:solidFill>
                  <a:schemeClr val="tx1"/>
                </a:solidFill>
                <a:latin typeface="Franklin Gothic Medium" pitchFamily="34" charset="0"/>
              </a:rPr>
              <a:t>to</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a:t>
            </a:r>
            <a:r>
              <a:rPr lang="tr-TR" sz="2000" dirty="0" err="1">
                <a:solidFill>
                  <a:schemeClr val="tx1"/>
                </a:solidFill>
                <a:latin typeface="Franklin Gothic Medium" pitchFamily="34" charset="0"/>
              </a:rPr>
              <a:t>Sharif</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The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Ottoman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empire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managed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to</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for</a:t>
            </a:r>
            <a:r>
              <a:rPr lang="tr-TR" sz="2000" dirty="0">
                <a:solidFill>
                  <a:schemeClr val="tx1"/>
                </a:solidFill>
                <a:latin typeface="Franklin Gothic Medium" pitchFamily="34" charset="0"/>
              </a:rPr>
              <a:t> 400 </a:t>
            </a:r>
            <a:r>
              <a:rPr lang="tr-TR" sz="2000" dirty="0" err="1">
                <a:solidFill>
                  <a:schemeClr val="tx1"/>
                </a:solidFill>
                <a:latin typeface="Franklin Gothic Medium" pitchFamily="34" charset="0"/>
              </a:rPr>
              <a:t>years</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 has </a:t>
            </a:r>
            <a:r>
              <a:rPr lang="tr-TR" sz="2000" dirty="0" err="1">
                <a:solidFill>
                  <a:schemeClr val="tx1"/>
                </a:solidFill>
                <a:latin typeface="Franklin Gothic Medium" pitchFamily="34" charset="0"/>
              </a:rPr>
              <a:t>always</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been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important</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for</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the</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Ottoman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Empire</a:t>
            </a:r>
            <a:r>
              <a:rPr lang="tr-TR" sz="2000" dirty="0">
                <a:solidFill>
                  <a:schemeClr val="tx1"/>
                </a:solidFill>
                <a:latin typeface="Franklin Gothic Medium" pitchFamily="34" charset="0"/>
              </a:rPr>
              <a:t>. Kanuni Sultan </a:t>
            </a:r>
            <a:r>
              <a:rPr lang="tr-TR" sz="2000" dirty="0" err="1">
                <a:solidFill>
                  <a:schemeClr val="tx1"/>
                </a:solidFill>
                <a:latin typeface="Franklin Gothic Medium" pitchFamily="34" charset="0"/>
              </a:rPr>
              <a:t>Suleyman</a:t>
            </a:r>
            <a:r>
              <a:rPr lang="tr-TR" sz="2000" dirty="0">
                <a:solidFill>
                  <a:schemeClr val="tx1"/>
                </a:solidFill>
                <a:latin typeface="Franklin Gothic Medium" pitchFamily="34" charset="0"/>
              </a:rPr>
              <a:t>, Sultan 4. </a:t>
            </a:r>
            <a:r>
              <a:rPr lang="tr-TR" sz="2000" dirty="0" err="1">
                <a:solidFill>
                  <a:schemeClr val="tx1"/>
                </a:solidFill>
                <a:latin typeface="Franklin Gothic Medium" pitchFamily="34" charset="0"/>
              </a:rPr>
              <a:t>Murad</a:t>
            </a:r>
            <a:r>
              <a:rPr lang="tr-TR" sz="2000" dirty="0">
                <a:solidFill>
                  <a:schemeClr val="tx1"/>
                </a:solidFill>
                <a:latin typeface="Franklin Gothic Medium" pitchFamily="34" charset="0"/>
              </a:rPr>
              <a:t>, Sultan </a:t>
            </a:r>
            <a:r>
              <a:rPr lang="tr-TR" sz="2000" dirty="0" err="1">
                <a:solidFill>
                  <a:schemeClr val="tx1"/>
                </a:solidFill>
                <a:latin typeface="Franklin Gothic Medium" pitchFamily="34" charset="0"/>
              </a:rPr>
              <a:t>Abdulmecid</a:t>
            </a:r>
            <a:r>
              <a:rPr lang="tr-TR" sz="2000" dirty="0">
                <a:solidFill>
                  <a:schemeClr val="tx1"/>
                </a:solidFill>
                <a:latin typeface="Franklin Gothic Medium" pitchFamily="34" charset="0"/>
              </a:rPr>
              <a:t>, Sultan </a:t>
            </a:r>
            <a:r>
              <a:rPr lang="tr-TR" sz="2000" dirty="0" err="1">
                <a:solidFill>
                  <a:schemeClr val="tx1"/>
                </a:solidFill>
                <a:latin typeface="Franklin Gothic Medium" pitchFamily="34" charset="0"/>
              </a:rPr>
              <a:t>Abdulaziz</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and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second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Abdulhamid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Khan</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contributed</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to</a:t>
            </a:r>
            <a:r>
              <a:rPr lang="tr-TR" sz="2000" dirty="0">
                <a:solidFill>
                  <a:schemeClr val="tx1"/>
                </a:solidFill>
                <a:latin typeface="Franklin Gothic Medium" pitchFamily="34" charset="0"/>
              </a:rPr>
              <a:t> Al-</a:t>
            </a:r>
            <a:r>
              <a:rPr lang="tr-TR" sz="2000" dirty="0" err="1">
                <a:solidFill>
                  <a:schemeClr val="tx1"/>
                </a:solidFill>
                <a:latin typeface="Franklin Gothic Medium" pitchFamily="34" charset="0"/>
              </a:rPr>
              <a:t>Quds</a:t>
            </a:r>
            <a:r>
              <a:rPr lang="tr-TR" sz="2000" dirty="0">
                <a:solidFill>
                  <a:schemeClr val="tx1"/>
                </a:solidFill>
                <a:latin typeface="Franklin Gothic Medium" pitchFamily="34" charset="0"/>
              </a:rPr>
              <a:t> in </a:t>
            </a:r>
            <a:r>
              <a:rPr lang="tr-TR" sz="2000" dirty="0" err="1">
                <a:solidFill>
                  <a:schemeClr val="tx1"/>
                </a:solidFill>
                <a:latin typeface="Franklin Gothic Medium" pitchFamily="34" charset="0"/>
              </a:rPr>
              <a:t>many</a:t>
            </a:r>
            <a:r>
              <a:rPr lang="tr-TR" sz="2000" dirty="0">
                <a:solidFill>
                  <a:schemeClr val="tx1"/>
                </a:solidFill>
                <a:latin typeface="Franklin Gothic Medium" pitchFamily="34" charset="0"/>
              </a:rPr>
              <a:t> </a:t>
            </a:r>
            <a:r>
              <a:rPr lang="tr-TR" sz="2000" dirty="0" err="1">
                <a:solidFill>
                  <a:schemeClr val="tx1"/>
                </a:solidFill>
                <a:latin typeface="Franklin Gothic Medium" pitchFamily="34" charset="0"/>
              </a:rPr>
              <a:t>services</a:t>
            </a:r>
            <a:r>
              <a:rPr lang="tr-TR" sz="2000" dirty="0">
                <a:solidFill>
                  <a:schemeClr val="tx1"/>
                </a:solidFill>
                <a:latin typeface="Franklin Gothic Medium" pitchFamily="34" charset="0"/>
              </a:rPr>
              <a:t>.</a:t>
            </a:r>
          </a:p>
        </p:txBody>
      </p:sp>
      <p:pic>
        <p:nvPicPr>
          <p:cNvPr id="4" name="3 Resim" descr="DSYT13SWsAE3xav.jpg"/>
          <p:cNvPicPr>
            <a:picLocks noChangeAspect="1"/>
          </p:cNvPicPr>
          <p:nvPr/>
        </p:nvPicPr>
        <p:blipFill>
          <a:blip r:embed="rId2"/>
          <a:stretch>
            <a:fillRect/>
          </a:stretch>
        </p:blipFill>
        <p:spPr>
          <a:xfrm>
            <a:off x="2897945" y="3699802"/>
            <a:ext cx="6358597" cy="29753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31519" y="3938955"/>
            <a:ext cx="10578905" cy="2672860"/>
          </a:xfrm>
        </p:spPr>
        <p:txBody>
          <a:bodyPr>
            <a:normAutofit fontScale="90000"/>
          </a:bodyPr>
          <a:lstStyle/>
          <a:p>
            <a:r>
              <a:rPr lang="tr-TR" sz="3600" dirty="0">
                <a:solidFill>
                  <a:srgbClr val="990099"/>
                </a:solidFill>
                <a:latin typeface="Franklin Gothic Medium" pitchFamily="34" charset="0"/>
              </a:rPr>
              <a:t>  </a:t>
            </a:r>
            <a:br>
              <a:rPr lang="tr-TR" sz="3600" dirty="0">
                <a:solidFill>
                  <a:srgbClr val="990099"/>
                </a:solidFill>
                <a:latin typeface="Franklin Gothic Medium" pitchFamily="34" charset="0"/>
              </a:rPr>
            </a:br>
            <a:br>
              <a:rPr lang="tr-TR" sz="3600" dirty="0">
                <a:solidFill>
                  <a:srgbClr val="990099"/>
                </a:solidFill>
                <a:latin typeface="Franklin Gothic Medium" pitchFamily="34" charset="0"/>
              </a:rPr>
            </a:br>
            <a:br>
              <a:rPr lang="tr-TR" sz="3600" dirty="0">
                <a:solidFill>
                  <a:srgbClr val="990099"/>
                </a:solidFill>
                <a:latin typeface="Franklin Gothic Medium" pitchFamily="34" charset="0"/>
              </a:rPr>
            </a:br>
            <a:br>
              <a:rPr lang="tr-TR" sz="3600" dirty="0">
                <a:solidFill>
                  <a:srgbClr val="990099"/>
                </a:solidFill>
                <a:latin typeface="Franklin Gothic Medium" pitchFamily="34" charset="0"/>
              </a:rPr>
            </a:br>
            <a:br>
              <a:rPr lang="tr-TR" sz="3600" dirty="0">
                <a:solidFill>
                  <a:srgbClr val="990099"/>
                </a:solidFill>
                <a:latin typeface="Franklin Gothic Medium" pitchFamily="34" charset="0"/>
              </a:rPr>
            </a:br>
            <a:br>
              <a:rPr lang="tr-TR" sz="3600" dirty="0">
                <a:solidFill>
                  <a:srgbClr val="990099"/>
                </a:solidFill>
                <a:latin typeface="Franklin Gothic Medium" pitchFamily="34" charset="0"/>
              </a:rPr>
            </a:br>
            <a:r>
              <a:rPr lang="tr-TR" sz="3600" dirty="0">
                <a:solidFill>
                  <a:srgbClr val="990099"/>
                </a:solidFill>
                <a:latin typeface="Franklin Gothic Medium" pitchFamily="34" charset="0"/>
              </a:rPr>
              <a:t> 1917</a:t>
            </a:r>
            <a:r>
              <a:rPr lang="tr-TR" sz="2400" dirty="0">
                <a:latin typeface="Franklin Gothic Medium" pitchFamily="34" charset="0"/>
              </a:rPr>
              <a:t>:</a:t>
            </a:r>
            <a:r>
              <a:rPr lang="tr-TR" sz="2400" dirty="0" err="1">
                <a:latin typeface="Franklin Gothic Medium" pitchFamily="34" charset="0"/>
              </a:rPr>
              <a:t>After</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British</a:t>
            </a:r>
            <a:r>
              <a:rPr lang="tr-TR" sz="2400" dirty="0">
                <a:latin typeface="Franklin Gothic Medium" pitchFamily="34" charset="0"/>
              </a:rPr>
              <a:t> </a:t>
            </a:r>
            <a:r>
              <a:rPr lang="tr-TR" sz="2400" dirty="0" err="1">
                <a:latin typeface="Franklin Gothic Medium" pitchFamily="34" charset="0"/>
              </a:rPr>
              <a:t>invaded</a:t>
            </a:r>
            <a:r>
              <a:rPr lang="tr-TR" sz="2400" dirty="0">
                <a:latin typeface="Franklin Gothic Medium" pitchFamily="34" charset="0"/>
              </a:rPr>
              <a:t> Al-</a:t>
            </a:r>
            <a:r>
              <a:rPr lang="tr-TR" sz="2400" dirty="0" err="1">
                <a:latin typeface="Franklin Gothic Medium" pitchFamily="34" charset="0"/>
              </a:rPr>
              <a:t>Quds</a:t>
            </a:r>
            <a:r>
              <a:rPr lang="tr-TR" sz="2400" dirty="0">
                <a:latin typeface="Franklin Gothic Medium" pitchFamily="34" charset="0"/>
              </a:rPr>
              <a:t> on </a:t>
            </a:r>
            <a:r>
              <a:rPr lang="tr-TR" sz="2400" dirty="0" err="1">
                <a:latin typeface="Franklin Gothic Medium" pitchFamily="34" charset="0"/>
              </a:rPr>
              <a:t>Dec</a:t>
            </a:r>
            <a:r>
              <a:rPr lang="tr-TR" sz="2400" dirty="0">
                <a:latin typeface="Franklin Gothic Medium" pitchFamily="34" charset="0"/>
              </a:rPr>
              <a:t>. 9, 1917 </a:t>
            </a:r>
            <a:r>
              <a:rPr lang="tr-TR" sz="2400" dirty="0" err="1">
                <a:latin typeface="Franklin Gothic Medium" pitchFamily="34" charset="0"/>
              </a:rPr>
              <a:t>which</a:t>
            </a:r>
            <a:r>
              <a:rPr lang="tr-TR" sz="2400" dirty="0">
                <a:latin typeface="Franklin Gothic Medium" pitchFamily="34" charset="0"/>
              </a:rPr>
              <a:t> </a:t>
            </a:r>
            <a:r>
              <a:rPr lang="tr-TR" sz="2400" dirty="0" err="1">
                <a:latin typeface="Franklin Gothic Medium" pitchFamily="34" charset="0"/>
              </a:rPr>
              <a:t>till</a:t>
            </a:r>
            <a:r>
              <a:rPr lang="tr-TR" sz="2400" dirty="0">
                <a:latin typeface="Franklin Gothic Medium" pitchFamily="34" charset="0"/>
              </a:rPr>
              <a:t> </a:t>
            </a:r>
            <a:r>
              <a:rPr lang="tr-TR" sz="2400" dirty="0" err="1">
                <a:latin typeface="Franklin Gothic Medium" pitchFamily="34" charset="0"/>
              </a:rPr>
              <a:t>then</a:t>
            </a:r>
            <a:r>
              <a:rPr lang="tr-TR" sz="2400" dirty="0">
                <a:latin typeface="Franklin Gothic Medium" pitchFamily="34" charset="0"/>
              </a:rPr>
              <a:t> had </a:t>
            </a:r>
            <a:r>
              <a:rPr lang="tr-TR" sz="2400" dirty="0" err="1">
                <a:latin typeface="Franklin Gothic Medium" pitchFamily="34" charset="0"/>
              </a:rPr>
              <a:t>been</a:t>
            </a:r>
            <a:r>
              <a:rPr lang="tr-TR" sz="2400" dirty="0">
                <a:latin typeface="Franklin Gothic Medium" pitchFamily="34" charset="0"/>
              </a:rPr>
              <a:t> </a:t>
            </a:r>
            <a:r>
              <a:rPr lang="tr-TR" sz="2400" dirty="0" err="1">
                <a:latin typeface="Franklin Gothic Medium" pitchFamily="34" charset="0"/>
              </a:rPr>
              <a:t>under</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control</a:t>
            </a:r>
            <a:r>
              <a:rPr lang="tr-TR" sz="2400" dirty="0">
                <a:latin typeface="Franklin Gothic Medium" pitchFamily="34" charset="0"/>
              </a:rPr>
              <a:t> of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Ottoman</a:t>
            </a:r>
            <a:r>
              <a:rPr lang="tr-TR" sz="2400" dirty="0">
                <a:latin typeface="Franklin Gothic Medium" pitchFamily="34" charset="0"/>
              </a:rPr>
              <a:t> </a:t>
            </a:r>
            <a:r>
              <a:rPr lang="tr-TR" sz="2400" dirty="0" err="1">
                <a:latin typeface="Franklin Gothic Medium" pitchFamily="34" charset="0"/>
              </a:rPr>
              <a:t>Empire</a:t>
            </a:r>
            <a:r>
              <a:rPr lang="tr-TR" sz="2400" dirty="0">
                <a:latin typeface="Franklin Gothic Medium" pitchFamily="34" charset="0"/>
              </a:rPr>
              <a:t> </a:t>
            </a:r>
            <a:r>
              <a:rPr lang="tr-TR" sz="2400" dirty="0" err="1">
                <a:latin typeface="Franklin Gothic Medium" pitchFamily="34" charset="0"/>
              </a:rPr>
              <a:t>for</a:t>
            </a:r>
            <a:r>
              <a:rPr lang="tr-TR" sz="2400" dirty="0">
                <a:latin typeface="Franklin Gothic Medium" pitchFamily="34" charset="0"/>
              </a:rPr>
              <a:t> 400 </a:t>
            </a:r>
            <a:r>
              <a:rPr lang="tr-TR" sz="2400" dirty="0" err="1">
                <a:latin typeface="Franklin Gothic Medium" pitchFamily="34" charset="0"/>
              </a:rPr>
              <a:t>years</a:t>
            </a:r>
            <a:r>
              <a:rPr lang="tr-TR" sz="2400" dirty="0">
                <a:latin typeface="Franklin Gothic Medium" pitchFamily="34" charset="0"/>
              </a:rPr>
              <a:t> , </a:t>
            </a:r>
            <a:r>
              <a:rPr lang="tr-TR" sz="2400" dirty="0" err="1">
                <a:latin typeface="Franklin Gothic Medium" pitchFamily="34" charset="0"/>
              </a:rPr>
              <a:t>they</a:t>
            </a:r>
            <a:r>
              <a:rPr lang="tr-TR" sz="2400" dirty="0">
                <a:latin typeface="Franklin Gothic Medium" pitchFamily="34" charset="0"/>
              </a:rPr>
              <a:t> </a:t>
            </a:r>
            <a:r>
              <a:rPr lang="tr-TR" sz="2400" dirty="0" err="1">
                <a:latin typeface="Franklin Gothic Medium" pitchFamily="34" charset="0"/>
              </a:rPr>
              <a:t>turned</a:t>
            </a:r>
            <a:r>
              <a:rPr lang="tr-TR" sz="2400" dirty="0">
                <a:latin typeface="Franklin Gothic Medium" pitchFamily="34" charset="0"/>
              </a:rPr>
              <a:t> a </a:t>
            </a:r>
            <a:r>
              <a:rPr lang="tr-TR" sz="2400" dirty="0" err="1">
                <a:latin typeface="Franklin Gothic Medium" pitchFamily="34" charset="0"/>
              </a:rPr>
              <a:t>blind</a:t>
            </a:r>
            <a:r>
              <a:rPr lang="tr-TR" sz="2400" dirty="0">
                <a:latin typeface="Franklin Gothic Medium" pitchFamily="34" charset="0"/>
              </a:rPr>
              <a:t> </a:t>
            </a:r>
            <a:r>
              <a:rPr lang="tr-TR" sz="2400" dirty="0" err="1">
                <a:latin typeface="Franklin Gothic Medium" pitchFamily="34" charset="0"/>
              </a:rPr>
              <a:t>eye</a:t>
            </a:r>
            <a:r>
              <a:rPr lang="tr-TR" sz="2400" dirty="0">
                <a:latin typeface="Franklin Gothic Medium" pitchFamily="34" charset="0"/>
              </a:rPr>
              <a:t> </a:t>
            </a:r>
            <a:r>
              <a:rPr lang="tr-TR" sz="2400" dirty="0" err="1">
                <a:latin typeface="Franklin Gothic Medium" pitchFamily="34" charset="0"/>
              </a:rPr>
              <a:t>to</a:t>
            </a:r>
            <a:r>
              <a:rPr lang="tr-TR" sz="2400" dirty="0">
                <a:latin typeface="Franklin Gothic Medium" pitchFamily="34" charset="0"/>
              </a:rPr>
              <a:t> </a:t>
            </a:r>
            <a:r>
              <a:rPr lang="tr-TR" sz="2400" dirty="0" err="1">
                <a:latin typeface="Franklin Gothic Medium" pitchFamily="34" charset="0"/>
              </a:rPr>
              <a:t>Jewish</a:t>
            </a:r>
            <a:r>
              <a:rPr lang="tr-TR" sz="2400" dirty="0">
                <a:latin typeface="Franklin Gothic Medium" pitchFamily="34" charset="0"/>
              </a:rPr>
              <a:t> </a:t>
            </a:r>
            <a:r>
              <a:rPr lang="tr-TR" sz="2400" dirty="0" err="1">
                <a:latin typeface="Franklin Gothic Medium" pitchFamily="34" charset="0"/>
              </a:rPr>
              <a:t>settlements</a:t>
            </a:r>
            <a:r>
              <a:rPr lang="tr-TR" sz="2400" dirty="0">
                <a:latin typeface="Franklin Gothic Medium" pitchFamily="34" charset="0"/>
              </a:rPr>
              <a:t> in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region</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Jewish</a:t>
            </a:r>
            <a:r>
              <a:rPr lang="tr-TR" sz="2400" dirty="0">
                <a:latin typeface="Franklin Gothic Medium" pitchFamily="34" charset="0"/>
              </a:rPr>
              <a:t> </a:t>
            </a:r>
            <a:r>
              <a:rPr lang="tr-TR" sz="2400" dirty="0" err="1">
                <a:latin typeface="Franklin Gothic Medium" pitchFamily="34" charset="0"/>
              </a:rPr>
              <a:t>population</a:t>
            </a:r>
            <a:r>
              <a:rPr lang="tr-TR" sz="2400" dirty="0">
                <a:latin typeface="Franklin Gothic Medium" pitchFamily="34" charset="0"/>
              </a:rPr>
              <a:t> in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historich</a:t>
            </a:r>
            <a:r>
              <a:rPr lang="tr-TR" sz="2400" dirty="0">
                <a:latin typeface="Franklin Gothic Medium" pitchFamily="34" charset="0"/>
              </a:rPr>
              <a:t> </a:t>
            </a:r>
            <a:r>
              <a:rPr lang="tr-TR" sz="2400" dirty="0" err="1">
                <a:latin typeface="Franklin Gothic Medium" pitchFamily="34" charset="0"/>
              </a:rPr>
              <a:t>Palestinian</a:t>
            </a:r>
            <a:r>
              <a:rPr lang="tr-TR" sz="2400" dirty="0">
                <a:latin typeface="Franklin Gothic Medium" pitchFamily="34" charset="0"/>
              </a:rPr>
              <a:t> </a:t>
            </a:r>
            <a:r>
              <a:rPr lang="tr-TR" sz="2400" dirty="0" err="1">
                <a:latin typeface="Franklin Gothic Medium" pitchFamily="34" charset="0"/>
              </a:rPr>
              <a:t>territory</a:t>
            </a:r>
            <a:r>
              <a:rPr lang="tr-TR" sz="2400" dirty="0">
                <a:latin typeface="Franklin Gothic Medium" pitchFamily="34" charset="0"/>
              </a:rPr>
              <a:t> in 1917 is </a:t>
            </a:r>
            <a:r>
              <a:rPr lang="tr-TR" sz="2400" dirty="0" err="1">
                <a:latin typeface="Franklin Gothic Medium" pitchFamily="34" charset="0"/>
              </a:rPr>
              <a:t>said</a:t>
            </a:r>
            <a:r>
              <a:rPr lang="tr-TR" sz="2400" dirty="0">
                <a:latin typeface="Franklin Gothic Medium" pitchFamily="34" charset="0"/>
              </a:rPr>
              <a:t> </a:t>
            </a:r>
            <a:r>
              <a:rPr lang="tr-TR" sz="2400" dirty="0" err="1">
                <a:latin typeface="Franklin Gothic Medium" pitchFamily="34" charset="0"/>
              </a:rPr>
              <a:t>to</a:t>
            </a:r>
            <a:r>
              <a:rPr lang="tr-TR" sz="2400" dirty="0">
                <a:latin typeface="Franklin Gothic Medium" pitchFamily="34" charset="0"/>
              </a:rPr>
              <a:t> be </a:t>
            </a:r>
            <a:r>
              <a:rPr lang="tr-TR" sz="2400" dirty="0" err="1">
                <a:latin typeface="Franklin Gothic Medium" pitchFamily="34" charset="0"/>
              </a:rPr>
              <a:t>around</a:t>
            </a:r>
            <a:r>
              <a:rPr lang="tr-TR" sz="2400" dirty="0">
                <a:latin typeface="Franklin Gothic Medium" pitchFamily="34" charset="0"/>
              </a:rPr>
              <a:t> 60.000. </a:t>
            </a:r>
            <a:r>
              <a:rPr lang="tr-TR" sz="2400" dirty="0" err="1">
                <a:latin typeface="Franklin Gothic Medium" pitchFamily="34" charset="0"/>
              </a:rPr>
              <a:t>It</a:t>
            </a:r>
            <a:r>
              <a:rPr lang="tr-TR" sz="2400" dirty="0">
                <a:latin typeface="Franklin Gothic Medium" pitchFamily="34" charset="0"/>
              </a:rPr>
              <a:t> </a:t>
            </a:r>
            <a:r>
              <a:rPr lang="tr-TR" sz="2400" dirty="0" err="1">
                <a:latin typeface="Franklin Gothic Medium" pitchFamily="34" charset="0"/>
              </a:rPr>
              <a:t>ballooned</a:t>
            </a:r>
            <a:r>
              <a:rPr lang="tr-TR" sz="2400" dirty="0">
                <a:latin typeface="Franklin Gothic Medium" pitchFamily="34" charset="0"/>
              </a:rPr>
              <a:t> </a:t>
            </a:r>
            <a:r>
              <a:rPr lang="tr-TR" sz="2400" dirty="0" err="1">
                <a:latin typeface="Franklin Gothic Medium" pitchFamily="34" charset="0"/>
              </a:rPr>
              <a:t>to</a:t>
            </a:r>
            <a:r>
              <a:rPr lang="tr-TR" sz="2400" dirty="0">
                <a:latin typeface="Franklin Gothic Medium" pitchFamily="34" charset="0"/>
              </a:rPr>
              <a:t>  800.000 in 1948, </a:t>
            </a:r>
            <a:r>
              <a:rPr lang="tr-TR" sz="2400" dirty="0" err="1">
                <a:latin typeface="Franklin Gothic Medium" pitchFamily="34" charset="0"/>
              </a:rPr>
              <a:t>when</a:t>
            </a:r>
            <a:r>
              <a:rPr lang="tr-TR" sz="2400" dirty="0">
                <a:latin typeface="Franklin Gothic Medium" pitchFamily="34" charset="0"/>
              </a:rPr>
              <a:t> </a:t>
            </a:r>
            <a:r>
              <a:rPr lang="tr-TR" sz="2400" dirty="0" err="1">
                <a:latin typeface="Franklin Gothic Medium" pitchFamily="34" charset="0"/>
              </a:rPr>
              <a:t>Israel</a:t>
            </a:r>
            <a:r>
              <a:rPr lang="tr-TR" sz="2400" dirty="0">
                <a:latin typeface="Franklin Gothic Medium" pitchFamily="34" charset="0"/>
              </a:rPr>
              <a:t> </a:t>
            </a:r>
            <a:r>
              <a:rPr lang="tr-TR" sz="2400" dirty="0" err="1">
                <a:latin typeface="Franklin Gothic Medium" pitchFamily="34" charset="0"/>
              </a:rPr>
              <a:t>declared</a:t>
            </a:r>
            <a:r>
              <a:rPr lang="tr-TR" sz="2400" dirty="0">
                <a:latin typeface="Franklin Gothic Medium" pitchFamily="34" charset="0"/>
              </a:rPr>
              <a:t> </a:t>
            </a:r>
            <a:r>
              <a:rPr lang="tr-TR" sz="2400" dirty="0" err="1">
                <a:latin typeface="Franklin Gothic Medium" pitchFamily="34" charset="0"/>
              </a:rPr>
              <a:t>its</a:t>
            </a:r>
            <a:r>
              <a:rPr lang="tr-TR" sz="2400" dirty="0">
                <a:latin typeface="Franklin Gothic Medium" pitchFamily="34" charset="0"/>
              </a:rPr>
              <a:t> </a:t>
            </a:r>
            <a:r>
              <a:rPr lang="tr-TR" sz="2400" dirty="0" err="1">
                <a:latin typeface="Franklin Gothic Medium" pitchFamily="34" charset="0"/>
              </a:rPr>
              <a:t>independence</a:t>
            </a:r>
            <a:r>
              <a:rPr lang="tr-TR" sz="2400" dirty="0">
                <a:latin typeface="Franklin Gothic Medium" pitchFamily="34" charset="0"/>
              </a:rPr>
              <a:t>.</a:t>
            </a:r>
            <a:br>
              <a:rPr lang="tr-TR" sz="2400" dirty="0">
                <a:latin typeface="Franklin Gothic Medium" pitchFamily="34" charset="0"/>
              </a:rPr>
            </a:br>
            <a:r>
              <a:rPr lang="tr-TR" sz="2400" dirty="0">
                <a:latin typeface="Franklin Gothic Medium" pitchFamily="34" charset="0"/>
              </a:rPr>
              <a:t>   </a:t>
            </a:r>
            <a:r>
              <a:rPr lang="tr-TR" sz="3600" dirty="0">
                <a:solidFill>
                  <a:srgbClr val="00FF00"/>
                </a:solidFill>
                <a:latin typeface="Franklin Gothic Medium" pitchFamily="34" charset="0"/>
              </a:rPr>
              <a:t>1948</a:t>
            </a:r>
            <a:r>
              <a:rPr lang="tr-TR" sz="2400" dirty="0">
                <a:latin typeface="Franklin Gothic Medium" pitchFamily="34" charset="0"/>
              </a:rPr>
              <a:t>: </a:t>
            </a:r>
            <a:r>
              <a:rPr lang="tr-TR" sz="2400" dirty="0" err="1">
                <a:latin typeface="Franklin Gothic Medium" pitchFamily="34" charset="0"/>
              </a:rPr>
              <a:t>Isreal</a:t>
            </a:r>
            <a:r>
              <a:rPr lang="tr-TR" sz="2400" dirty="0">
                <a:latin typeface="Franklin Gothic Medium" pitchFamily="34" charset="0"/>
              </a:rPr>
              <a:t>  </a:t>
            </a:r>
            <a:r>
              <a:rPr lang="tr-TR" sz="2400" dirty="0" err="1">
                <a:latin typeface="Franklin Gothic Medium" pitchFamily="34" charset="0"/>
              </a:rPr>
              <a:t>declared</a:t>
            </a:r>
            <a:r>
              <a:rPr lang="tr-TR" sz="2400" dirty="0">
                <a:latin typeface="Franklin Gothic Medium" pitchFamily="34" charset="0"/>
              </a:rPr>
              <a:t> it </a:t>
            </a:r>
            <a:r>
              <a:rPr lang="tr-TR" sz="2400" dirty="0" err="1">
                <a:latin typeface="Franklin Gothic Medium" pitchFamily="34" charset="0"/>
              </a:rPr>
              <a:t>independence</a:t>
            </a:r>
            <a:r>
              <a:rPr lang="tr-TR" sz="2400" dirty="0">
                <a:latin typeface="Franklin Gothic Medium" pitchFamily="34" charset="0"/>
              </a:rPr>
              <a:t> on May  14, 1948 </a:t>
            </a:r>
            <a:r>
              <a:rPr lang="tr-TR" sz="2400" dirty="0" err="1">
                <a:latin typeface="Franklin Gothic Medium" pitchFamily="34" charset="0"/>
              </a:rPr>
              <a:t>whereas</a:t>
            </a:r>
            <a:r>
              <a:rPr lang="tr-TR" sz="2400" dirty="0">
                <a:latin typeface="Franklin Gothic Medium" pitchFamily="34" charset="0"/>
              </a:rPr>
              <a:t> </a:t>
            </a:r>
            <a:r>
              <a:rPr lang="tr-TR" sz="2400" dirty="0" err="1">
                <a:latin typeface="Franklin Gothic Medium" pitchFamily="34" charset="0"/>
              </a:rPr>
              <a:t>Arab</a:t>
            </a:r>
            <a:r>
              <a:rPr lang="tr-TR" sz="2400" dirty="0">
                <a:latin typeface="Franklin Gothic Medium" pitchFamily="34" charset="0"/>
              </a:rPr>
              <a:t> </a:t>
            </a:r>
            <a:r>
              <a:rPr lang="tr-TR" sz="2400" dirty="0" err="1">
                <a:latin typeface="Franklin Gothic Medium" pitchFamily="34" charset="0"/>
              </a:rPr>
              <a:t>countries</a:t>
            </a:r>
            <a:r>
              <a:rPr lang="tr-TR" sz="2400" dirty="0">
                <a:latin typeface="Franklin Gothic Medium" pitchFamily="34" charset="0"/>
              </a:rPr>
              <a:t> </a:t>
            </a:r>
            <a:r>
              <a:rPr lang="tr-TR" sz="2400" dirty="0" err="1">
                <a:latin typeface="Franklin Gothic Medium" pitchFamily="34" charset="0"/>
              </a:rPr>
              <a:t>including</a:t>
            </a:r>
            <a:r>
              <a:rPr lang="tr-TR" sz="2400" dirty="0">
                <a:latin typeface="Franklin Gothic Medium" pitchFamily="34" charset="0"/>
              </a:rPr>
              <a:t> </a:t>
            </a:r>
            <a:r>
              <a:rPr lang="tr-TR" sz="2400" dirty="0" err="1">
                <a:latin typeface="Franklin Gothic Medium" pitchFamily="34" charset="0"/>
              </a:rPr>
              <a:t>Egypt</a:t>
            </a:r>
            <a:r>
              <a:rPr lang="tr-TR" sz="2400" dirty="0">
                <a:latin typeface="Franklin Gothic Medium" pitchFamily="34" charset="0"/>
              </a:rPr>
              <a:t>,  Jordan , </a:t>
            </a:r>
            <a:r>
              <a:rPr lang="tr-TR" sz="2400" dirty="0" err="1">
                <a:latin typeface="Franklin Gothic Medium" pitchFamily="34" charset="0"/>
              </a:rPr>
              <a:t>Lebanon</a:t>
            </a:r>
            <a:r>
              <a:rPr lang="tr-TR" sz="2400" dirty="0">
                <a:latin typeface="Franklin Gothic Medium" pitchFamily="34" charset="0"/>
              </a:rPr>
              <a:t> </a:t>
            </a:r>
            <a:r>
              <a:rPr lang="tr-TR" sz="2400" dirty="0" err="1">
                <a:latin typeface="Franklin Gothic Medium" pitchFamily="34" charset="0"/>
              </a:rPr>
              <a:t>and</a:t>
            </a:r>
            <a:r>
              <a:rPr lang="tr-TR" sz="2400" dirty="0">
                <a:latin typeface="Franklin Gothic Medium" pitchFamily="34" charset="0"/>
              </a:rPr>
              <a:t> </a:t>
            </a:r>
            <a:r>
              <a:rPr lang="tr-TR" sz="2400" dirty="0" err="1">
                <a:latin typeface="Franklin Gothic Medium" pitchFamily="34" charset="0"/>
              </a:rPr>
              <a:t>Syria</a:t>
            </a:r>
            <a:r>
              <a:rPr lang="tr-TR" sz="2400" dirty="0">
                <a:latin typeface="Franklin Gothic Medium" pitchFamily="34" charset="0"/>
              </a:rPr>
              <a:t> </a:t>
            </a:r>
            <a:r>
              <a:rPr lang="tr-TR" sz="2400" dirty="0" err="1">
                <a:latin typeface="Franklin Gothic Medium" pitchFamily="34" charset="0"/>
              </a:rPr>
              <a:t>waged</a:t>
            </a:r>
            <a:r>
              <a:rPr lang="tr-TR" sz="2400" dirty="0">
                <a:latin typeface="Franklin Gothic Medium" pitchFamily="34" charset="0"/>
              </a:rPr>
              <a:t> a </a:t>
            </a:r>
            <a:r>
              <a:rPr lang="tr-TR" sz="2400" dirty="0" err="1">
                <a:latin typeface="Franklin Gothic Medium" pitchFamily="34" charset="0"/>
              </a:rPr>
              <a:t>war</a:t>
            </a:r>
            <a:r>
              <a:rPr lang="tr-TR" sz="2400" dirty="0">
                <a:latin typeface="Franklin Gothic Medium" pitchFamily="34" charset="0"/>
              </a:rPr>
              <a:t> </a:t>
            </a:r>
            <a:r>
              <a:rPr lang="tr-TR" sz="2400" dirty="0" err="1">
                <a:latin typeface="Franklin Gothic Medium" pitchFamily="34" charset="0"/>
              </a:rPr>
              <a:t>against</a:t>
            </a:r>
            <a:r>
              <a:rPr lang="tr-TR" sz="2400" dirty="0">
                <a:latin typeface="Franklin Gothic Medium" pitchFamily="34" charset="0"/>
              </a:rPr>
              <a:t> </a:t>
            </a:r>
            <a:r>
              <a:rPr lang="tr-TR" sz="2400" dirty="0" err="1">
                <a:latin typeface="Franklin Gothic Medium" pitchFamily="34" charset="0"/>
              </a:rPr>
              <a:t>Isreal</a:t>
            </a:r>
            <a:r>
              <a:rPr lang="tr-TR" sz="2400" dirty="0">
                <a:latin typeface="Franklin Gothic Medium" pitchFamily="34" charset="0"/>
              </a:rPr>
              <a:t> on May 15, 1948. </a:t>
            </a:r>
            <a:r>
              <a:rPr lang="tr-TR" sz="2400" dirty="0" err="1">
                <a:latin typeface="Franklin Gothic Medium" pitchFamily="34" charset="0"/>
              </a:rPr>
              <a:t>Isreal</a:t>
            </a:r>
            <a:r>
              <a:rPr lang="tr-TR" sz="2400" dirty="0">
                <a:latin typeface="Franklin Gothic Medium" pitchFamily="34" charset="0"/>
              </a:rPr>
              <a:t>, </a:t>
            </a:r>
            <a:r>
              <a:rPr lang="tr-TR" sz="2400" dirty="0" err="1">
                <a:latin typeface="Franklin Gothic Medium" pitchFamily="34" charset="0"/>
              </a:rPr>
              <a:t>which</a:t>
            </a:r>
            <a:r>
              <a:rPr lang="tr-TR" sz="2400" dirty="0">
                <a:latin typeface="Franklin Gothic Medium" pitchFamily="34" charset="0"/>
              </a:rPr>
              <a:t> </a:t>
            </a:r>
            <a:r>
              <a:rPr lang="tr-TR" sz="2400" dirty="0" err="1">
                <a:latin typeface="Franklin Gothic Medium" pitchFamily="34" charset="0"/>
              </a:rPr>
              <a:t>won</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war</a:t>
            </a:r>
            <a:r>
              <a:rPr lang="tr-TR" sz="2400" dirty="0">
                <a:latin typeface="Franklin Gothic Medium" pitchFamily="34" charset="0"/>
              </a:rPr>
              <a:t> , </a:t>
            </a:r>
            <a:r>
              <a:rPr lang="tr-TR" sz="2400" dirty="0" err="1">
                <a:latin typeface="Franklin Gothic Medium" pitchFamily="34" charset="0"/>
              </a:rPr>
              <a:t>began</a:t>
            </a:r>
            <a:r>
              <a:rPr lang="tr-TR" sz="2400" dirty="0">
                <a:latin typeface="Franklin Gothic Medium" pitchFamily="34" charset="0"/>
              </a:rPr>
              <a:t> </a:t>
            </a:r>
            <a:r>
              <a:rPr lang="tr-TR" sz="2400" dirty="0" err="1">
                <a:latin typeface="Franklin Gothic Medium" pitchFamily="34" charset="0"/>
              </a:rPr>
              <a:t>to</a:t>
            </a:r>
            <a:r>
              <a:rPr lang="tr-TR" sz="2400" dirty="0">
                <a:latin typeface="Franklin Gothic Medium" pitchFamily="34" charset="0"/>
              </a:rPr>
              <a:t> </a:t>
            </a:r>
            <a:r>
              <a:rPr lang="tr-TR" sz="2400" dirty="0" err="1">
                <a:latin typeface="Franklin Gothic Medium" pitchFamily="34" charset="0"/>
              </a:rPr>
              <a:t>implement</a:t>
            </a:r>
            <a:r>
              <a:rPr lang="tr-TR" sz="2400" dirty="0">
                <a:latin typeface="Franklin Gothic Medium" pitchFamily="34" charset="0"/>
              </a:rPr>
              <a:t> </a:t>
            </a:r>
            <a:r>
              <a:rPr lang="tr-TR" sz="2400" dirty="0" err="1">
                <a:latin typeface="Franklin Gothic Medium" pitchFamily="34" charset="0"/>
              </a:rPr>
              <a:t>its</a:t>
            </a:r>
            <a:r>
              <a:rPr lang="tr-TR" sz="2400" dirty="0">
                <a:latin typeface="Franklin Gothic Medium" pitchFamily="34" charset="0"/>
              </a:rPr>
              <a:t> plan </a:t>
            </a:r>
            <a:r>
              <a:rPr lang="tr-TR" sz="2400" dirty="0" err="1">
                <a:latin typeface="Franklin Gothic Medium" pitchFamily="34" charset="0"/>
              </a:rPr>
              <a:t>for</a:t>
            </a:r>
            <a:r>
              <a:rPr lang="tr-TR" sz="2400" dirty="0">
                <a:latin typeface="Franklin Gothic Medium" pitchFamily="34" charset="0"/>
              </a:rPr>
              <a:t> </a:t>
            </a:r>
            <a:r>
              <a:rPr lang="tr-TR" sz="2400" dirty="0" err="1">
                <a:latin typeface="Franklin Gothic Medium" pitchFamily="34" charset="0"/>
              </a:rPr>
              <a:t>judaizing</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city</a:t>
            </a:r>
            <a:r>
              <a:rPr lang="tr-TR" sz="2400" dirty="0">
                <a:latin typeface="Franklin Gothic Medium" pitchFamily="34" charset="0"/>
              </a:rPr>
              <a:t> </a:t>
            </a:r>
            <a:r>
              <a:rPr lang="tr-TR" sz="2400" dirty="0" err="1">
                <a:latin typeface="Franklin Gothic Medium" pitchFamily="34" charset="0"/>
              </a:rPr>
              <a:t>by</a:t>
            </a:r>
            <a:r>
              <a:rPr lang="tr-TR" sz="2400" dirty="0">
                <a:latin typeface="Franklin Gothic Medium" pitchFamily="34" charset="0"/>
              </a:rPr>
              <a:t> </a:t>
            </a:r>
            <a:r>
              <a:rPr lang="tr-TR" sz="2400" dirty="0" err="1">
                <a:latin typeface="Franklin Gothic Medium" pitchFamily="34" charset="0"/>
              </a:rPr>
              <a:t>invading</a:t>
            </a:r>
            <a:r>
              <a:rPr lang="tr-TR" sz="2400" dirty="0">
                <a:latin typeface="Franklin Gothic Medium" pitchFamily="34" charset="0"/>
              </a:rPr>
              <a:t> West  Al-</a:t>
            </a:r>
            <a:r>
              <a:rPr lang="tr-TR" sz="2400" dirty="0" err="1">
                <a:latin typeface="Franklin Gothic Medium" pitchFamily="34" charset="0"/>
              </a:rPr>
              <a:t>Quds</a:t>
            </a:r>
            <a:r>
              <a:rPr lang="tr-TR" sz="2400" dirty="0">
                <a:latin typeface="Franklin Gothic Medium" pitchFamily="34" charset="0"/>
              </a:rPr>
              <a:t>.</a:t>
            </a:r>
            <a:br>
              <a:rPr lang="tr-TR" sz="2400" dirty="0">
                <a:latin typeface="Franklin Gothic Medium" pitchFamily="34" charset="0"/>
              </a:rPr>
            </a:br>
            <a:r>
              <a:rPr lang="tr-TR" sz="2400" dirty="0">
                <a:latin typeface="Franklin Gothic Medium" pitchFamily="34" charset="0"/>
              </a:rPr>
              <a:t> </a:t>
            </a:r>
            <a:r>
              <a:rPr lang="tr-TR" sz="3600" dirty="0">
                <a:solidFill>
                  <a:srgbClr val="0033CC"/>
                </a:solidFill>
                <a:latin typeface="Franklin Gothic Medium" pitchFamily="34" charset="0"/>
              </a:rPr>
              <a:t>1967</a:t>
            </a:r>
            <a:r>
              <a:rPr lang="tr-TR" sz="2400" dirty="0">
                <a:latin typeface="Franklin Gothic Medium" pitchFamily="34" charset="0"/>
              </a:rPr>
              <a:t>: </a:t>
            </a:r>
            <a:r>
              <a:rPr lang="tr-TR" sz="2400" dirty="0" err="1">
                <a:latin typeface="Franklin Gothic Medium" pitchFamily="34" charset="0"/>
              </a:rPr>
              <a:t>Isreal</a:t>
            </a:r>
            <a:r>
              <a:rPr lang="tr-TR" sz="2400" dirty="0">
                <a:latin typeface="Franklin Gothic Medium" pitchFamily="34" charset="0"/>
              </a:rPr>
              <a:t> </a:t>
            </a:r>
            <a:r>
              <a:rPr lang="tr-TR" sz="2400" dirty="0" err="1">
                <a:latin typeface="Franklin Gothic Medium" pitchFamily="34" charset="0"/>
              </a:rPr>
              <a:t>invaded</a:t>
            </a:r>
            <a:r>
              <a:rPr lang="tr-TR" sz="2400" dirty="0">
                <a:latin typeface="Franklin Gothic Medium" pitchFamily="34" charset="0"/>
              </a:rPr>
              <a:t> East Al-</a:t>
            </a:r>
            <a:r>
              <a:rPr lang="tr-TR" sz="2400" dirty="0" err="1">
                <a:latin typeface="Franklin Gothic Medium" pitchFamily="34" charset="0"/>
              </a:rPr>
              <a:t>Quds</a:t>
            </a:r>
            <a:r>
              <a:rPr lang="tr-TR" sz="2400" dirty="0">
                <a:latin typeface="Franklin Gothic Medium" pitchFamily="34" charset="0"/>
              </a:rPr>
              <a:t> </a:t>
            </a:r>
            <a:r>
              <a:rPr lang="tr-TR" sz="2400" dirty="0" err="1">
                <a:latin typeface="Franklin Gothic Medium" pitchFamily="34" charset="0"/>
              </a:rPr>
              <a:t>and</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West  Bank </a:t>
            </a:r>
            <a:r>
              <a:rPr lang="tr-TR" sz="2400" dirty="0" err="1">
                <a:latin typeface="Franklin Gothic Medium" pitchFamily="34" charset="0"/>
              </a:rPr>
              <a:t>during</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six</a:t>
            </a:r>
            <a:r>
              <a:rPr lang="tr-TR" sz="2400" dirty="0">
                <a:latin typeface="Franklin Gothic Medium" pitchFamily="34" charset="0"/>
              </a:rPr>
              <a:t>-</a:t>
            </a:r>
            <a:r>
              <a:rPr lang="tr-TR" sz="2400" dirty="0" err="1">
                <a:latin typeface="Franklin Gothic Medium" pitchFamily="34" charset="0"/>
              </a:rPr>
              <a:t>day</a:t>
            </a:r>
            <a:r>
              <a:rPr lang="tr-TR" sz="2400" dirty="0">
                <a:latin typeface="Franklin Gothic Medium" pitchFamily="34" charset="0"/>
              </a:rPr>
              <a:t> </a:t>
            </a:r>
            <a:r>
              <a:rPr lang="tr-TR" sz="2400" dirty="0" err="1">
                <a:latin typeface="Franklin Gothic Medium" pitchFamily="34" charset="0"/>
              </a:rPr>
              <a:t>war</a:t>
            </a:r>
            <a:r>
              <a:rPr lang="tr-TR" sz="2400" dirty="0">
                <a:latin typeface="Franklin Gothic Medium" pitchFamily="34" charset="0"/>
              </a:rPr>
              <a:t>.</a:t>
            </a:r>
            <a:br>
              <a:rPr lang="tr-TR" sz="2400" dirty="0">
                <a:latin typeface="Franklin Gothic Medium" pitchFamily="34" charset="0"/>
              </a:rPr>
            </a:br>
            <a:r>
              <a:rPr lang="tr-TR" sz="2400" dirty="0">
                <a:latin typeface="Franklin Gothic Medium" pitchFamily="34" charset="0"/>
              </a:rPr>
              <a:t>1980: </a:t>
            </a:r>
            <a:r>
              <a:rPr lang="tr-TR" sz="2400" dirty="0" err="1">
                <a:latin typeface="Franklin Gothic Medium" pitchFamily="34" charset="0"/>
              </a:rPr>
              <a:t>Isreal</a:t>
            </a:r>
            <a:r>
              <a:rPr lang="tr-TR" sz="2400" dirty="0">
                <a:latin typeface="Franklin Gothic Medium" pitchFamily="34" charset="0"/>
              </a:rPr>
              <a:t> </a:t>
            </a:r>
            <a:r>
              <a:rPr lang="tr-TR" sz="2400" dirty="0" err="1">
                <a:latin typeface="Franklin Gothic Medium" pitchFamily="34" charset="0"/>
              </a:rPr>
              <a:t>declared</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a:t>
            </a:r>
            <a:r>
              <a:rPr lang="tr-TR" sz="2400" dirty="0" err="1">
                <a:latin typeface="Franklin Gothic Medium" pitchFamily="34" charset="0"/>
              </a:rPr>
              <a:t>entire</a:t>
            </a:r>
            <a:r>
              <a:rPr lang="tr-TR" sz="2400" dirty="0">
                <a:latin typeface="Franklin Gothic Medium" pitchFamily="34" charset="0"/>
              </a:rPr>
              <a:t> Al-</a:t>
            </a:r>
            <a:r>
              <a:rPr lang="tr-TR" sz="2400" dirty="0" err="1">
                <a:latin typeface="Franklin Gothic Medium" pitchFamily="34" charset="0"/>
              </a:rPr>
              <a:t>Quds</a:t>
            </a:r>
            <a:r>
              <a:rPr lang="tr-TR" sz="2400" dirty="0">
                <a:latin typeface="Franklin Gothic Medium" pitchFamily="34" charset="0"/>
              </a:rPr>
              <a:t>  as </a:t>
            </a:r>
            <a:r>
              <a:rPr lang="tr-TR" sz="2400" dirty="0" err="1">
                <a:latin typeface="Franklin Gothic Medium" pitchFamily="34" charset="0"/>
              </a:rPr>
              <a:t>its</a:t>
            </a:r>
            <a:r>
              <a:rPr lang="tr-TR" sz="2400" dirty="0">
                <a:latin typeface="Franklin Gothic Medium" pitchFamily="34" charset="0"/>
              </a:rPr>
              <a:t> </a:t>
            </a:r>
            <a:r>
              <a:rPr lang="tr-TR" sz="2400" dirty="0" err="1">
                <a:latin typeface="Franklin Gothic Medium" pitchFamily="34" charset="0"/>
              </a:rPr>
              <a:t>capital</a:t>
            </a:r>
            <a:r>
              <a:rPr lang="tr-TR" sz="2400" dirty="0">
                <a:latin typeface="Franklin Gothic Medium" pitchFamily="34" charset="0"/>
              </a:rPr>
              <a:t> in </a:t>
            </a:r>
            <a:r>
              <a:rPr lang="tr-TR" sz="2400" dirty="0" err="1">
                <a:latin typeface="Franklin Gothic Medium" pitchFamily="34" charset="0"/>
              </a:rPr>
              <a:t>July</a:t>
            </a:r>
            <a:r>
              <a:rPr lang="tr-TR" sz="2400" dirty="0">
                <a:latin typeface="Franklin Gothic Medium" pitchFamily="34" charset="0"/>
              </a:rPr>
              <a:t> 3, 1980.</a:t>
            </a:r>
            <a:br>
              <a:rPr lang="tr-TR" sz="2400" dirty="0">
                <a:latin typeface="Franklin Gothic Medium" pitchFamily="34" charset="0"/>
              </a:rPr>
            </a:br>
            <a:r>
              <a:rPr lang="tr-TR" sz="3600" dirty="0">
                <a:solidFill>
                  <a:srgbClr val="FF0066"/>
                </a:solidFill>
                <a:latin typeface="Franklin Gothic Medium" pitchFamily="34" charset="0"/>
              </a:rPr>
              <a:t>2017:</a:t>
            </a:r>
            <a:r>
              <a:rPr lang="tr-TR" sz="2400" dirty="0">
                <a:latin typeface="Franklin Gothic Medium" pitchFamily="34" charset="0"/>
              </a:rPr>
              <a:t> </a:t>
            </a:r>
            <a:r>
              <a:rPr lang="tr-TR" sz="2400" dirty="0" err="1">
                <a:latin typeface="Franklin Gothic Medium" pitchFamily="34" charset="0"/>
              </a:rPr>
              <a:t>In</a:t>
            </a:r>
            <a:r>
              <a:rPr lang="tr-TR" sz="2400" dirty="0">
                <a:latin typeface="Franklin Gothic Medium" pitchFamily="34" charset="0"/>
              </a:rPr>
              <a:t> </a:t>
            </a:r>
            <a:r>
              <a:rPr lang="tr-TR" sz="2400" dirty="0" err="1">
                <a:latin typeface="Franklin Gothic Medium" pitchFamily="34" charset="0"/>
              </a:rPr>
              <a:t>Dec</a:t>
            </a:r>
            <a:r>
              <a:rPr lang="tr-TR" sz="2400" dirty="0">
                <a:latin typeface="Franklin Gothic Medium" pitchFamily="34" charset="0"/>
              </a:rPr>
              <a:t>. 6, 2017 , U.S. </a:t>
            </a:r>
            <a:r>
              <a:rPr lang="tr-TR" sz="2400" dirty="0" err="1">
                <a:latin typeface="Franklin Gothic Medium" pitchFamily="34" charset="0"/>
              </a:rPr>
              <a:t>President</a:t>
            </a:r>
            <a:r>
              <a:rPr lang="tr-TR" sz="2400" dirty="0">
                <a:latin typeface="Franklin Gothic Medium" pitchFamily="34" charset="0"/>
              </a:rPr>
              <a:t> Donald  </a:t>
            </a:r>
            <a:r>
              <a:rPr lang="tr-TR" sz="2400" dirty="0" err="1">
                <a:latin typeface="Franklin Gothic Medium" pitchFamily="34" charset="0"/>
              </a:rPr>
              <a:t>Trump</a:t>
            </a:r>
            <a:r>
              <a:rPr lang="tr-TR" sz="2400" dirty="0">
                <a:latin typeface="Franklin Gothic Medium" pitchFamily="34" charset="0"/>
              </a:rPr>
              <a:t>  </a:t>
            </a:r>
            <a:r>
              <a:rPr lang="tr-TR" sz="2400" dirty="0" err="1">
                <a:latin typeface="Franklin Gothic Medium" pitchFamily="34" charset="0"/>
              </a:rPr>
              <a:t>unilaterally</a:t>
            </a:r>
            <a:r>
              <a:rPr lang="tr-TR" sz="2400" dirty="0">
                <a:latin typeface="Franklin Gothic Medium" pitchFamily="34" charset="0"/>
              </a:rPr>
              <a:t> </a:t>
            </a:r>
            <a:r>
              <a:rPr lang="tr-TR" sz="2400" dirty="0" err="1">
                <a:latin typeface="Franklin Gothic Medium" pitchFamily="34" charset="0"/>
              </a:rPr>
              <a:t>recognized</a:t>
            </a:r>
            <a:r>
              <a:rPr lang="tr-TR" sz="2400" dirty="0">
                <a:latin typeface="Franklin Gothic Medium" pitchFamily="34" charset="0"/>
              </a:rPr>
              <a:t> Al-</a:t>
            </a:r>
            <a:r>
              <a:rPr lang="tr-TR" sz="2400" dirty="0" err="1">
                <a:latin typeface="Franklin Gothic Medium" pitchFamily="34" charset="0"/>
              </a:rPr>
              <a:t>Quds</a:t>
            </a:r>
            <a:r>
              <a:rPr lang="tr-TR" sz="2400" dirty="0">
                <a:latin typeface="Franklin Gothic Medium" pitchFamily="34" charset="0"/>
              </a:rPr>
              <a:t> as ‘ </a:t>
            </a:r>
            <a:r>
              <a:rPr lang="tr-TR" sz="2400" dirty="0" err="1">
                <a:latin typeface="Franklin Gothic Medium" pitchFamily="34" charset="0"/>
              </a:rPr>
              <a:t>Isreal’s</a:t>
            </a:r>
            <a:r>
              <a:rPr lang="tr-TR" sz="2400" dirty="0">
                <a:latin typeface="Franklin Gothic Medium" pitchFamily="34" charset="0"/>
              </a:rPr>
              <a:t> </a:t>
            </a:r>
            <a:r>
              <a:rPr lang="tr-TR" sz="2400" dirty="0" err="1">
                <a:latin typeface="Franklin Gothic Medium" pitchFamily="34" charset="0"/>
              </a:rPr>
              <a:t>capital</a:t>
            </a:r>
            <a:r>
              <a:rPr lang="tr-TR" sz="2400" dirty="0">
                <a:latin typeface="Franklin Gothic Medium" pitchFamily="34" charset="0"/>
              </a:rPr>
              <a:t>.’</a:t>
            </a:r>
            <a:br>
              <a:rPr lang="tr-TR" sz="2400" dirty="0">
                <a:latin typeface="Franklin Gothic Medium" pitchFamily="34" charset="0"/>
              </a:rPr>
            </a:br>
            <a:r>
              <a:rPr lang="tr-TR" sz="3600" dirty="0">
                <a:solidFill>
                  <a:srgbClr val="FF3300"/>
                </a:solidFill>
                <a:latin typeface="Franklin Gothic Medium" pitchFamily="34" charset="0"/>
              </a:rPr>
              <a:t>2018</a:t>
            </a:r>
            <a:r>
              <a:rPr lang="tr-TR" sz="2400" dirty="0">
                <a:latin typeface="Franklin Gothic Medium" pitchFamily="34" charset="0"/>
              </a:rPr>
              <a:t>: </a:t>
            </a:r>
            <a:r>
              <a:rPr lang="tr-TR" sz="2400" dirty="0" err="1">
                <a:latin typeface="Franklin Gothic Medium" pitchFamily="34" charset="0"/>
              </a:rPr>
              <a:t>The</a:t>
            </a:r>
            <a:r>
              <a:rPr lang="tr-TR" sz="2400" dirty="0">
                <a:latin typeface="Franklin Gothic Medium" pitchFamily="34" charset="0"/>
              </a:rPr>
              <a:t> U.S. </a:t>
            </a:r>
            <a:r>
              <a:rPr lang="tr-TR" sz="2400" dirty="0" err="1">
                <a:latin typeface="Franklin Gothic Medium" pitchFamily="34" charset="0"/>
              </a:rPr>
              <a:t>Relocated</a:t>
            </a:r>
            <a:r>
              <a:rPr lang="tr-TR" sz="2400" dirty="0">
                <a:latin typeface="Franklin Gothic Medium" pitchFamily="34" charset="0"/>
              </a:rPr>
              <a:t> </a:t>
            </a:r>
            <a:r>
              <a:rPr lang="tr-TR" sz="2400" dirty="0" err="1">
                <a:latin typeface="Franklin Gothic Medium" pitchFamily="34" charset="0"/>
              </a:rPr>
              <a:t>its</a:t>
            </a:r>
            <a:r>
              <a:rPr lang="tr-TR" sz="2400" dirty="0">
                <a:latin typeface="Franklin Gothic Medium" pitchFamily="34" charset="0"/>
              </a:rPr>
              <a:t> </a:t>
            </a:r>
            <a:r>
              <a:rPr lang="tr-TR" sz="2400" dirty="0" err="1">
                <a:latin typeface="Franklin Gothic Medium" pitchFamily="34" charset="0"/>
              </a:rPr>
              <a:t>embassy</a:t>
            </a:r>
            <a:r>
              <a:rPr lang="tr-TR" sz="2400" dirty="0">
                <a:latin typeface="Franklin Gothic Medium" pitchFamily="34" charset="0"/>
              </a:rPr>
              <a:t> </a:t>
            </a:r>
            <a:r>
              <a:rPr lang="tr-TR" sz="2400" dirty="0" err="1">
                <a:latin typeface="Franklin Gothic Medium" pitchFamily="34" charset="0"/>
              </a:rPr>
              <a:t>to</a:t>
            </a:r>
            <a:r>
              <a:rPr lang="tr-TR" sz="2400" dirty="0">
                <a:latin typeface="Franklin Gothic Medium" pitchFamily="34" charset="0"/>
              </a:rPr>
              <a:t> Al-</a:t>
            </a:r>
            <a:r>
              <a:rPr lang="tr-TR" sz="2400" dirty="0" err="1">
                <a:latin typeface="Franklin Gothic Medium" pitchFamily="34" charset="0"/>
              </a:rPr>
              <a:t>Quds</a:t>
            </a:r>
            <a:r>
              <a:rPr lang="tr-TR" sz="2400" dirty="0">
                <a:latin typeface="Franklin Gothic Medium" pitchFamily="34" charset="0"/>
              </a:rPr>
              <a:t>  on May 14, 2018.</a:t>
            </a:r>
            <a:br>
              <a:rPr lang="tr-TR" sz="2400" dirty="0">
                <a:latin typeface="Franklin Gothic Medium" pitchFamily="34" charset="0"/>
              </a:rPr>
            </a:br>
            <a:r>
              <a:rPr lang="tr-TR" sz="3600" dirty="0">
                <a:solidFill>
                  <a:srgbClr val="008000"/>
                </a:solidFill>
                <a:latin typeface="Franklin Gothic Medium" pitchFamily="34" charset="0"/>
              </a:rPr>
              <a:t>2019</a:t>
            </a:r>
            <a:r>
              <a:rPr lang="tr-TR" sz="2400" dirty="0">
                <a:latin typeface="Franklin Gothic Medium" pitchFamily="34" charset="0"/>
              </a:rPr>
              <a:t>: </a:t>
            </a:r>
            <a:r>
              <a:rPr lang="en-US" sz="2400" dirty="0">
                <a:latin typeface="Franklin Gothic Medium" pitchFamily="34" charset="0"/>
              </a:rPr>
              <a:t>521 homes which belong </a:t>
            </a:r>
            <a:r>
              <a:rPr lang="en-US" sz="2400" dirty="0" err="1">
                <a:latin typeface="Franklin Gothic Medium" pitchFamily="34" charset="0"/>
              </a:rPr>
              <a:t>palestinians</a:t>
            </a:r>
            <a:r>
              <a:rPr lang="en-US" sz="2400" dirty="0">
                <a:latin typeface="Franklin Gothic Medium" pitchFamily="34" charset="0"/>
              </a:rPr>
              <a:t> were destroyed by Israel</a:t>
            </a:r>
            <a:r>
              <a:rPr lang="tr-TR" sz="2400" dirty="0">
                <a:latin typeface="Franklin Gothic Medium" pitchFamily="34" charset="0"/>
              </a:rPr>
              <a:t> in 2019.</a:t>
            </a:r>
            <a:br>
              <a:rPr lang="tr-TR" sz="2400" dirty="0">
                <a:latin typeface="Franklin Gothic Medium" pitchFamily="34" charset="0"/>
              </a:rPr>
            </a:br>
            <a:r>
              <a:rPr lang="tr-TR" sz="3600" dirty="0">
                <a:solidFill>
                  <a:srgbClr val="C00000"/>
                </a:solidFill>
                <a:latin typeface="Franklin Gothic Medium" pitchFamily="34" charset="0"/>
              </a:rPr>
              <a:t>2020</a:t>
            </a:r>
            <a:r>
              <a:rPr lang="tr-TR" sz="2400" dirty="0">
                <a:latin typeface="Franklin Gothic Medium" pitchFamily="34" charset="0"/>
              </a:rPr>
              <a:t>: A</a:t>
            </a:r>
            <a:r>
              <a:rPr lang="en-US" sz="2400" dirty="0" err="1">
                <a:latin typeface="Franklin Gothic Medium" pitchFamily="34" charset="0"/>
              </a:rPr>
              <a:t>greement</a:t>
            </a:r>
            <a:r>
              <a:rPr lang="en-US" sz="2400" dirty="0">
                <a:latin typeface="Franklin Gothic Medium" pitchFamily="34" charset="0"/>
              </a:rPr>
              <a:t> of the century was announced by </a:t>
            </a:r>
            <a:r>
              <a:rPr lang="tr-TR" sz="2400" dirty="0" err="1">
                <a:latin typeface="Franklin Gothic Medium" pitchFamily="34" charset="0"/>
              </a:rPr>
              <a:t>D</a:t>
            </a:r>
            <a:r>
              <a:rPr lang="en-US" sz="2400" dirty="0" err="1">
                <a:latin typeface="Franklin Gothic Medium" pitchFamily="34" charset="0"/>
              </a:rPr>
              <a:t>onald</a:t>
            </a:r>
            <a:r>
              <a:rPr lang="en-US" sz="2400" dirty="0">
                <a:latin typeface="Franklin Gothic Medium" pitchFamily="34" charset="0"/>
              </a:rPr>
              <a:t> </a:t>
            </a:r>
            <a:r>
              <a:rPr lang="tr-TR" sz="2400" dirty="0">
                <a:latin typeface="Franklin Gothic Medium" pitchFamily="34" charset="0"/>
              </a:rPr>
              <a:t>T</a:t>
            </a:r>
            <a:r>
              <a:rPr lang="en-US" sz="2400" dirty="0">
                <a:latin typeface="Franklin Gothic Medium" pitchFamily="34" charset="0"/>
              </a:rPr>
              <a:t>rump</a:t>
            </a:r>
            <a:r>
              <a:rPr lang="tr-TR" sz="2400" dirty="0">
                <a:latin typeface="Franklin Gothic Medium" pitchFamily="34" charset="0"/>
              </a:rPr>
              <a:t>.</a:t>
            </a:r>
            <a:br>
              <a:rPr lang="tr-TR" sz="2400" dirty="0">
                <a:latin typeface="Franklin Gothic Medium" pitchFamily="34" charset="0"/>
              </a:rPr>
            </a:br>
            <a:endParaRPr lang="tr-TR" sz="2400" dirty="0">
              <a:latin typeface="Franklin Gothic Medium" pitchFamily="34" charset="0"/>
            </a:endParaRPr>
          </a:p>
        </p:txBody>
      </p:sp>
    </p:spTree>
  </p:cSld>
  <p:clrMapOvr>
    <a:masterClrMapping/>
  </p:clrMapOvr>
</p:sld>
</file>

<file path=ppt/theme/theme1.xml><?xml version="1.0" encoding="utf-8"?>
<a:theme xmlns:a="http://schemas.openxmlformats.org/drawingml/2006/main" name="tf67347921">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ffice_36807350_TF67347921.potx" id="{A546D7F0-BEDA-4CD9-96B7-B114496431C3}" vid="{FC481CE8-2E61-40CE-859D-F76C086A106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3.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tf67347921</Template>
  <TotalTime>0</TotalTime>
  <Words>443</Words>
  <Application>Microsoft Office PowerPoint</Application>
  <PresentationFormat>Geniş ekran</PresentationFormat>
  <Paragraphs>33</Paragraphs>
  <Slides>14</Slides>
  <Notes>2</Notes>
  <HiddenSlides>0</HiddenSlides>
  <MMClips>2</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Aharoni</vt:lpstr>
      <vt:lpstr>Arial</vt:lpstr>
      <vt:lpstr>Arial Rounded MT Bold</vt:lpstr>
      <vt:lpstr>Calibri</vt:lpstr>
      <vt:lpstr>Century Schoolbook</vt:lpstr>
      <vt:lpstr>Franklin Gothic Medium</vt:lpstr>
      <vt:lpstr>Showcard Gothic</vt:lpstr>
      <vt:lpstr>Wingdings 2</vt:lpstr>
      <vt:lpstr>tf67347921</vt:lpstr>
      <vt:lpstr> AL-QUDS</vt:lpstr>
      <vt:lpstr>GENERAL   INFORMATIONS </vt:lpstr>
      <vt:lpstr>PowerPoint Sunusu</vt:lpstr>
      <vt:lpstr>SIGNIFICANT  DATES  FOR  AL-QUDS</vt:lpstr>
      <vt:lpstr>AT THE TİME OF UMAR</vt:lpstr>
      <vt:lpstr> THE FIRST CRUSADES(1099)</vt:lpstr>
      <vt:lpstr>SALADIN AYYUBI TOOK BACK </vt:lpstr>
      <vt:lpstr>OTTOMAN EMPİRE IN Al-QUDS</vt:lpstr>
      <vt:lpstr>         1917:After the British invaded Al-Quds on Dec. 9, 1917 which till then had been under the control of the Ottoman Empire for 400 years , they turned a blind eye to Jewish settlements in the region. The Jewish population in the historich Palestinian territory in 1917 is said to be around 60.000. It ballooned to  800.000 in 1948, when Israel declared its independence.    1948: Isreal  declared it independence on May  14, 1948 whereas Arab countries including Egypt,  Jordan , Lebanon and Syria waged a war against Isreal on May 15, 1948. Isreal, which won the war , began to implement its plan for judaizing the city by invading West  Al-Quds.  1967: Isreal invaded East Al-Quds and the West  Bank during the six-day war. 1980: Isreal declared the entire Al-Quds  as its capital in July 3, 1980. 2017: In Dec. 6, 2017 , U.S. President Donald  Trump  unilaterally recognized Al-Quds as ‘ Isreal’s capital.’ 2018: The U.S. Relocated its embassy to Al-Quds  on May 14, 2018. 2019: 521 homes which belong palestinians were destroyed by Israel in 2019. 2020: Agreement of the century was announced by Donald Trump. </vt:lpstr>
      <vt:lpstr>THREE BIG        MASJIDS OF ISLAM</vt:lpstr>
      <vt:lpstr>PowerPoint Sunusu</vt:lpstr>
      <vt:lpstr>HANUKKAH  FESTIVAL </vt:lpstr>
      <vt:lpstr>   HANZALA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2020-02-20T22:37:05Z</dcterms:created>
  <dcterms:modified xsi:type="dcterms:W3CDTF">2020-05-07T09:44:02Z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